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3674" r:id="rId6"/>
    <p:sldMasterId id="2147483745" r:id="rId7"/>
  </p:sldMasterIdLst>
  <p:notesMasterIdLst>
    <p:notesMasterId r:id="rId50"/>
  </p:notesMasterIdLst>
  <p:sldIdLst>
    <p:sldId id="256" r:id="rId8"/>
    <p:sldId id="263" r:id="rId9"/>
    <p:sldId id="339" r:id="rId10"/>
    <p:sldId id="353" r:id="rId11"/>
    <p:sldId id="354" r:id="rId12"/>
    <p:sldId id="344" r:id="rId13"/>
    <p:sldId id="257" r:id="rId14"/>
    <p:sldId id="340" r:id="rId15"/>
    <p:sldId id="258" r:id="rId16"/>
    <p:sldId id="260" r:id="rId17"/>
    <p:sldId id="324" r:id="rId18"/>
    <p:sldId id="282" r:id="rId19"/>
    <p:sldId id="301" r:id="rId20"/>
    <p:sldId id="325" r:id="rId21"/>
    <p:sldId id="266" r:id="rId22"/>
    <p:sldId id="259" r:id="rId23"/>
    <p:sldId id="347" r:id="rId24"/>
    <p:sldId id="267" r:id="rId25"/>
    <p:sldId id="326" r:id="rId26"/>
    <p:sldId id="341" r:id="rId27"/>
    <p:sldId id="350" r:id="rId28"/>
    <p:sldId id="332" r:id="rId29"/>
    <p:sldId id="351" r:id="rId30"/>
    <p:sldId id="342" r:id="rId31"/>
    <p:sldId id="343" r:id="rId32"/>
    <p:sldId id="361" r:id="rId33"/>
    <p:sldId id="334" r:id="rId34"/>
    <p:sldId id="270" r:id="rId35"/>
    <p:sldId id="283" r:id="rId36"/>
    <p:sldId id="314" r:id="rId37"/>
    <p:sldId id="328" r:id="rId38"/>
    <p:sldId id="327" r:id="rId39"/>
    <p:sldId id="358" r:id="rId40"/>
    <p:sldId id="346" r:id="rId41"/>
    <p:sldId id="348" r:id="rId42"/>
    <p:sldId id="349" r:id="rId43"/>
    <p:sldId id="355" r:id="rId44"/>
    <p:sldId id="335" r:id="rId45"/>
    <p:sldId id="337" r:id="rId46"/>
    <p:sldId id="331" r:id="rId47"/>
    <p:sldId id="356" r:id="rId48"/>
    <p:sldId id="360" r:id="rId4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ktion" id="{72747016-2345-1342-BA05-4C788541E546}">
          <p14:sldIdLst>
            <p14:sldId id="256"/>
            <p14:sldId id="263"/>
            <p14:sldId id="339"/>
            <p14:sldId id="353"/>
            <p14:sldId id="354"/>
            <p14:sldId id="344"/>
          </p14:sldIdLst>
        </p14:section>
        <p14:section name="Varför CE" id="{637C238C-3507-6B43-8BDF-3702073CF93B}">
          <p14:sldIdLst>
            <p14:sldId id="257"/>
            <p14:sldId id="340"/>
          </p14:sldIdLst>
        </p14:section>
        <p14:section name="Vad är CE" id="{65E233B9-C1CB-B545-9BB0-5C98F0E627A4}">
          <p14:sldIdLst>
            <p14:sldId id="258"/>
            <p14:sldId id="260"/>
            <p14:sldId id="324"/>
            <p14:sldId id="282"/>
            <p14:sldId id="301"/>
            <p14:sldId id="325"/>
          </p14:sldIdLst>
        </p14:section>
        <p14:section name="CE-principerna" id="{2E5B4A3E-858B-4848-AA9B-113426D206F9}">
          <p14:sldIdLst>
            <p14:sldId id="266"/>
            <p14:sldId id="259"/>
            <p14:sldId id="347"/>
            <p14:sldId id="267"/>
            <p14:sldId id="326"/>
            <p14:sldId id="341"/>
          </p14:sldIdLst>
        </p14:section>
        <p14:section name="CE-mått: Förbrukningsvaror vs. Investeringsvaror" id="{6D93696C-4963-B449-B88D-634148DB2369}">
          <p14:sldIdLst>
            <p14:sldId id="350"/>
            <p14:sldId id="332"/>
            <p14:sldId id="351"/>
            <p14:sldId id="342"/>
            <p14:sldId id="343"/>
            <p14:sldId id="361"/>
            <p14:sldId id="334"/>
            <p14:sldId id="270"/>
            <p14:sldId id="283"/>
            <p14:sldId id="314"/>
            <p14:sldId id="328"/>
            <p14:sldId id="327"/>
          </p14:sldIdLst>
        </p14:section>
        <p14:section name="Proceed-projektet" id="{25568707-78C4-6D42-AC14-85D608370B0D}">
          <p14:sldIdLst>
            <p14:sldId id="358"/>
          </p14:sldIdLst>
        </p14:section>
        <p14:section name="Svårigheter PROCEED" id="{CB5B1AD1-63C8-184F-9DC2-1204D782CBB6}">
          <p14:sldIdLst>
            <p14:sldId id="346"/>
            <p14:sldId id="348"/>
            <p14:sldId id="349"/>
            <p14:sldId id="355"/>
            <p14:sldId id="335"/>
            <p14:sldId id="337"/>
            <p14:sldId id="331"/>
          </p14:sldIdLst>
        </p14:section>
        <p14:section name="Resultat" id="{B1254C55-D165-F146-90D9-C129C04ECF5D}">
          <p14:sldIdLst>
            <p14:sldId id="356"/>
            <p14:sldId id="36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750" userDrawn="1">
          <p15:clr>
            <a:srgbClr val="A4A3A4"/>
          </p15:clr>
        </p15:guide>
        <p15:guide id="4" pos="55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837F"/>
    <a:srgbClr val="7F7F7F"/>
    <a:srgbClr val="762F73"/>
    <a:srgbClr val="1616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14" autoAdjust="0"/>
    <p:restoredTop sz="53186" autoAdjust="0"/>
  </p:normalViewPr>
  <p:slideViewPr>
    <p:cSldViewPr snapToGrid="0" snapToObjects="1" showGuides="1">
      <p:cViewPr varScale="1">
        <p:scale>
          <a:sx n="52" d="100"/>
          <a:sy n="52" d="100"/>
        </p:scale>
        <p:origin x="2144" y="184"/>
      </p:cViewPr>
      <p:guideLst>
        <p:guide orient="horz" pos="2160"/>
        <p:guide pos="3840"/>
        <p:guide orient="horz" pos="2750"/>
        <p:guide pos="558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2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CB4CE5-EE24-4B7F-8753-C109593295A5}" type="datetimeFigureOut">
              <a:rPr lang="sv-SE" smtClean="0"/>
              <a:t>2020-01-14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8346B-292C-4441-8B48-07D72E193800}" type="slidenum">
              <a:rPr lang="sv-SE" smtClean="0"/>
              <a:t>‹#›</a:t>
            </a:fld>
            <a:endParaRPr lang="sv-SE"/>
          </a:p>
        </p:txBody>
      </p:sp>
    </p:spTree>
    <p:extLst>
      <p:ext uri="{BB962C8B-B14F-4D97-AF65-F5344CB8AC3E}">
        <p14:creationId xmlns:p14="http://schemas.microsoft.com/office/powerpoint/2010/main" val="2122094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livet.se/ord/liknande/se_1467972"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sv.wikipedia.org/wiki/Str%C3%A4cka"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sv.wikipedia.org/wiki/Vakuum" TargetMode="External"/><Relationship Id="rId4" Type="http://schemas.openxmlformats.org/officeDocument/2006/relationships/hyperlink" Target="https://sv.wikipedia.org/wiki/Ljus"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mailto:emanuela.vanacore@ri.se"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Hej</a:t>
            </a:r>
            <a:r>
              <a:rPr lang="en-GB" dirty="0"/>
              <a:t>, jag </a:t>
            </a:r>
            <a:r>
              <a:rPr lang="en-GB" dirty="0" err="1"/>
              <a:t>heter</a:t>
            </a:r>
            <a:r>
              <a:rPr lang="en-GB" dirty="0"/>
              <a:t> Mats Williander </a:t>
            </a:r>
            <a:r>
              <a:rPr lang="en-GB" dirty="0" err="1"/>
              <a:t>och</a:t>
            </a:r>
            <a:r>
              <a:rPr lang="en-GB" dirty="0"/>
              <a:t> jag </a:t>
            </a:r>
            <a:r>
              <a:rPr lang="en-GB" dirty="0" err="1"/>
              <a:t>skall</a:t>
            </a:r>
            <a:r>
              <a:rPr lang="en-GB" dirty="0"/>
              <a:t> </a:t>
            </a:r>
            <a:r>
              <a:rPr lang="en-GB" dirty="0" err="1"/>
              <a:t>prata</a:t>
            </a:r>
            <a:r>
              <a:rPr lang="en-GB" dirty="0"/>
              <a:t> lite om </a:t>
            </a:r>
            <a:r>
              <a:rPr lang="en-GB" dirty="0" err="1"/>
              <a:t>cirkulär</a:t>
            </a:r>
            <a:r>
              <a:rPr lang="en-GB" dirty="0"/>
              <a:t> </a:t>
            </a:r>
            <a:r>
              <a:rPr lang="en-GB" dirty="0" err="1"/>
              <a:t>ekonomi</a:t>
            </a:r>
            <a:r>
              <a:rPr lang="en-GB" dirty="0"/>
              <a:t>, </a:t>
            </a:r>
            <a:r>
              <a:rPr lang="en-GB" dirty="0" err="1"/>
              <a:t>varför</a:t>
            </a:r>
            <a:r>
              <a:rPr lang="en-GB" dirty="0"/>
              <a:t> det </a:t>
            </a:r>
            <a:r>
              <a:rPr lang="en-GB" dirty="0" err="1"/>
              <a:t>behövs</a:t>
            </a:r>
            <a:r>
              <a:rPr lang="en-GB" dirty="0"/>
              <a:t>, </a:t>
            </a:r>
            <a:r>
              <a:rPr lang="en-GB" dirty="0" err="1"/>
              <a:t>och</a:t>
            </a:r>
            <a:r>
              <a:rPr lang="en-GB" dirty="0"/>
              <a:t> </a:t>
            </a:r>
            <a:r>
              <a:rPr lang="en-GB" dirty="0" err="1"/>
              <a:t>vad</a:t>
            </a:r>
            <a:r>
              <a:rPr lang="en-GB" dirty="0"/>
              <a:t> vi </a:t>
            </a:r>
            <a:r>
              <a:rPr lang="en-GB" dirty="0" err="1"/>
              <a:t>lärt</a:t>
            </a:r>
            <a:r>
              <a:rPr lang="en-GB" dirty="0"/>
              <a:t> </a:t>
            </a:r>
            <a:r>
              <a:rPr lang="en-GB" dirty="0" err="1"/>
              <a:t>oss</a:t>
            </a:r>
            <a:r>
              <a:rPr lang="en-GB" dirty="0"/>
              <a:t> om </a:t>
            </a:r>
            <a:r>
              <a:rPr lang="en-GB" dirty="0" err="1"/>
              <a:t>cirkulär</a:t>
            </a:r>
            <a:r>
              <a:rPr lang="en-GB" dirty="0"/>
              <a:t> </a:t>
            </a:r>
            <a:r>
              <a:rPr lang="en-GB" dirty="0" err="1"/>
              <a:t>offentlig</a:t>
            </a:r>
            <a:r>
              <a:rPr lang="en-GB" dirty="0"/>
              <a:t> </a:t>
            </a:r>
            <a:r>
              <a:rPr lang="en-GB" dirty="0" err="1"/>
              <a:t>upphandling</a:t>
            </a:r>
            <a:r>
              <a:rPr lang="en-GB" dirty="0"/>
              <a:t> </a:t>
            </a:r>
            <a:r>
              <a:rPr lang="en-GB" dirty="0" err="1"/>
              <a:t>i</a:t>
            </a:r>
            <a:r>
              <a:rPr lang="en-GB" dirty="0"/>
              <a:t> </a:t>
            </a:r>
            <a:r>
              <a:rPr lang="en-GB" dirty="0" err="1"/>
              <a:t>ett</a:t>
            </a:r>
            <a:r>
              <a:rPr lang="en-GB" dirty="0"/>
              <a:t> project </a:t>
            </a:r>
            <a:r>
              <a:rPr lang="en-GB" dirty="0" err="1"/>
              <a:t>som</a:t>
            </a:r>
            <a:r>
              <a:rPr lang="en-GB" dirty="0"/>
              <a:t> </a:t>
            </a:r>
            <a:r>
              <a:rPr lang="en-GB" dirty="0" err="1"/>
              <a:t>heter</a:t>
            </a:r>
            <a:r>
              <a:rPr lang="en-GB" dirty="0"/>
              <a:t> PROCEED, </a:t>
            </a:r>
            <a:r>
              <a:rPr lang="en-GB" dirty="0" err="1"/>
              <a:t>som</a:t>
            </a:r>
            <a:r>
              <a:rPr lang="en-GB" dirty="0"/>
              <a:t> </a:t>
            </a:r>
            <a:r>
              <a:rPr lang="en-GB" dirty="0" err="1"/>
              <a:t>står</a:t>
            </a:r>
            <a:r>
              <a:rPr lang="en-GB" dirty="0"/>
              <a:t> </a:t>
            </a:r>
            <a:r>
              <a:rPr lang="en-GB" dirty="0" err="1"/>
              <a:t>för</a:t>
            </a:r>
            <a:r>
              <a:rPr lang="en-GB" dirty="0"/>
              <a:t> Public Procurement with a Circular Economy </a:t>
            </a:r>
            <a:r>
              <a:rPr lang="en-GB" dirty="0" err="1"/>
              <a:t>EDge</a:t>
            </a:r>
            <a:endParaRPr lang="en-GB" dirty="0"/>
          </a:p>
          <a:p>
            <a:endParaRPr lang="en-GB" dirty="0"/>
          </a:p>
          <a:p>
            <a:r>
              <a:rPr lang="en-GB" dirty="0"/>
              <a:t>Det har </a:t>
            </a:r>
            <a:r>
              <a:rPr lang="en-GB" dirty="0" err="1"/>
              <a:t>pågått</a:t>
            </a:r>
            <a:r>
              <a:rPr lang="en-GB" dirty="0"/>
              <a:t> lite </a:t>
            </a:r>
            <a:r>
              <a:rPr lang="en-GB" dirty="0" err="1"/>
              <a:t>drygt</a:t>
            </a:r>
            <a:r>
              <a:rPr lang="en-GB" dirty="0"/>
              <a:t> </a:t>
            </a:r>
            <a:r>
              <a:rPr lang="en-GB" dirty="0" err="1"/>
              <a:t>ett</a:t>
            </a:r>
            <a:r>
              <a:rPr lang="en-GB" dirty="0"/>
              <a:t> </a:t>
            </a:r>
            <a:r>
              <a:rPr lang="en-GB" dirty="0" err="1"/>
              <a:t>år</a:t>
            </a:r>
            <a:r>
              <a:rPr lang="en-GB" dirty="0"/>
              <a:t> </a:t>
            </a:r>
            <a:r>
              <a:rPr lang="en-GB" dirty="0" err="1"/>
              <a:t>och</a:t>
            </a:r>
            <a:r>
              <a:rPr lang="en-GB" dirty="0"/>
              <a:t> </a:t>
            </a:r>
            <a:r>
              <a:rPr lang="en-GB" dirty="0" err="1"/>
              <a:t>snart</a:t>
            </a:r>
            <a:r>
              <a:rPr lang="en-GB" dirty="0"/>
              <a:t> </a:t>
            </a:r>
            <a:r>
              <a:rPr lang="en-GB" dirty="0" err="1"/>
              <a:t>avslutas</a:t>
            </a:r>
            <a:r>
              <a:rPr lang="en-GB" dirty="0"/>
              <a:t> det.</a:t>
            </a:r>
          </a:p>
          <a:p>
            <a:endParaRPr lang="en-GB" dirty="0"/>
          </a:p>
          <a:p>
            <a:r>
              <a:rPr lang="en-GB" dirty="0"/>
              <a:t>Men </a:t>
            </a:r>
            <a:r>
              <a:rPr lang="en-GB" dirty="0" err="1"/>
              <a:t>först</a:t>
            </a:r>
            <a:r>
              <a:rPr lang="en-GB" dirty="0"/>
              <a:t> lite information om </a:t>
            </a:r>
            <a:r>
              <a:rPr lang="en-GB" dirty="0" err="1"/>
              <a:t>mig</a:t>
            </a:r>
            <a:r>
              <a:rPr lang="en-GB" dirty="0"/>
              <a:t>, mina </a:t>
            </a:r>
            <a:r>
              <a:rPr lang="en-GB" dirty="0" err="1"/>
              <a:t>kollegor</a:t>
            </a:r>
            <a:r>
              <a:rPr lang="en-GB" dirty="0"/>
              <a:t> I </a:t>
            </a:r>
            <a:r>
              <a:rPr lang="en-GB" dirty="0" err="1"/>
              <a:t>projektet</a:t>
            </a:r>
            <a:r>
              <a:rPr lang="en-GB" dirty="0"/>
              <a:t>, </a:t>
            </a:r>
            <a:r>
              <a:rPr lang="en-GB" dirty="0" err="1"/>
              <a:t>och</a:t>
            </a:r>
            <a:r>
              <a:rPr lang="en-GB" dirty="0"/>
              <a:t> min </a:t>
            </a:r>
            <a:r>
              <a:rPr lang="en-GB" dirty="0" err="1"/>
              <a:t>arbetsgivare</a:t>
            </a:r>
            <a:r>
              <a:rPr lang="en-GB" dirty="0"/>
              <a:t>, </a:t>
            </a:r>
            <a:r>
              <a:rPr lang="en-GB" dirty="0" err="1"/>
              <a:t>forskningsinstitutet</a:t>
            </a:r>
            <a:r>
              <a:rPr lang="en-GB" dirty="0"/>
              <a:t> RISE - Research Institutes of Sweden.</a:t>
            </a:r>
          </a:p>
        </p:txBody>
      </p:sp>
      <p:sp>
        <p:nvSpPr>
          <p:cNvPr id="4" name="Slide Number Placeholder 3"/>
          <p:cNvSpPr>
            <a:spLocks noGrp="1"/>
          </p:cNvSpPr>
          <p:nvPr>
            <p:ph type="sldNum" sz="quarter" idx="5"/>
          </p:nvPr>
        </p:nvSpPr>
        <p:spPr/>
        <p:txBody>
          <a:bodyPr/>
          <a:lstStyle/>
          <a:p>
            <a:fld id="{3E18346B-292C-4441-8B48-07D72E193800}" type="slidenum">
              <a:rPr lang="sv-SE" smtClean="0"/>
              <a:t>1</a:t>
            </a:fld>
            <a:endParaRPr lang="sv-SE"/>
          </a:p>
        </p:txBody>
      </p:sp>
    </p:spTree>
    <p:extLst>
      <p:ext uri="{BB962C8B-B14F-4D97-AF65-F5344CB8AC3E}">
        <p14:creationId xmlns:p14="http://schemas.microsoft.com/office/powerpoint/2010/main" val="3514100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RISE är en sammanslagning av flera forskningsinstitut till en enhet med svenska staten som ägare. Idag är RISE en relativt stor organisation med ca. 2 500 anställda.</a:t>
            </a:r>
          </a:p>
          <a:p>
            <a:endParaRPr lang="sv-SE" dirty="0"/>
          </a:p>
          <a:p>
            <a:r>
              <a:rPr lang="sv-SE" dirty="0"/>
              <a:t>Ni kan läsa mer om RISE och dess olika forskningsprojekt på hemsidan RI.SE</a:t>
            </a:r>
          </a:p>
          <a:p>
            <a:r>
              <a:rPr lang="sv-SE" dirty="0"/>
              <a:t>Om ni knappar in Cirkulär Ekonomi i sökfältet på hemsidan får ni 180 träffar …..</a:t>
            </a:r>
          </a:p>
          <a:p>
            <a:r>
              <a:rPr lang="sv-SE" dirty="0"/>
              <a:t>….. Och kan relativt lätt botanisera i de projekt och kontaktpersoner vi har inom cirkulär ekonomi.</a:t>
            </a:r>
          </a:p>
          <a:p>
            <a:r>
              <a:rPr lang="sv-SE" dirty="0" err="1"/>
              <a:t>Bl.a</a:t>
            </a:r>
            <a:r>
              <a:rPr lang="sv-SE" dirty="0"/>
              <a:t> hittar ni ”Upphandling för cirkulär ekonomi” som är området projektet PROCEED ligger inom.</a:t>
            </a:r>
          </a:p>
          <a:p>
            <a:r>
              <a:rPr lang="sv-SE" dirty="0"/>
              <a:t>Vi på RISE har också drivit ett nu relativt välkänt projekt om cirkulära möbelflöden som ni kan läsa mer om på hemsidan. Vår mest kunniga person om det projektet har jag med mig här idag, Emma Rex. Passa på och prata med henne om ni är intresserade av möbler eller hur den branschen kunde ställa om.</a:t>
            </a:r>
          </a:p>
          <a:p>
            <a:endParaRPr lang="sv-SE" dirty="0"/>
          </a:p>
          <a:p>
            <a:r>
              <a:rPr lang="sv-SE" dirty="0"/>
              <a:t>Vem är det då ni lyssnar på? Jag heter som sagt Mats Williander. </a:t>
            </a:r>
          </a:p>
          <a:p>
            <a:r>
              <a:rPr lang="sv-SE" dirty="0"/>
              <a:t>Jag är lite av en hybrid mellan industriperson och forskare.</a:t>
            </a:r>
          </a:p>
          <a:p>
            <a:r>
              <a:rPr lang="sv-SE" dirty="0"/>
              <a:t>Jag är civilingenjör i botten, har en MBA-examen från Göteborgs universitet samt en doktorsexamen från Chalmers.</a:t>
            </a:r>
          </a:p>
          <a:p>
            <a:r>
              <a:rPr lang="sv-SE" dirty="0"/>
              <a:t>Jag har jobbat i industrin i lite drygt 30 år …..</a:t>
            </a:r>
          </a:p>
          <a:p>
            <a:r>
              <a:rPr lang="sv-SE" dirty="0"/>
              <a:t>…. Mestadels med produktutveckling men även varit externrekryterad VD för 2 olika företag i totalt 7 år.</a:t>
            </a:r>
          </a:p>
          <a:p>
            <a:r>
              <a:rPr lang="sv-SE" dirty="0"/>
              <a:t>Senaste industrijobbet var på Volvo PV där jag jobbade med produktutveckling och affärsstrategi i 10 år.</a:t>
            </a:r>
          </a:p>
          <a:p>
            <a:r>
              <a:rPr lang="sv-SE" dirty="0"/>
              <a:t>Sedan har jag forskat på heltid i drygt 8 år och varit med och byggt en forskargrupp på 13 personer som sedan 2011 bygger kunskap om cirkulär ekonomi och cirkulära affärsmodeller.</a:t>
            </a:r>
          </a:p>
          <a:p>
            <a:r>
              <a:rPr lang="sv-SE" dirty="0"/>
              <a:t>I den gruppen finns också Emma som är här samt kollegorna </a:t>
            </a:r>
            <a:r>
              <a:rPr lang="sv-SE" dirty="0" err="1"/>
              <a:t>Emanuela</a:t>
            </a:r>
            <a:r>
              <a:rPr lang="sv-SE" dirty="0"/>
              <a:t> </a:t>
            </a:r>
            <a:r>
              <a:rPr lang="sv-SE" dirty="0" err="1"/>
              <a:t>Vanacore</a:t>
            </a:r>
            <a:r>
              <a:rPr lang="sv-SE" dirty="0"/>
              <a:t>, Josefina Sallén och Robert Boyer som alla har bidragit till forskningsinsatsen i projektet och till denna presentation. </a:t>
            </a:r>
          </a:p>
          <a:p>
            <a:endParaRPr lang="sv-SE" dirty="0"/>
          </a:p>
          <a:p>
            <a:r>
              <a:rPr lang="sv-SE" dirty="0"/>
              <a:t>Vi i forskargruppen har arbetat mycket ihop med svensk tillverkningsindustri men nu på senare tid även med offentlig sektor…..</a:t>
            </a:r>
          </a:p>
          <a:p>
            <a:r>
              <a:rPr lang="sv-SE" dirty="0"/>
              <a:t>….. Eftersom den kan spela en nyckelroll i samhällets omställning till cirkulär ekonomi.</a:t>
            </a:r>
          </a:p>
          <a:p>
            <a:endParaRPr lang="sv-SE" dirty="0"/>
          </a:p>
          <a:p>
            <a:r>
              <a:rPr lang="en-GB" dirty="0" err="1"/>
              <a:t>En</a:t>
            </a:r>
            <a:r>
              <a:rPr lang="en-GB" dirty="0"/>
              <a:t> del </a:t>
            </a:r>
            <a:r>
              <a:rPr lang="en-GB" dirty="0" err="1"/>
              <a:t>av</a:t>
            </a:r>
            <a:r>
              <a:rPr lang="en-GB" dirty="0"/>
              <a:t> </a:t>
            </a:r>
            <a:r>
              <a:rPr lang="en-GB" dirty="0" err="1"/>
              <a:t>bilderna</a:t>
            </a:r>
            <a:r>
              <a:rPr lang="en-GB" dirty="0"/>
              <a:t> </a:t>
            </a:r>
            <a:r>
              <a:rPr lang="en-GB" dirty="0" err="1"/>
              <a:t>är</a:t>
            </a:r>
            <a:r>
              <a:rPr lang="en-GB" dirty="0"/>
              <a:t> </a:t>
            </a:r>
            <a:r>
              <a:rPr lang="en-GB" dirty="0" err="1"/>
              <a:t>på</a:t>
            </a:r>
            <a:r>
              <a:rPr lang="en-GB" dirty="0"/>
              <a:t> </a:t>
            </a:r>
            <a:r>
              <a:rPr lang="en-GB" dirty="0" err="1"/>
              <a:t>engelska</a:t>
            </a:r>
            <a:r>
              <a:rPr lang="en-GB" dirty="0"/>
              <a:t>. Det </a:t>
            </a:r>
            <a:r>
              <a:rPr lang="en-GB" dirty="0" err="1"/>
              <a:t>är</a:t>
            </a:r>
            <a:r>
              <a:rPr lang="en-GB" dirty="0"/>
              <a:t> </a:t>
            </a:r>
            <a:r>
              <a:rPr lang="en-GB" dirty="0" err="1"/>
              <a:t>för</a:t>
            </a:r>
            <a:r>
              <a:rPr lang="en-GB" dirty="0"/>
              <a:t> </a:t>
            </a:r>
            <a:r>
              <a:rPr lang="en-GB" dirty="0" err="1"/>
              <a:t>att</a:t>
            </a:r>
            <a:r>
              <a:rPr lang="en-GB" dirty="0"/>
              <a:t> jag </a:t>
            </a:r>
            <a:r>
              <a:rPr lang="en-GB" dirty="0" err="1"/>
              <a:t>tagit</a:t>
            </a:r>
            <a:r>
              <a:rPr lang="en-GB" dirty="0"/>
              <a:t> </a:t>
            </a:r>
            <a:r>
              <a:rPr lang="en-GB" dirty="0" err="1"/>
              <a:t>dem</a:t>
            </a:r>
            <a:r>
              <a:rPr lang="en-GB" dirty="0"/>
              <a:t> </a:t>
            </a:r>
            <a:r>
              <a:rPr lang="en-GB" dirty="0" err="1"/>
              <a:t>från</a:t>
            </a:r>
            <a:r>
              <a:rPr lang="en-GB" dirty="0"/>
              <a:t> mina </a:t>
            </a:r>
            <a:r>
              <a:rPr lang="en-GB" dirty="0" err="1"/>
              <a:t>engelskspråkiga</a:t>
            </a:r>
            <a:r>
              <a:rPr lang="en-GB" dirty="0"/>
              <a:t> </a:t>
            </a:r>
            <a:r>
              <a:rPr lang="en-GB" dirty="0" err="1"/>
              <a:t>kollegors</a:t>
            </a:r>
            <a:r>
              <a:rPr lang="en-GB" dirty="0"/>
              <a:t> </a:t>
            </a:r>
            <a:r>
              <a:rPr lang="en-GB" dirty="0" err="1"/>
              <a:t>presentationer</a:t>
            </a:r>
            <a:r>
              <a:rPr lang="en-GB" dirty="0"/>
              <a:t>.</a:t>
            </a:r>
          </a:p>
          <a:p>
            <a:r>
              <a:rPr lang="en-GB" dirty="0"/>
              <a:t>Jag </a:t>
            </a:r>
            <a:r>
              <a:rPr lang="en-GB" dirty="0" err="1"/>
              <a:t>försöker</a:t>
            </a:r>
            <a:r>
              <a:rPr lang="en-GB" dirty="0"/>
              <a:t> </a:t>
            </a:r>
            <a:r>
              <a:rPr lang="en-GB" dirty="0" err="1"/>
              <a:t>återanvända</a:t>
            </a:r>
            <a:r>
              <a:rPr lang="en-GB" dirty="0"/>
              <a:t> </a:t>
            </a:r>
            <a:r>
              <a:rPr lang="en-GB" dirty="0" err="1"/>
              <a:t>och</a:t>
            </a:r>
            <a:r>
              <a:rPr lang="en-GB" dirty="0"/>
              <a:t> </a:t>
            </a:r>
            <a:r>
              <a:rPr lang="en-GB" dirty="0" err="1"/>
              <a:t>cirkulera</a:t>
            </a:r>
            <a:r>
              <a:rPr lang="en-GB" dirty="0"/>
              <a:t> </a:t>
            </a:r>
            <a:r>
              <a:rPr lang="en-GB" dirty="0" err="1"/>
              <a:t>så</a:t>
            </a:r>
            <a:r>
              <a:rPr lang="en-GB" dirty="0"/>
              <a:t> </a:t>
            </a:r>
            <a:r>
              <a:rPr lang="en-GB" dirty="0" err="1"/>
              <a:t>mycket</a:t>
            </a:r>
            <a:r>
              <a:rPr lang="en-GB" dirty="0"/>
              <a:t> </a:t>
            </a:r>
            <a:r>
              <a:rPr lang="en-GB" dirty="0" err="1"/>
              <a:t>som</a:t>
            </a:r>
            <a:r>
              <a:rPr lang="en-GB" dirty="0"/>
              <a:t> </a:t>
            </a:r>
            <a:r>
              <a:rPr lang="en-GB" dirty="0" err="1"/>
              <a:t>går</a:t>
            </a:r>
            <a:r>
              <a:rPr lang="en-GB" dirty="0"/>
              <a:t> – </a:t>
            </a:r>
            <a:r>
              <a:rPr lang="en-GB" dirty="0" err="1"/>
              <a:t>även</a:t>
            </a:r>
            <a:r>
              <a:rPr lang="en-GB" dirty="0"/>
              <a:t> </a:t>
            </a:r>
            <a:r>
              <a:rPr lang="en-GB" dirty="0" err="1"/>
              <a:t>presentationsbilder</a:t>
            </a:r>
            <a:r>
              <a:rPr lang="en-GB" dirty="0"/>
              <a:t> ;-)</a:t>
            </a:r>
          </a:p>
          <a:p>
            <a:endParaRPr lang="sv-SE" dirty="0"/>
          </a:p>
          <a:p>
            <a:endParaRPr lang="sv-SE"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2</a:t>
            </a:fld>
            <a:endParaRPr lang="sv-SE"/>
          </a:p>
        </p:txBody>
      </p:sp>
    </p:spTree>
    <p:extLst>
      <p:ext uri="{BB962C8B-B14F-4D97-AF65-F5344CB8AC3E}">
        <p14:creationId xmlns:p14="http://schemas.microsoft.com/office/powerpoint/2010/main" val="815462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 förståelse för cirkulär ekonomi</a:t>
            </a:r>
          </a:p>
          <a:p>
            <a:pPr marL="0" indent="0">
              <a:buNone/>
            </a:pPr>
            <a:r>
              <a:rPr lang="sv-SE" dirty="0"/>
              <a:t>….. och cirkulär offentlig upphandling</a:t>
            </a:r>
          </a:p>
          <a:p>
            <a:pPr marL="0" indent="0">
              <a:buNone/>
            </a:pPr>
            <a:r>
              <a:rPr lang="sv-SE" dirty="0"/>
              <a:t>….. i sådan detalj att ni:</a:t>
            </a:r>
          </a:p>
          <a:p>
            <a:pPr lvl="1"/>
            <a:r>
              <a:rPr lang="sv-SE" dirty="0"/>
              <a:t>Kan identifiera eventuella ofullständigheter i cirkulära offentliga upphandlingar</a:t>
            </a:r>
          </a:p>
          <a:p>
            <a:pPr lvl="1"/>
            <a:r>
              <a:rPr lang="sv-SE" dirty="0"/>
              <a:t>Förstår nödvändigheten att mäta </a:t>
            </a:r>
            <a:r>
              <a:rPr lang="sv-SE" dirty="0" err="1"/>
              <a:t>cirkularitet</a:t>
            </a:r>
            <a:endParaRPr lang="sv-SE" dirty="0"/>
          </a:p>
          <a:p>
            <a:pPr lvl="1"/>
            <a:r>
              <a:rPr lang="sv-SE" dirty="0"/>
              <a:t>Känner till de tre fundamentala </a:t>
            </a:r>
            <a:r>
              <a:rPr lang="sv-SE" dirty="0" err="1"/>
              <a:t>cirkularitetsdimensionerna</a:t>
            </a:r>
            <a:r>
              <a:rPr lang="sv-SE" dirty="0"/>
              <a:t> att mäta </a:t>
            </a:r>
          </a:p>
          <a:p>
            <a:pPr lvl="1"/>
            <a:r>
              <a:rPr lang="sv-SE" dirty="0"/>
              <a:t>Förstår några av utmaningarna att introducera cirkulär offentlig upphandling, såväl internt i kommunen som hos leverantörerna</a:t>
            </a:r>
          </a:p>
          <a:p>
            <a:pPr lvl="1"/>
            <a:r>
              <a:rPr lang="sv-SE" dirty="0"/>
              <a:t>Förstår hur en verkligt cirkulär upphandling bör se ut</a:t>
            </a:r>
          </a:p>
          <a:p>
            <a:pPr marL="457200" lvl="1" indent="0">
              <a:buNone/>
            </a:pPr>
            <a:endParaRPr lang="sv-SE" dirty="0"/>
          </a:p>
          <a:p>
            <a:pPr marL="0" indent="0">
              <a:buNone/>
            </a:pPr>
            <a:r>
              <a:rPr lang="sv-SE" dirty="0"/>
              <a:t>……genom att illustrera med exempel, </a:t>
            </a:r>
            <a:r>
              <a:rPr lang="sv-SE" dirty="0" err="1"/>
              <a:t>bl.a</a:t>
            </a:r>
            <a:r>
              <a:rPr lang="sv-SE" dirty="0"/>
              <a:t> från projektet PROCEED och från bilbranschen, som jag har god kännedom om.</a:t>
            </a:r>
          </a:p>
          <a:p>
            <a:pPr marL="0" indent="0">
              <a:buNone/>
            </a:pPr>
            <a:endParaRPr lang="sv-SE" dirty="0"/>
          </a:p>
          <a:p>
            <a:pPr marL="0" indent="0">
              <a:buNone/>
            </a:pPr>
            <a:r>
              <a:rPr lang="sv-SE" dirty="0"/>
              <a:t>Jag tar gärna frågor direkt under presentationen men om de blir för många så tiden rusar iväg</a:t>
            </a:r>
          </a:p>
          <a:p>
            <a:pPr marL="0" indent="0">
              <a:buNone/>
            </a:pPr>
            <a:r>
              <a:rPr lang="sv-SE" dirty="0"/>
              <a:t>…… bryter jag så vi säkert hinner igenom hela materialet.</a:t>
            </a:r>
          </a:p>
          <a:p>
            <a:pPr marL="0" indent="0">
              <a:buNone/>
            </a:pPr>
            <a:r>
              <a:rPr lang="sv-SE" dirty="0"/>
              <a:t>Om det skulle bli så illa finns ytterligare tid under minglet efter klockan 15.</a:t>
            </a:r>
          </a:p>
          <a:p>
            <a:pPr marL="0" indent="0">
              <a:buNone/>
            </a:pPr>
            <a:r>
              <a:rPr lang="sv-SE" dirty="0"/>
              <a:t>Eftersom jag läser en hel del från mina speaker </a:t>
            </a:r>
            <a:r>
              <a:rPr lang="sv-SE" dirty="0" err="1"/>
              <a:t>notes</a:t>
            </a:r>
            <a:r>
              <a:rPr lang="sv-SE" dirty="0"/>
              <a:t> här på datorn och jag dessutom är närsynt får ni hojta till om jag inte uppmärksammar någon som vill fråga något. Jag hör fortfarande rätt bra – även om det också gradvis blir sämre.</a:t>
            </a:r>
          </a:p>
        </p:txBody>
      </p:sp>
      <p:sp>
        <p:nvSpPr>
          <p:cNvPr id="4" name="Platshållare för bildnummer 3"/>
          <p:cNvSpPr>
            <a:spLocks noGrp="1"/>
          </p:cNvSpPr>
          <p:nvPr>
            <p:ph type="sldNum" sz="quarter" idx="5"/>
          </p:nvPr>
        </p:nvSpPr>
        <p:spPr/>
        <p:txBody>
          <a:bodyPr/>
          <a:lstStyle/>
          <a:p>
            <a:fld id="{3E18346B-292C-4441-8B48-07D72E193800}" type="slidenum">
              <a:rPr lang="sv-SE" smtClean="0"/>
              <a:t>3</a:t>
            </a:fld>
            <a:endParaRPr lang="sv-SE"/>
          </a:p>
        </p:txBody>
      </p:sp>
    </p:spTree>
    <p:extLst>
      <p:ext uri="{BB962C8B-B14F-4D97-AF65-F5344CB8AC3E}">
        <p14:creationId xmlns:p14="http://schemas.microsoft.com/office/powerpoint/2010/main" val="1155970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här konstaterade vi innan projektet PROCEED startade:</a:t>
            </a:r>
          </a:p>
          <a:p>
            <a:r>
              <a:rPr lang="sv-SE" dirty="0"/>
              <a:t>&lt;gå igenom bilden först - men snabbt!&gt;</a:t>
            </a:r>
          </a:p>
          <a:p>
            <a:r>
              <a:rPr lang="sv-SE" dirty="0"/>
              <a:t>Det var utgångspunkten när projektet PROCEED startade för drygt ett år sedan.</a:t>
            </a:r>
          </a:p>
          <a:p>
            <a:endParaRPr lang="sv-SE" dirty="0"/>
          </a:p>
          <a:p>
            <a:r>
              <a:rPr lang="sv-SE" dirty="0"/>
              <a:t>Några exempel på offentlig upphandling som ibland klassas som cirkulära:</a:t>
            </a:r>
          </a:p>
          <a:p>
            <a:endParaRPr lang="sv-SE" dirty="0"/>
          </a:p>
          <a:p>
            <a:r>
              <a:rPr lang="sv-SE" dirty="0"/>
              <a:t>Att köpa funktion istället för produkt – det är väl ändå cirkulärt??</a:t>
            </a:r>
          </a:p>
          <a:p>
            <a:r>
              <a:rPr lang="sv-SE" dirty="0"/>
              <a:t>….. Det kan det vara!</a:t>
            </a:r>
          </a:p>
          <a:p>
            <a:r>
              <a:rPr lang="sv-SE" dirty="0"/>
              <a:t>Men om leverantören först säljer funktion till dig och sedan säljer produkten du använt på deras </a:t>
            </a:r>
            <a:r>
              <a:rPr lang="sv-SE" dirty="0" err="1"/>
              <a:t>beg</a:t>
            </a:r>
            <a:r>
              <a:rPr lang="sv-SE" dirty="0"/>
              <a:t>-marknad – är det cirkulärt då?</a:t>
            </a:r>
          </a:p>
          <a:p>
            <a:r>
              <a:rPr lang="sv-SE" dirty="0"/>
              <a:t>Det är precis vad biltillverkarna gör med privatleasing! </a:t>
            </a:r>
          </a:p>
          <a:p>
            <a:r>
              <a:rPr lang="sv-SE" dirty="0"/>
              <a:t>Detta har ÖKAT den totala bilförsäljningen.</a:t>
            </a:r>
          </a:p>
          <a:p>
            <a:r>
              <a:rPr lang="sv-SE" dirty="0"/>
              <a:t>Men ….. Bilarna håller inte längre för det = ger inte mer mobilitet per förbrukad bil.</a:t>
            </a:r>
          </a:p>
          <a:p>
            <a:r>
              <a:rPr lang="sv-SE" dirty="0"/>
              <a:t>	Bilarna håller fortfarande i snitt 17 år och runt 25 000 mil.</a:t>
            </a:r>
          </a:p>
          <a:p>
            <a:endParaRPr lang="sv-SE" dirty="0"/>
          </a:p>
          <a:p>
            <a:r>
              <a:rPr lang="sv-SE" dirty="0"/>
              <a:t>Om man kräver att produkten skall gå att återvinna – är det cirkulärt?</a:t>
            </a:r>
          </a:p>
          <a:p>
            <a:r>
              <a:rPr lang="sv-SE" dirty="0"/>
              <a:t>Det KAN vara det – beroende på hur affärsekosystemet kring leverantören ser ut. Och det behöver betraktas ur ett systemperspektiv. Annars vet man inte.</a:t>
            </a:r>
          </a:p>
          <a:p>
            <a:r>
              <a:rPr lang="sv-SE" dirty="0"/>
              <a:t>Biltillverkarna i EU är skyldiga att tillverka bilar som är 95% återvinningsbara.</a:t>
            </a:r>
          </a:p>
          <a:p>
            <a:r>
              <a:rPr lang="sv-SE" dirty="0"/>
              <a:t>….. men det är idag "någon annan" som skall åta sig att använda det återvunna materialet</a:t>
            </a:r>
          </a:p>
          <a:p>
            <a:r>
              <a:rPr lang="sv-SE" dirty="0"/>
              <a:t>…. Och denne ”någon annan” är inte definierad vem det är.</a:t>
            </a:r>
          </a:p>
          <a:p>
            <a:r>
              <a:rPr lang="sv-SE" dirty="0"/>
              <a:t>Det skulle definitivt bli mycket cirkulärt om det också ställdes ett krav att biltillverkarna skall använda 95% återvunnet material vid nytillverkning av bilar. Men så är det inte idag.</a:t>
            </a:r>
          </a:p>
          <a:p>
            <a:endParaRPr lang="sv-SE" dirty="0"/>
          </a:p>
          <a:p>
            <a:r>
              <a:rPr lang="sv-SE" dirty="0"/>
              <a:t>Jag vill påstå att bilbranschen idag INTE kan anses vara ett gott exempel på cirkulär ekonomi bara för att de erbjuder privatleasing med "</a:t>
            </a:r>
            <a:r>
              <a:rPr lang="sv-SE" dirty="0" err="1"/>
              <a:t>take</a:t>
            </a:r>
            <a:r>
              <a:rPr lang="sv-SE" dirty="0"/>
              <a:t>-back" och har bilar som kan återvinnas till 95%.</a:t>
            </a:r>
          </a:p>
          <a:p>
            <a:r>
              <a:rPr lang="sv-SE" dirty="0"/>
              <a:t>Bilar är svåra att reparera, omöjliga att uppgradera. De innehåller väldigt lite återvunnet material.</a:t>
            </a:r>
          </a:p>
          <a:p>
            <a:endParaRPr lang="sv-SE" dirty="0"/>
          </a:p>
          <a:p>
            <a:r>
              <a:rPr lang="sv-SE" dirty="0"/>
              <a:t>Med dessa illustrationer vill jag bara visa att det som kan tyckas vara cirkulärt, sett ur ett perspektiv, inte nödvändigtvis är det sett ur ett systemperspektiv.</a:t>
            </a:r>
          </a:p>
          <a:p>
            <a:r>
              <a:rPr lang="sv-SE" dirty="0"/>
              <a:t>Men med justeringar kan sådana upphandlingar bli mer cirkulära och driva cirkulär omställning.</a:t>
            </a:r>
          </a:p>
          <a:p>
            <a:endParaRPr lang="sv-SE" dirty="0"/>
          </a:p>
          <a:p>
            <a:r>
              <a:rPr lang="sv-SE" dirty="0"/>
              <a:t>====================</a:t>
            </a:r>
          </a:p>
          <a:p>
            <a:r>
              <a:rPr lang="sv-SE" dirty="0"/>
              <a:t>En bil är idag konstruerad för ca. 25.000 mil</a:t>
            </a:r>
          </a:p>
          <a:p>
            <a:r>
              <a:rPr lang="sv-SE" dirty="0"/>
              <a:t>En lastbil är konstruerad för 160.000 mil</a:t>
            </a:r>
          </a:p>
          <a:p>
            <a:endParaRPr lang="sv-SE" dirty="0"/>
          </a:p>
          <a:p>
            <a:r>
              <a:rPr lang="sv-SE" dirty="0"/>
              <a:t>Vi har all nödvändig kunskap för att göra bilar som håller 6 gånger längre körsträcka och kunna leverera 6 gånger mer kundnytta till marginellt ökad kostnad.</a:t>
            </a:r>
          </a:p>
          <a:p>
            <a:r>
              <a:rPr lang="sv-SE" dirty="0"/>
              <a:t>Men ….. Kunderna kräver det inte så då säljer biltillverkarna hellre fler bilar!</a:t>
            </a:r>
          </a:p>
        </p:txBody>
      </p:sp>
      <p:sp>
        <p:nvSpPr>
          <p:cNvPr id="4" name="Platshållare för bildnummer 3"/>
          <p:cNvSpPr>
            <a:spLocks noGrp="1"/>
          </p:cNvSpPr>
          <p:nvPr>
            <p:ph type="sldNum" sz="quarter" idx="5"/>
          </p:nvPr>
        </p:nvSpPr>
        <p:spPr/>
        <p:txBody>
          <a:bodyPr/>
          <a:lstStyle/>
          <a:p>
            <a:fld id="{3E18346B-292C-4441-8B48-07D72E193800}" type="slidenum">
              <a:rPr lang="sv-SE" smtClean="0"/>
              <a:t>4</a:t>
            </a:fld>
            <a:endParaRPr lang="sv-SE"/>
          </a:p>
        </p:txBody>
      </p:sp>
    </p:spTree>
    <p:extLst>
      <p:ext uri="{BB962C8B-B14F-4D97-AF65-F5344CB8AC3E}">
        <p14:creationId xmlns:p14="http://schemas.microsoft.com/office/powerpoint/2010/main" val="555020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här förväntade vi oss möta i PROCEED-projektet</a:t>
            </a:r>
          </a:p>
          <a:p>
            <a:r>
              <a:rPr lang="sv-SE" dirty="0"/>
              <a:t>&lt;Gå igenom bilden&gt;</a:t>
            </a:r>
          </a:p>
        </p:txBody>
      </p:sp>
      <p:sp>
        <p:nvSpPr>
          <p:cNvPr id="4" name="Platshållare för bildnummer 3"/>
          <p:cNvSpPr>
            <a:spLocks noGrp="1"/>
          </p:cNvSpPr>
          <p:nvPr>
            <p:ph type="sldNum" sz="quarter" idx="5"/>
          </p:nvPr>
        </p:nvSpPr>
        <p:spPr/>
        <p:txBody>
          <a:bodyPr/>
          <a:lstStyle/>
          <a:p>
            <a:fld id="{3E18346B-292C-4441-8B48-07D72E193800}" type="slidenum">
              <a:rPr lang="sv-SE" smtClean="0"/>
              <a:t>5</a:t>
            </a:fld>
            <a:endParaRPr lang="sv-SE"/>
          </a:p>
        </p:txBody>
      </p:sp>
    </p:spTree>
    <p:extLst>
      <p:ext uri="{BB962C8B-B14F-4D97-AF65-F5344CB8AC3E}">
        <p14:creationId xmlns:p14="http://schemas.microsoft.com/office/powerpoint/2010/main" val="2102715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Har PROCEED varit framgångsrikt?</a:t>
            </a:r>
          </a:p>
          <a:p>
            <a:r>
              <a:rPr lang="sv-SE" dirty="0"/>
              <a:t>JA och NEJ!</a:t>
            </a:r>
          </a:p>
          <a:p>
            <a:endParaRPr lang="sv-SE" dirty="0"/>
          </a:p>
          <a:p>
            <a:r>
              <a:rPr lang="sv-SE" dirty="0"/>
              <a:t>JA – vi i projektkonsortiet har lärt oss massor!</a:t>
            </a:r>
          </a:p>
          <a:p>
            <a:r>
              <a:rPr lang="sv-SE" dirty="0"/>
              <a:t>JA - De två dokumenten </a:t>
            </a:r>
            <a:r>
              <a:rPr lang="sv-SE" b="1" dirty="0"/>
              <a:t>Verktygslåda för cirkulär offentlig upphandling </a:t>
            </a:r>
            <a:r>
              <a:rPr lang="sv-SE" dirty="0"/>
              <a:t> och </a:t>
            </a:r>
            <a:r>
              <a:rPr lang="sv-SE" b="1" dirty="0"/>
              <a:t>Handlingsplan för cirkulär offentlig upphandling </a:t>
            </a:r>
            <a:r>
              <a:rPr lang="sv-SE" dirty="0"/>
              <a:t>har tagits fram i sann samskaparanda mellan forskare och kommunernas representanter.</a:t>
            </a:r>
          </a:p>
          <a:p>
            <a:r>
              <a:rPr lang="sv-SE" dirty="0"/>
              <a:t>De dokumenten kan ni för övrigt hitta på RI.SE om ni skriver PROCEED i sökrutan och sedan klickar på projektet PROCEED</a:t>
            </a:r>
          </a:p>
          <a:p>
            <a:r>
              <a:rPr lang="sv-SE" dirty="0"/>
              <a:t>Jag visar det även på sista bilden om någon vill skriva upp det.</a:t>
            </a:r>
          </a:p>
          <a:p>
            <a:endParaRPr lang="sv-SE" sz="800" dirty="0"/>
          </a:p>
          <a:p>
            <a:r>
              <a:rPr lang="sv-SE" dirty="0"/>
              <a:t>NEJ – ingen medverkande har upphandlat riktigt cirkulärt.</a:t>
            </a:r>
          </a:p>
          <a:p>
            <a:pPr lvl="1"/>
            <a:r>
              <a:rPr lang="sv-SE" dirty="0"/>
              <a:t>Projekttiden var för kort i förhållande till upphandlingstiden som behövs för cirkulär offentlig upphandling (CPP) första gången</a:t>
            </a:r>
          </a:p>
          <a:p>
            <a:pPr lvl="1"/>
            <a:r>
              <a:rPr lang="sv-SE" dirty="0"/>
              <a:t>Leverantörerna var njugga till </a:t>
            </a:r>
            <a:r>
              <a:rPr lang="sv-SE" dirty="0" err="1"/>
              <a:t>cirkularitetsmåttet</a:t>
            </a:r>
            <a:r>
              <a:rPr lang="sv-SE" dirty="0"/>
              <a:t>, som därmed inte blev implementerat som tänkt</a:t>
            </a:r>
          </a:p>
          <a:p>
            <a:pPr lvl="1"/>
            <a:r>
              <a:rPr lang="sv-SE" dirty="0" err="1"/>
              <a:t>Cirkularitetsmåttet</a:t>
            </a:r>
            <a:r>
              <a:rPr lang="sv-SE" dirty="0"/>
              <a:t> vi valde var bara lämpligt för några av inköpsfallen – det behövdes fler mått och de var inte på plats då.</a:t>
            </a:r>
          </a:p>
          <a:p>
            <a:pPr lvl="1"/>
            <a:r>
              <a:rPr lang="sv-SE" dirty="0"/>
              <a:t>Några produktval visade sig för miljökomplexa, givet projekttiden (kläder)</a:t>
            </a:r>
          </a:p>
          <a:p>
            <a:pPr lvl="1"/>
            <a:r>
              <a:rPr lang="sv-SE" dirty="0"/>
              <a:t>Det vi trodde skulle vara projektets huvudfokus, själva upphandlingsprocessen för CPP, var inte problemet. Har därför bara blivit delvis testat och validerat</a:t>
            </a:r>
          </a:p>
          <a:p>
            <a:r>
              <a:rPr lang="sv-SE" dirty="0"/>
              <a:t>Insikter</a:t>
            </a:r>
          </a:p>
          <a:p>
            <a:pPr lvl="1"/>
            <a:r>
              <a:rPr lang="sv-SE" dirty="0"/>
              <a:t>Inköpsorganisationen kan inte bara ”jobba på beställning” – de behöver driva CPP strategiskt i kommunen, och tvärs kommuner, över flera år, eller hitta någon annan i organisationen som kan göra det.</a:t>
            </a:r>
          </a:p>
          <a:p>
            <a:pPr lvl="1"/>
            <a:r>
              <a:rPr lang="sv-SE" dirty="0"/>
              <a:t>En koordinerande aktör (UH? Eller SKL?) skulle underlätta mycket för både offentlig sektor och industri men saknas idag.</a:t>
            </a:r>
          </a:p>
          <a:p>
            <a:pPr lvl="1"/>
            <a:endParaRPr lang="sv-SE" dirty="0"/>
          </a:p>
          <a:p>
            <a:pPr lvl="1"/>
            <a:r>
              <a:rPr lang="sv-SE" dirty="0"/>
              <a:t>Max 11 minuter</a:t>
            </a:r>
          </a:p>
        </p:txBody>
      </p:sp>
      <p:sp>
        <p:nvSpPr>
          <p:cNvPr id="4" name="Platshållare för bildnummer 3"/>
          <p:cNvSpPr>
            <a:spLocks noGrp="1"/>
          </p:cNvSpPr>
          <p:nvPr>
            <p:ph type="sldNum" sz="quarter" idx="5"/>
          </p:nvPr>
        </p:nvSpPr>
        <p:spPr/>
        <p:txBody>
          <a:bodyPr/>
          <a:lstStyle/>
          <a:p>
            <a:fld id="{3E18346B-292C-4441-8B48-07D72E193800}" type="slidenum">
              <a:rPr lang="sv-SE" smtClean="0"/>
              <a:t>6</a:t>
            </a:fld>
            <a:endParaRPr lang="sv-SE"/>
          </a:p>
        </p:txBody>
      </p:sp>
    </p:spTree>
    <p:extLst>
      <p:ext uri="{BB962C8B-B14F-4D97-AF65-F5344CB8AC3E}">
        <p14:creationId xmlns:p14="http://schemas.microsoft.com/office/powerpoint/2010/main" val="2148457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11 minuter?</a:t>
            </a:r>
          </a:p>
          <a:p>
            <a:r>
              <a:rPr lang="sv-SE" dirty="0"/>
              <a:t>Varför skall vi intressera oss för cirkulär ekonomi?</a:t>
            </a:r>
          </a:p>
          <a:p>
            <a:r>
              <a:rPr lang="sv-SE" dirty="0"/>
              <a:t>Man förstår det lätt genom den på konceptuell nivå mycket användbara formeln I = P*A*T</a:t>
            </a:r>
          </a:p>
          <a:p>
            <a:r>
              <a:rPr lang="sv-SE" dirty="0"/>
              <a:t>Miljöpåverkan (</a:t>
            </a:r>
            <a:r>
              <a:rPr lang="sv-SE" dirty="0" err="1"/>
              <a:t>impact</a:t>
            </a:r>
            <a:r>
              <a:rPr lang="sv-SE" dirty="0"/>
              <a:t>) = Population * Välfärdsnivå (</a:t>
            </a:r>
            <a:r>
              <a:rPr lang="sv-SE" dirty="0" err="1"/>
              <a:t>affluence</a:t>
            </a:r>
            <a:r>
              <a:rPr lang="sv-SE" dirty="0"/>
              <a:t>) * använd Teknologi</a:t>
            </a:r>
          </a:p>
          <a:p>
            <a:r>
              <a:rPr lang="sv-SE" dirty="0"/>
              <a:t>Begreppet ”Teknologi” innefattar mycket – </a:t>
            </a:r>
            <a:r>
              <a:rPr lang="sv-SE" dirty="0" err="1"/>
              <a:t>t.ex</a:t>
            </a:r>
            <a:r>
              <a:rPr lang="sv-SE" dirty="0"/>
              <a:t> även företags affärsmodeller, dvs. deras koncept för att skapa kundnytta från innovationer.</a:t>
            </a:r>
          </a:p>
          <a:p>
            <a:endParaRPr lang="sv-SE" dirty="0"/>
          </a:p>
          <a:p>
            <a:r>
              <a:rPr lang="sv-SE" dirty="0"/>
              <a:t>Vad formeln visar är att en lägre miljöpåverkan kan åstadkommas med i huvudsak tre faktorer:</a:t>
            </a:r>
          </a:p>
          <a:p>
            <a:pPr marL="228600" indent="-228600">
              <a:buAutoNum type="arabicParenR"/>
            </a:pPr>
            <a:r>
              <a:rPr lang="sv-SE" dirty="0"/>
              <a:t>Miljöeffektivare teknologi – här hamnar cirkulär ekonomi och cirkulära affärsmodeller</a:t>
            </a:r>
          </a:p>
          <a:p>
            <a:pPr marL="228600" indent="-228600">
              <a:buAutoNum type="arabicParenR"/>
            </a:pPr>
            <a:r>
              <a:rPr lang="sv-SE" dirty="0"/>
              <a:t>Färre människor: Om vi frivilligt hade kunnat minska mängden människor till </a:t>
            </a:r>
            <a:r>
              <a:rPr lang="sv-SE" dirty="0" err="1"/>
              <a:t>t.ex</a:t>
            </a:r>
            <a:r>
              <a:rPr lang="sv-SE" dirty="0"/>
              <a:t> 1 miljard, då hade vi inte haft något problem med den miljöeffektivitet dagens linjära ekonomi tillhandahåller.</a:t>
            </a:r>
          </a:p>
          <a:p>
            <a:pPr marL="228600" indent="-228600">
              <a:buAutoNum type="arabicParenR"/>
            </a:pPr>
            <a:r>
              <a:rPr lang="sv-SE" dirty="0"/>
              <a:t>Lägre välfärd: Det är naturligtvis svårt, närmast omöjligt att försöka sälja in till gemene man att vi behöver ta på oss tagelskjortan och få det sämre.</a:t>
            </a:r>
          </a:p>
          <a:p>
            <a:pPr marL="0" indent="0">
              <a:buNone/>
            </a:pPr>
            <a:endParaRPr lang="sv-SE" dirty="0"/>
          </a:p>
          <a:p>
            <a:pPr marL="0" indent="0">
              <a:buFontTx/>
              <a:buNone/>
            </a:pPr>
            <a:r>
              <a:rPr lang="sv-SE" dirty="0"/>
              <a:t>Fokus läggs därför på teknologi för att lösa miljöproblemen, medan välfärd och population fortsätter att växa. </a:t>
            </a:r>
          </a:p>
          <a:p>
            <a:endParaRPr lang="sv-SE" dirty="0"/>
          </a:p>
          <a:p>
            <a:r>
              <a:rPr lang="sv-SE" dirty="0"/>
              <a:t>Nuläge: Redan runt 1980, med ca. 1,8 miljarder människor med vår välfärdsnivå förbrukade vi på global nivå mer än vad ett jordklot klarar av.</a:t>
            </a:r>
          </a:p>
          <a:p>
            <a:r>
              <a:rPr lang="sv-SE" dirty="0"/>
              <a:t>Ytterligare 3 miljarder människor har skaffat sig vår välfärdsnivå till 2030</a:t>
            </a:r>
          </a:p>
          <a:p>
            <a:pPr lvl="1"/>
            <a:r>
              <a:rPr lang="sv-SE" dirty="0"/>
              <a:t>Vi blir snart alltså runt 5 miljarder med vår livsstil (i snitt 4 jordklot)</a:t>
            </a:r>
          </a:p>
          <a:p>
            <a:pPr lvl="1"/>
            <a:r>
              <a:rPr lang="sv-SE" dirty="0"/>
              <a:t>Vi skall ner till 1 jordklot, </a:t>
            </a:r>
            <a:r>
              <a:rPr lang="sv-SE" u="sng" dirty="0"/>
              <a:t>vilket kommer att ske vare sig vi vill eller inte </a:t>
            </a:r>
            <a:r>
              <a:rPr lang="sv-SE" dirty="0"/>
              <a:t>=&gt; men det kräver att vi får ut </a:t>
            </a:r>
            <a:r>
              <a:rPr lang="sv-SE" sz="1400" b="1" dirty="0"/>
              <a:t>mer än 5 ggr dagens kundnytta per produkt som förbrukas, vid dagens välfärdsnivå hos oss</a:t>
            </a:r>
          </a:p>
          <a:p>
            <a:pPr lvl="0"/>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Utan cirkulär ekonomi är vi närmast chanslösa på grund av hur brådskande det är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det skulle krävas omedelbara andra tekniska mirakel om 5 miljarder människor skall ha vår välfärdsnivå och 10-12 miljarder skall ha mat med nuvarande linjära och naturresursslösande system inom ramen för ett jordklots kapacitet.</a:t>
            </a:r>
          </a:p>
          <a:p>
            <a:pPr lvl="0"/>
            <a:endParaRPr lang="sv-SE" dirty="0"/>
          </a:p>
          <a:p>
            <a:pPr lvl="0"/>
            <a:r>
              <a:rPr lang="sv-SE" dirty="0"/>
              <a:t>Eftersom jorden inte långvarigt KAN leverera mer än ett jordklot i kapacitet så blir alternativet till att mänskligheten frivilligt minskar vårt globala fotavtryck att vi låter det ske genom ett kollapsande ekosystem, vilket då lär bli på ett okontrollerat och för mänskligheten mycket obehagligt sätt.</a:t>
            </a:r>
          </a:p>
          <a:p>
            <a:endParaRPr lang="sv-SE" dirty="0"/>
          </a:p>
          <a:p>
            <a:r>
              <a:rPr lang="sv-SE" dirty="0"/>
              <a:t>Så där har ni skälet som i alla fall räcker för mig till att försöka skyndsamt implementera cirkulär ekonomi.</a:t>
            </a:r>
          </a:p>
          <a:p>
            <a:endParaRPr lang="sv-SE" dirty="0"/>
          </a:p>
          <a:p>
            <a:r>
              <a:rPr lang="sv-SE" dirty="0"/>
              <a:t>Men med cirkulär ekonomi köper vi oss alltså bara en tidsfrist så länge jakten på ökad materiell välfärd och siktet på en population på 10-12 miljarder (eller fler) fortsätter. Så cirkulär ekonomi är inte någon permanent lösning. </a:t>
            </a:r>
          </a:p>
          <a:p>
            <a:endParaRPr lang="sv-SE" dirty="0"/>
          </a:p>
          <a:p>
            <a:r>
              <a:rPr lang="sv-SE" b="1" dirty="0"/>
              <a:t>Vi behöver öka resursproduktiviteten minst en faktor 5 till att börja med, och sedan öka den varje år i minst samma takt som ekonomin och populationen fortsätter växa.</a:t>
            </a:r>
          </a:p>
          <a:p>
            <a:endParaRPr lang="sv-SE"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7</a:t>
            </a:fld>
            <a:endParaRPr lang="sv-SE"/>
          </a:p>
        </p:txBody>
      </p:sp>
    </p:spTree>
    <p:extLst>
      <p:ext uri="{BB962C8B-B14F-4D97-AF65-F5344CB8AC3E}">
        <p14:creationId xmlns:p14="http://schemas.microsoft.com/office/powerpoint/2010/main" val="422585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15 minuter?</a:t>
            </a:r>
          </a:p>
          <a:p>
            <a:r>
              <a:rPr lang="sv-SE" dirty="0"/>
              <a:t>Den globala BNP-prognosen är att ekonomin fördubblas till 2050 och sedan fördubblas igen till 2100. Så det är inga små utmaningar vi har när det gäller att öka kundnyttan per förbrukad produkt genom teknologiförbättringar och innovationer.</a:t>
            </a:r>
          </a:p>
          <a:p>
            <a:endParaRPr lang="sv-SE" dirty="0"/>
          </a:p>
          <a:p>
            <a:r>
              <a:rPr lang="sv-SE" dirty="0"/>
              <a:t>Det är intressant och lite ovanligt att se att </a:t>
            </a:r>
          </a:p>
          <a:p>
            <a:r>
              <a:rPr lang="sv-SE" dirty="0"/>
              <a:t>.....de som gjort BNP-prognosen här reserverar sig </a:t>
            </a:r>
            <a:r>
              <a:rPr lang="sv-SE" dirty="0" err="1"/>
              <a:t>bl.a</a:t>
            </a:r>
            <a:r>
              <a:rPr lang="sv-SE" dirty="0"/>
              <a:t> för att vi bara har ett jordklot och lämnar därför till läsaren att själv </a:t>
            </a:r>
            <a:r>
              <a:rPr lang="sv-SE" dirty="0" err="1"/>
              <a:t>rimlighetsbedömma</a:t>
            </a:r>
            <a:r>
              <a:rPr lang="sv-SE" dirty="0"/>
              <a:t> prognosen.</a:t>
            </a:r>
          </a:p>
        </p:txBody>
      </p:sp>
      <p:sp>
        <p:nvSpPr>
          <p:cNvPr id="4" name="Platshållare för bildnummer 3"/>
          <p:cNvSpPr>
            <a:spLocks noGrp="1"/>
          </p:cNvSpPr>
          <p:nvPr>
            <p:ph type="sldNum" sz="quarter" idx="5"/>
          </p:nvPr>
        </p:nvSpPr>
        <p:spPr/>
        <p:txBody>
          <a:bodyPr/>
          <a:lstStyle/>
          <a:p>
            <a:fld id="{3E18346B-292C-4441-8B48-07D72E193800}" type="slidenum">
              <a:rPr lang="sv-SE" smtClean="0"/>
              <a:t>8</a:t>
            </a:fld>
            <a:endParaRPr lang="sv-SE"/>
          </a:p>
        </p:txBody>
      </p:sp>
    </p:spTree>
    <p:extLst>
      <p:ext uri="{BB962C8B-B14F-4D97-AF65-F5344CB8AC3E}">
        <p14:creationId xmlns:p14="http://schemas.microsoft.com/office/powerpoint/2010/main" val="291986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Ekonomi = hushålla med begränsade resurser</a:t>
            </a:r>
          </a:p>
          <a:p>
            <a:r>
              <a:rPr lang="sv-SE" dirty="0"/>
              <a:t>Den linjära ekonomin beskrivs ofta som slösaktig – </a:t>
            </a:r>
            <a:r>
              <a:rPr lang="sv-SE" dirty="0" err="1"/>
              <a:t>take</a:t>
            </a:r>
            <a:r>
              <a:rPr lang="sv-SE" dirty="0"/>
              <a:t>, make, </a:t>
            </a:r>
            <a:r>
              <a:rPr lang="sv-SE" dirty="0" err="1"/>
              <a:t>waste</a:t>
            </a:r>
            <a:endParaRPr lang="sv-SE" dirty="0"/>
          </a:p>
          <a:p>
            <a:r>
              <a:rPr lang="sv-SE" dirty="0"/>
              <a:t>…. Men den har varit jättebra på att hushålla med de resurser vi hittills betraktat som begränsade:</a:t>
            </a:r>
          </a:p>
          <a:p>
            <a:r>
              <a:rPr lang="sv-SE" dirty="0"/>
              <a:t>	</a:t>
            </a:r>
            <a:r>
              <a:rPr lang="sv-SE" dirty="0" err="1"/>
              <a:t>t.ex</a:t>
            </a:r>
            <a:r>
              <a:rPr lang="sv-SE" dirty="0"/>
              <a:t> Arbetstimmar, guld, titan.</a:t>
            </a:r>
          </a:p>
          <a:p>
            <a:endParaRPr lang="sv-SE" dirty="0"/>
          </a:p>
          <a:p>
            <a:r>
              <a:rPr lang="sv-SE" dirty="0"/>
              <a:t>Guld cirkuleras idag till nästan 100%. Det sker alltså i den så kallade linjära ekonomin. Det beror på att priset på guld är väldigt högt då det är en knapp resurs.</a:t>
            </a:r>
          </a:p>
          <a:p>
            <a:r>
              <a:rPr lang="sv-SE" dirty="0"/>
              <a:t>Och arbete har också rationaliserats bort väldigt effektivt efter hand som arbetstimmarna blivit dyrare och alternativ som robotar och datorer blivit tillgängliga och billigare.</a:t>
            </a:r>
          </a:p>
          <a:p>
            <a:endParaRPr lang="sv-SE" dirty="0"/>
          </a:p>
          <a:p>
            <a:r>
              <a:rPr lang="sv-SE" dirty="0"/>
              <a:t>Tittar vi på arbetskostnad så fanns det på 1960-talet en cykelreparatör och en TV-reparatör i varje samhälle.</a:t>
            </a:r>
          </a:p>
          <a:p>
            <a:r>
              <a:rPr lang="sv-SE" dirty="0"/>
              <a:t>Timkostnaden för reparation som % av priset på en cykel eller en TV var betydligt lägre än idag.</a:t>
            </a:r>
          </a:p>
          <a:p>
            <a:r>
              <a:rPr lang="sv-SE" dirty="0"/>
              <a:t>Kostnaden för arbete relativt kostnaden för naturtillgångar var lägre då än nu.</a:t>
            </a:r>
          </a:p>
          <a:p>
            <a:r>
              <a:rPr lang="sv-SE" dirty="0"/>
              <a:t>	Ju mer en </a:t>
            </a:r>
            <a:r>
              <a:rPr lang="sv-SE" dirty="0" err="1"/>
              <a:t>arbetstimma</a:t>
            </a:r>
            <a:r>
              <a:rPr lang="sv-SE" dirty="0"/>
              <a:t> kostar jämfört med naturtillgångar desto bättre att slänga och köpa nytt – då hushållar vi ju bättre med det dyra, arbetstimmarna!</a:t>
            </a:r>
          </a:p>
          <a:p>
            <a:endParaRPr lang="sv-SE" dirty="0"/>
          </a:p>
          <a:p>
            <a:r>
              <a:rPr lang="sv-SE" dirty="0"/>
              <a:t>Detta har varit SUND EKONOMI, givet vilka resurser vi ansett varit begränsade.</a:t>
            </a:r>
          </a:p>
          <a:p>
            <a:endParaRPr lang="sv-SE" dirty="0"/>
          </a:p>
          <a:p>
            <a:r>
              <a:rPr lang="sv-SE" dirty="0"/>
              <a:t>Problemet är bara att de förutsättningar som gällde för 150 år sedan, när dagens ekonomiska system växte fram, inte gäller nu</a:t>
            </a:r>
          </a:p>
          <a:p>
            <a:r>
              <a:rPr lang="sv-SE" dirty="0"/>
              <a:t>	 – Det ÄR INTE längre ont om människor och det FINNS INTE oändligt med jordklot.</a:t>
            </a:r>
          </a:p>
          <a:p>
            <a:endParaRPr lang="sv-SE" dirty="0"/>
          </a:p>
          <a:p>
            <a:r>
              <a:rPr lang="sv-SE" dirty="0"/>
              <a:t>Skulle vi sätta ett högt pris på koldioxidutsläpp eller på kol så hade den linjära ekonomin varit fullt kapabel att ta oss ur dagens prekära klimatsituation</a:t>
            </a:r>
          </a:p>
          <a:p>
            <a:endParaRPr lang="sv-SE" dirty="0"/>
          </a:p>
          <a:p>
            <a:r>
              <a:rPr lang="sv-SE" dirty="0"/>
              <a:t>Cirkulär ekonomi handlar i huvudsak om att ändra synen på vilka resurser som är begränsade.</a:t>
            </a:r>
          </a:p>
          <a:p>
            <a:r>
              <a:rPr lang="sv-SE" dirty="0"/>
              <a:t>Så länge det inte avspeglas i priset på jungfruligt material kommer det vara kämpigt att implementera cirkulär ekonomi i företagen</a:t>
            </a:r>
          </a:p>
          <a:p>
            <a:r>
              <a:rPr lang="sv-SE" dirty="0"/>
              <a:t>….. Av det enkla skälet att det då går emot Ekonomins grundprincip – att hushålla med det som är dyrt.</a:t>
            </a:r>
          </a:p>
        </p:txBody>
      </p:sp>
      <p:sp>
        <p:nvSpPr>
          <p:cNvPr id="4" name="Platshållare för bildnummer 3"/>
          <p:cNvSpPr>
            <a:spLocks noGrp="1"/>
          </p:cNvSpPr>
          <p:nvPr>
            <p:ph type="sldNum" sz="quarter" idx="5"/>
          </p:nvPr>
        </p:nvSpPr>
        <p:spPr/>
        <p:txBody>
          <a:bodyPr/>
          <a:lstStyle/>
          <a:p>
            <a:fld id="{3E18346B-292C-4441-8B48-07D72E193800}" type="slidenum">
              <a:rPr lang="sv-SE" smtClean="0"/>
              <a:t>9</a:t>
            </a:fld>
            <a:endParaRPr lang="sv-SE"/>
          </a:p>
        </p:txBody>
      </p:sp>
    </p:spTree>
    <p:extLst>
      <p:ext uri="{BB962C8B-B14F-4D97-AF65-F5344CB8AC3E}">
        <p14:creationId xmlns:p14="http://schemas.microsoft.com/office/powerpoint/2010/main" val="744957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På mer konceptuell nivå kan jag säga att cirkulär ekonomi är ett ”luddigt” begrepp.</a:t>
            </a:r>
          </a:p>
          <a:p>
            <a:r>
              <a:rPr lang="sv-SE" dirty="0"/>
              <a:t>Mer än 114 definitioner</a:t>
            </a:r>
          </a:p>
          <a:p>
            <a:pPr lvl="1"/>
            <a:r>
              <a:rPr lang="sv-SE" dirty="0"/>
              <a:t>Många är synnerligen urvattnade</a:t>
            </a:r>
          </a:p>
          <a:p>
            <a:pPr lvl="1"/>
            <a:r>
              <a:rPr lang="sv-SE" dirty="0"/>
              <a:t>Det har blivit ett ”</a:t>
            </a:r>
            <a:r>
              <a:rPr lang="sv-SE" dirty="0" err="1"/>
              <a:t>buzzword</a:t>
            </a:r>
            <a:r>
              <a:rPr lang="sv-SE" dirty="0"/>
              <a:t>” = alla vill vara cirkulära</a:t>
            </a:r>
          </a:p>
          <a:p>
            <a:endParaRPr lang="sv-SE" dirty="0"/>
          </a:p>
          <a:p>
            <a:r>
              <a:rPr lang="sv-SE" dirty="0"/>
              <a:t>Cirkulär ekonomi handlar om att återanvända naturresurser vi tagit i bruk istället för att gräva upp mer</a:t>
            </a:r>
          </a:p>
          <a:p>
            <a:pPr lvl="1"/>
            <a:r>
              <a:rPr lang="sv-SE" dirty="0"/>
              <a:t>Det handlar också om att försöka bibehålla produkters värde så mycket som möjligt</a:t>
            </a:r>
          </a:p>
          <a:p>
            <a:pPr lvl="2"/>
            <a:r>
              <a:rPr lang="sv-SE" dirty="0"/>
              <a:t>Dvs reparera, uppgradera, </a:t>
            </a:r>
            <a:r>
              <a:rPr lang="sv-SE" dirty="0" err="1"/>
              <a:t>återtillverka</a:t>
            </a:r>
            <a:r>
              <a:rPr lang="sv-SE" dirty="0"/>
              <a:t> istället för att återvinna (då produktvärde förstörs)</a:t>
            </a:r>
          </a:p>
          <a:p>
            <a:endParaRPr lang="sv-SE" dirty="0"/>
          </a:p>
          <a:p>
            <a:r>
              <a:rPr lang="sv-SE" dirty="0"/>
              <a:t>Med över 114 definitioner blir den okunnige lätt vilsen.</a:t>
            </a:r>
          </a:p>
          <a:p>
            <a:endParaRPr lang="sv-SE" dirty="0"/>
          </a:p>
          <a:p>
            <a:r>
              <a:rPr lang="sv-SE" dirty="0"/>
              <a:t>Som jag ser det är det rimligt att begära att den definition man anammar skall kunna leda till åtminstone 5 ggr mer kundnytta per förbrukad resurs (pryl) inom rimlig tid jämfört med idag, och ha potential till mycket mer än så – eftersom det är vad som behövs ur miljösynpunkt.</a:t>
            </a:r>
          </a:p>
          <a:p>
            <a:endParaRPr lang="sv-SE"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10</a:t>
            </a:fld>
            <a:endParaRPr lang="sv-SE"/>
          </a:p>
        </p:txBody>
      </p:sp>
    </p:spTree>
    <p:extLst>
      <p:ext uri="{BB962C8B-B14F-4D97-AF65-F5344CB8AC3E}">
        <p14:creationId xmlns:p14="http://schemas.microsoft.com/office/powerpoint/2010/main" val="2200020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Lite </a:t>
            </a:r>
            <a:r>
              <a:rPr lang="en-GB" dirty="0" err="1"/>
              <a:t>förenklat</a:t>
            </a:r>
            <a:r>
              <a:rPr lang="en-GB" baseline="0" dirty="0"/>
              <a:t> </a:t>
            </a:r>
            <a:r>
              <a:rPr lang="en-GB" baseline="0" dirty="0" err="1"/>
              <a:t>kan</a:t>
            </a:r>
            <a:r>
              <a:rPr lang="en-GB" baseline="0" dirty="0"/>
              <a:t> man </a:t>
            </a:r>
            <a:r>
              <a:rPr lang="en-GB" baseline="0" dirty="0" err="1"/>
              <a:t>säga</a:t>
            </a:r>
            <a:r>
              <a:rPr lang="en-GB" baseline="0" dirty="0"/>
              <a:t> </a:t>
            </a:r>
            <a:r>
              <a:rPr lang="en-GB" baseline="0" dirty="0" err="1"/>
              <a:t>att</a:t>
            </a:r>
            <a:r>
              <a:rPr lang="en-GB" baseline="0" dirty="0"/>
              <a:t>:</a:t>
            </a:r>
          </a:p>
          <a:p>
            <a:r>
              <a:rPr lang="en-GB" dirty="0"/>
              <a:t>Tre </a:t>
            </a:r>
            <a:r>
              <a:rPr lang="en-GB" dirty="0" err="1"/>
              <a:t>typer</a:t>
            </a:r>
            <a:r>
              <a:rPr lang="en-GB" baseline="0" dirty="0"/>
              <a:t> </a:t>
            </a:r>
            <a:r>
              <a:rPr lang="en-GB" baseline="0" dirty="0" err="1"/>
              <a:t>av</a:t>
            </a:r>
            <a:r>
              <a:rPr lang="en-GB" baseline="0" dirty="0"/>
              <a:t> </a:t>
            </a:r>
            <a:r>
              <a:rPr lang="en-GB" baseline="0" dirty="0" err="1"/>
              <a:t>cirkulär</a:t>
            </a:r>
            <a:r>
              <a:rPr lang="en-GB" baseline="0" dirty="0"/>
              <a:t> </a:t>
            </a:r>
            <a:r>
              <a:rPr lang="en-GB" baseline="0" dirty="0" err="1"/>
              <a:t>ekonomi</a:t>
            </a:r>
            <a:r>
              <a:rPr lang="en-GB" baseline="0" dirty="0"/>
              <a:t> har </a:t>
            </a:r>
            <a:r>
              <a:rPr lang="en-GB" baseline="0" dirty="0" err="1"/>
              <a:t>bakats</a:t>
            </a:r>
            <a:r>
              <a:rPr lang="en-GB" baseline="0" dirty="0"/>
              <a:t> in </a:t>
            </a:r>
            <a:r>
              <a:rPr lang="en-GB" baseline="0" dirty="0" err="1"/>
              <a:t>i</a:t>
            </a:r>
            <a:r>
              <a:rPr lang="en-GB" baseline="0" dirty="0"/>
              <a:t> </a:t>
            </a:r>
            <a:r>
              <a:rPr lang="en-GB" baseline="0" dirty="0" err="1"/>
              <a:t>begreppet</a:t>
            </a:r>
            <a:r>
              <a:rPr lang="en-GB" baseline="0" dirty="0"/>
              <a:t> </a:t>
            </a:r>
            <a:r>
              <a:rPr lang="en-GB" baseline="0" dirty="0" err="1"/>
              <a:t>idag</a:t>
            </a:r>
            <a:r>
              <a:rPr lang="en-GB" baseline="0" dirty="0"/>
              <a:t> – </a:t>
            </a:r>
            <a:r>
              <a:rPr lang="en-GB" baseline="0" dirty="0" err="1"/>
              <a:t>inte</a:t>
            </a:r>
            <a:r>
              <a:rPr lang="en-GB" baseline="0" dirty="0"/>
              <a:t> </a:t>
            </a:r>
            <a:r>
              <a:rPr lang="en-GB" baseline="0" dirty="0" err="1"/>
              <a:t>minst</a:t>
            </a:r>
            <a:r>
              <a:rPr lang="en-GB" baseline="0" dirty="0"/>
              <a:t> </a:t>
            </a:r>
            <a:r>
              <a:rPr lang="en-GB" baseline="0" dirty="0" err="1"/>
              <a:t>genom</a:t>
            </a:r>
            <a:r>
              <a:rPr lang="en-GB" baseline="0" dirty="0"/>
              <a:t> Ellen MacArthur Foundation</a:t>
            </a:r>
          </a:p>
          <a:p>
            <a:endParaRPr lang="en-GB" baseline="0" dirty="0"/>
          </a:p>
          <a:p>
            <a:r>
              <a:rPr lang="en-GB" baseline="0" dirty="0"/>
              <a:t>&lt;</a:t>
            </a:r>
            <a:r>
              <a:rPr lang="en-GB" baseline="0" dirty="0" err="1"/>
              <a:t>beskriv</a:t>
            </a:r>
            <a:r>
              <a:rPr lang="en-GB" baseline="0" dirty="0"/>
              <a:t> </a:t>
            </a:r>
            <a:r>
              <a:rPr lang="en-GB" baseline="0" dirty="0" err="1"/>
              <a:t>dem</a:t>
            </a:r>
            <a:r>
              <a:rPr lang="en-GB" baseline="0" dirty="0"/>
              <a:t>&gt;</a:t>
            </a:r>
          </a:p>
          <a:p>
            <a:endParaRPr lang="sv-SE" baseline="0" dirty="0"/>
          </a:p>
          <a:p>
            <a:r>
              <a:rPr lang="sv-SE" baseline="0" dirty="0"/>
              <a:t>De kan naturligtvis kombineras, så ett företag som ingår i en industriell symbios kan erbjuda en biobaserad produkt i form av en tjänst.</a:t>
            </a:r>
          </a:p>
          <a:p>
            <a:endParaRPr lang="sv-SE" baseline="0" dirty="0"/>
          </a:p>
          <a:p>
            <a:r>
              <a:rPr lang="sv-SE" baseline="0" dirty="0"/>
              <a:t>Den sista </a:t>
            </a:r>
            <a:r>
              <a:rPr lang="mr-IN" baseline="0" dirty="0"/>
              <a:t>–</a:t>
            </a:r>
            <a:r>
              <a:rPr lang="sv-SE" baseline="0" dirty="0"/>
              <a:t> </a:t>
            </a:r>
            <a:r>
              <a:rPr lang="sv-SE" baseline="0" dirty="0" err="1"/>
              <a:t>Tjänstefierad</a:t>
            </a:r>
            <a:r>
              <a:rPr lang="sv-SE" baseline="0" dirty="0"/>
              <a:t> CE</a:t>
            </a:r>
          </a:p>
          <a:p>
            <a:r>
              <a:rPr lang="mr-IN" baseline="0" dirty="0"/>
              <a:t>…</a:t>
            </a:r>
            <a:r>
              <a:rPr lang="sv-SE" baseline="0" dirty="0"/>
              <a:t>.. Den måste ingå för att vi skall nå 5-faldig resurseffektivisering inom rimlig tid</a:t>
            </a:r>
          </a:p>
          <a:p>
            <a:endParaRPr lang="sv-SE" baseline="0" dirty="0"/>
          </a:p>
          <a:p>
            <a:r>
              <a:rPr lang="sv-SE" baseline="0" dirty="0"/>
              <a:t>De andra två har betydande risker att hålla oss kvar tankemässigt i den linjära paradigmen</a:t>
            </a:r>
          </a:p>
          <a:p>
            <a:endParaRPr lang="sv-SE" baseline="0" dirty="0"/>
          </a:p>
          <a:p>
            <a:r>
              <a:rPr lang="sv-SE" baseline="0" dirty="0"/>
              <a:t>Jag skall visa med två korta exempel, men först beskriva logiken bakom </a:t>
            </a:r>
            <a:r>
              <a:rPr lang="sv-SE" baseline="0" dirty="0" err="1"/>
              <a:t>tjänstefierad</a:t>
            </a:r>
            <a:r>
              <a:rPr lang="sv-SE" baseline="0" dirty="0"/>
              <a:t> cirkulär ekonomi, så blir det lättare för er att se de riskerna.</a:t>
            </a:r>
          </a:p>
        </p:txBody>
      </p:sp>
      <p:sp>
        <p:nvSpPr>
          <p:cNvPr id="4" name="Slide Number Placeholder 3"/>
          <p:cNvSpPr>
            <a:spLocks noGrp="1"/>
          </p:cNvSpPr>
          <p:nvPr>
            <p:ph type="sldNum" sz="quarter" idx="10"/>
          </p:nvPr>
        </p:nvSpPr>
        <p:spPr/>
        <p:txBody>
          <a:bodyPr/>
          <a:lstStyle/>
          <a:p>
            <a:fld id="{CA1BE042-6FF3-974D-800D-CBA88925B795}" type="slidenum">
              <a:rPr lang="sv-SE" smtClean="0"/>
              <a:pPr/>
              <a:t>11</a:t>
            </a:fld>
            <a:endParaRPr lang="sv-SE"/>
          </a:p>
        </p:txBody>
      </p:sp>
    </p:spTree>
    <p:extLst>
      <p:ext uri="{BB962C8B-B14F-4D97-AF65-F5344CB8AC3E}">
        <p14:creationId xmlns:p14="http://schemas.microsoft.com/office/powerpoint/2010/main" val="2532796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spcBef>
                <a:spcPts val="0"/>
              </a:spcBef>
              <a:buClr>
                <a:schemeClr val="dk1"/>
              </a:buClr>
              <a:buSzPct val="25000"/>
              <a:buFont typeface="Arial"/>
              <a:buNone/>
            </a:pPr>
            <a:r>
              <a:rPr lang="sv-SE" sz="1200" dirty="0">
                <a:solidFill>
                  <a:schemeClr val="dk1"/>
                </a:solidFill>
              </a:rPr>
              <a:t>(20 minuter?)</a:t>
            </a:r>
          </a:p>
          <a:p>
            <a:pPr lvl="0" rtl="0">
              <a:spcBef>
                <a:spcPts val="0"/>
              </a:spcBef>
              <a:buClr>
                <a:schemeClr val="dk1"/>
              </a:buClr>
              <a:buSzPct val="25000"/>
              <a:buFont typeface="Arial"/>
              <a:buNone/>
            </a:pPr>
            <a:r>
              <a:rPr lang="sv-SE" sz="1200" dirty="0">
                <a:solidFill>
                  <a:schemeClr val="dk1"/>
                </a:solidFill>
              </a:rPr>
              <a:t>I den linjära logiken optimeras produkten för försäljningsögonblicket</a:t>
            </a:r>
          </a:p>
          <a:p>
            <a:pPr lvl="0" rtl="0">
              <a:spcBef>
                <a:spcPts val="0"/>
              </a:spcBef>
              <a:buClr>
                <a:schemeClr val="dk1"/>
              </a:buClr>
              <a:buSzPct val="25000"/>
              <a:buFont typeface="Arial"/>
              <a:buNone/>
            </a:pPr>
            <a:r>
              <a:rPr lang="sv-SE" sz="1200" dirty="0">
                <a:solidFill>
                  <a:schemeClr val="dk1"/>
                </a:solidFill>
              </a:rPr>
              <a:t>…..och sedan får den gärna bli gammal och sliten snabbt. Så kunden motiveras att köpa en ny</a:t>
            </a:r>
          </a:p>
          <a:p>
            <a:pPr lvl="0" rtl="0">
              <a:spcBef>
                <a:spcPts val="0"/>
              </a:spcBef>
              <a:buClr>
                <a:schemeClr val="dk1"/>
              </a:buClr>
              <a:buSzPct val="25000"/>
              <a:buFont typeface="Arial"/>
              <a:buNone/>
            </a:pPr>
            <a:r>
              <a:rPr lang="sv-SE" sz="1200" dirty="0">
                <a:solidFill>
                  <a:schemeClr val="dk1"/>
                </a:solidFill>
              </a:rPr>
              <a:t>Här illustrerat med ett citat från en välkänd designer på 1900-talet, Brooks Stevens</a:t>
            </a:r>
          </a:p>
          <a:p>
            <a:pPr lvl="0" rtl="0">
              <a:spcBef>
                <a:spcPts val="0"/>
              </a:spcBef>
              <a:buClr>
                <a:schemeClr val="dk1"/>
              </a:buClr>
              <a:buSzPct val="25000"/>
              <a:buFont typeface="Arial"/>
              <a:buNone/>
            </a:pPr>
            <a:endParaRPr lang="sv-SE" sz="1200" dirty="0">
              <a:solidFill>
                <a:schemeClr val="dk1"/>
              </a:solidFill>
            </a:endParaRPr>
          </a:p>
          <a:p>
            <a:pPr lvl="0" rtl="0">
              <a:spcBef>
                <a:spcPts val="0"/>
              </a:spcBef>
              <a:buClr>
                <a:schemeClr val="dk1"/>
              </a:buClr>
              <a:buSzPct val="25000"/>
              <a:buFont typeface="Arial"/>
              <a:buNone/>
            </a:pPr>
            <a:r>
              <a:rPr lang="sv-SE" sz="1200" dirty="0">
                <a:solidFill>
                  <a:schemeClr val="dk1"/>
                </a:solidFill>
              </a:rPr>
              <a:t>I den cirkulära logiken vill tillverkaren behålla tillgångars värde så högt och så länge som möjligt, för att generera intäkter och vinst så länge som möjligt. </a:t>
            </a:r>
          </a:p>
          <a:p>
            <a:pPr lvl="0" rtl="0">
              <a:spcBef>
                <a:spcPts val="0"/>
              </a:spcBef>
              <a:buClr>
                <a:schemeClr val="dk1"/>
              </a:buClr>
              <a:buSzPct val="25000"/>
              <a:buFont typeface="Arial"/>
              <a:buNone/>
            </a:pPr>
            <a:endParaRPr lang="sv-SE" sz="1200" dirty="0">
              <a:solidFill>
                <a:schemeClr val="dk1"/>
              </a:solidFill>
            </a:endParaRPr>
          </a:p>
          <a:p>
            <a:pPr lvl="0" rtl="0">
              <a:spcBef>
                <a:spcPts val="0"/>
              </a:spcBef>
              <a:buClr>
                <a:schemeClr val="dk1"/>
              </a:buClr>
              <a:buSzPct val="25000"/>
              <a:buFont typeface="Arial"/>
              <a:buNone/>
            </a:pPr>
            <a:r>
              <a:rPr lang="sv-SE" sz="1200" dirty="0">
                <a:solidFill>
                  <a:schemeClr val="dk1"/>
                </a:solidFill>
              </a:rPr>
              <a:t>Tillverkaren behåller alltså ägarskapet över produkten för alltid och säljer dess funktion eller prestation istället.</a:t>
            </a:r>
          </a:p>
          <a:p>
            <a:pPr lvl="0" rtl="0">
              <a:spcBef>
                <a:spcPts val="0"/>
              </a:spcBef>
              <a:buClr>
                <a:schemeClr val="dk1"/>
              </a:buClr>
              <a:buSzPct val="25000"/>
              <a:buFont typeface="Arial"/>
              <a:buNone/>
            </a:pPr>
            <a:endParaRPr lang="sv-SE" sz="1200" dirty="0">
              <a:solidFill>
                <a:schemeClr val="dk1"/>
              </a:solidFill>
              <a:sym typeface="Wingdings" panose="05000000000000000000" pitchFamily="2" charset="2"/>
            </a:endParaRPr>
          </a:p>
          <a:p>
            <a:pPr lvl="0" rtl="0">
              <a:spcBef>
                <a:spcPts val="0"/>
              </a:spcBef>
              <a:buClr>
                <a:schemeClr val="dk1"/>
              </a:buClr>
              <a:buSzPct val="25000"/>
              <a:buFont typeface="Arial"/>
              <a:buNone/>
            </a:pPr>
            <a:r>
              <a:rPr lang="sv-SE" sz="1200" b="1" dirty="0">
                <a:solidFill>
                  <a:schemeClr val="dk1"/>
                </a:solidFill>
                <a:sym typeface="Wingdings" panose="05000000000000000000" pitchFamily="2" charset="2"/>
              </a:rPr>
              <a:t>Den här förändringen av affärsmodell är helt nödvändig för att öka </a:t>
            </a:r>
            <a:r>
              <a:rPr lang="sv-SE" sz="1200" b="1" dirty="0" err="1">
                <a:solidFill>
                  <a:schemeClr val="dk1"/>
                </a:solidFill>
                <a:sym typeface="Wingdings" panose="05000000000000000000" pitchFamily="2" charset="2"/>
              </a:rPr>
              <a:t>cirkularitetsgraden</a:t>
            </a:r>
            <a:r>
              <a:rPr lang="sv-SE" sz="1200" b="1" dirty="0">
                <a:solidFill>
                  <a:schemeClr val="dk1"/>
                </a:solidFill>
                <a:sym typeface="Wingdings" panose="05000000000000000000" pitchFamily="2" charset="2"/>
              </a:rPr>
              <a:t> radikalt – en faktor 5 eller mer.</a:t>
            </a:r>
          </a:p>
          <a:p>
            <a:pPr lvl="0" rtl="0">
              <a:spcBef>
                <a:spcPts val="0"/>
              </a:spcBef>
              <a:buClr>
                <a:schemeClr val="dk1"/>
              </a:buClr>
              <a:buSzPct val="25000"/>
              <a:buFont typeface="Arial"/>
              <a:buNone/>
            </a:pPr>
            <a:endParaRPr lang="sv-SE" sz="1200" baseline="0" dirty="0">
              <a:solidFill>
                <a:schemeClr val="dk1"/>
              </a:solidFill>
            </a:endParaRPr>
          </a:p>
          <a:p>
            <a:pPr lvl="0" rtl="0">
              <a:spcBef>
                <a:spcPts val="0"/>
              </a:spcBef>
              <a:buClr>
                <a:schemeClr val="dk1"/>
              </a:buClr>
              <a:buSzPct val="25000"/>
              <a:buFont typeface="Arial"/>
              <a:buNone/>
            </a:pPr>
            <a:r>
              <a:rPr lang="sv-SE" sz="1200" dirty="0">
                <a:solidFill>
                  <a:schemeClr val="dk1"/>
                </a:solidFill>
              </a:rPr>
              <a:t>Vill man tjäna mycket skall man se till att en produkt kan betjäna många kunder och länge.</a:t>
            </a:r>
          </a:p>
          <a:p>
            <a:pPr lvl="0" rtl="0">
              <a:spcBef>
                <a:spcPts val="0"/>
              </a:spcBef>
              <a:buClr>
                <a:schemeClr val="dk1"/>
              </a:buClr>
              <a:buSzPct val="25000"/>
              <a:buFont typeface="Arial"/>
              <a:buNone/>
            </a:pPr>
            <a:r>
              <a:rPr lang="sv-SE" sz="1200" dirty="0">
                <a:solidFill>
                  <a:schemeClr val="dk1"/>
                </a:solidFill>
              </a:rPr>
              <a:t>Då måste produkten vara designad så att den är hållfast, uppgraderbar, </a:t>
            </a:r>
            <a:r>
              <a:rPr lang="sv-SE" sz="1200" dirty="0" err="1">
                <a:solidFill>
                  <a:schemeClr val="dk1"/>
                </a:solidFill>
              </a:rPr>
              <a:t>modulär</a:t>
            </a:r>
            <a:r>
              <a:rPr lang="sv-SE" sz="1200" dirty="0">
                <a:solidFill>
                  <a:schemeClr val="dk1"/>
                </a:solidFill>
              </a:rPr>
              <a:t> …..</a:t>
            </a:r>
          </a:p>
          <a:p>
            <a:pPr lvl="0" rtl="0">
              <a:spcBef>
                <a:spcPts val="0"/>
              </a:spcBef>
              <a:buClr>
                <a:schemeClr val="dk1"/>
              </a:buClr>
              <a:buSzPct val="25000"/>
              <a:buFont typeface="Arial"/>
              <a:buNone/>
            </a:pPr>
            <a:r>
              <a:rPr lang="sv-SE" sz="1200" dirty="0">
                <a:solidFill>
                  <a:schemeClr val="dk1"/>
                </a:solidFill>
              </a:rPr>
              <a:t>…. Så den kan stå emot tidens tand, både utseendemässigt, funktionellt, tekniskt och ekonomiskt</a:t>
            </a:r>
          </a:p>
          <a:p>
            <a:pPr lvl="0" rtl="0">
              <a:spcBef>
                <a:spcPts val="0"/>
              </a:spcBef>
              <a:buClr>
                <a:schemeClr val="dk1"/>
              </a:buClr>
              <a:buFont typeface="Arial"/>
              <a:buNone/>
            </a:pPr>
            <a:endParaRPr lang="sv-SE" sz="1200" dirty="0">
              <a:solidFill>
                <a:schemeClr val="dk1"/>
              </a:solidFill>
            </a:endParaRPr>
          </a:p>
          <a:p>
            <a:pPr lvl="0" rtl="0">
              <a:spcBef>
                <a:spcPts val="0"/>
              </a:spcBef>
              <a:buClr>
                <a:schemeClr val="dk1"/>
              </a:buClr>
              <a:buSzPct val="25000"/>
              <a:buFont typeface="Arial"/>
              <a:buNone/>
            </a:pPr>
            <a:r>
              <a:rPr lang="sv-SE" sz="1200" dirty="0">
                <a:solidFill>
                  <a:schemeClr val="dk1"/>
                </a:solidFill>
              </a:rPr>
              <a:t>När man gör produkterna sådana blir effekten att det går åt mycket mindre resurser för att ge kunderna en viss mängd nytta.</a:t>
            </a:r>
          </a:p>
          <a:p>
            <a:pPr lvl="0" rtl="0">
              <a:spcBef>
                <a:spcPts val="0"/>
              </a:spcBef>
              <a:buClr>
                <a:schemeClr val="dk1"/>
              </a:buClr>
              <a:buSzPct val="25000"/>
              <a:buFont typeface="Arial"/>
              <a:buNone/>
            </a:pPr>
            <a:r>
              <a:rPr lang="sv-SE" sz="1200" dirty="0">
                <a:solidFill>
                  <a:schemeClr val="dk1"/>
                </a:solidFill>
              </a:rPr>
              <a:t>Så vinstoptimering ger samtidigt resurseffektivisering</a:t>
            </a:r>
            <a:r>
              <a:rPr lang="sv-SE" sz="1200" baseline="0" dirty="0">
                <a:solidFill>
                  <a:schemeClr val="dk1"/>
                </a:solidFill>
              </a:rPr>
              <a:t> – tvärt emot linjära affärsmodeller</a:t>
            </a:r>
          </a:p>
          <a:p>
            <a:pPr lvl="0" rtl="0">
              <a:spcBef>
                <a:spcPts val="0"/>
              </a:spcBef>
              <a:buClr>
                <a:schemeClr val="dk1"/>
              </a:buClr>
              <a:buSzPct val="25000"/>
              <a:buFont typeface="Arial"/>
              <a:buNone/>
            </a:pPr>
            <a:endParaRPr lang="sv-SE" sz="1200" baseline="0" dirty="0">
              <a:solidFill>
                <a:schemeClr val="dk1"/>
              </a:solidFill>
            </a:endParaRPr>
          </a:p>
          <a:p>
            <a:pPr lvl="0" rtl="0">
              <a:spcBef>
                <a:spcPts val="0"/>
              </a:spcBef>
              <a:buClr>
                <a:schemeClr val="dk1"/>
              </a:buClr>
              <a:buSzPct val="25000"/>
              <a:buFont typeface="Arial"/>
              <a:buNone/>
            </a:pPr>
            <a:r>
              <a:rPr lang="sv-SE" sz="1200" baseline="0" dirty="0">
                <a:solidFill>
                  <a:schemeClr val="dk1"/>
                </a:solidFill>
              </a:rPr>
              <a:t>Xerox lanserade teknologin bakom dagens kopiatorer och laserskrivare 1959. Men den var så dyr att kopiatorn inte gick att sälja. Då prövade Xerox att behålla ägandet över maskinerna och istället ta betalt per kopia. Det blev mycket framgångsrikt och idag är det rätt vanligt att organisationer inte äger skrivarna de har utan istället betalar genom utskrifterna de gör. En forskningsrapport visar att sådana kopiatorer och skrivare ger ca. 3 gånger mer kundnytta innan de tar slut än kopiatorer och skrivare som är gjorda för att säljas.</a:t>
            </a:r>
          </a:p>
        </p:txBody>
      </p:sp>
      <p:sp>
        <p:nvSpPr>
          <p:cNvPr id="4" name="Slide Number Placeholder 3"/>
          <p:cNvSpPr>
            <a:spLocks noGrp="1"/>
          </p:cNvSpPr>
          <p:nvPr>
            <p:ph type="sldNum" sz="quarter" idx="10"/>
          </p:nvPr>
        </p:nvSpPr>
        <p:spPr/>
        <p:txBody>
          <a:bodyPr/>
          <a:lstStyle/>
          <a:p>
            <a:fld id="{3E18346B-292C-4441-8B48-07D72E193800}" type="slidenum">
              <a:rPr lang="sv-SE" smtClean="0"/>
              <a:t>12</a:t>
            </a:fld>
            <a:endParaRPr lang="sv-SE"/>
          </a:p>
        </p:txBody>
      </p:sp>
    </p:spTree>
    <p:extLst>
      <p:ext uri="{BB962C8B-B14F-4D97-AF65-F5344CB8AC3E}">
        <p14:creationId xmlns:p14="http://schemas.microsoft.com/office/powerpoint/2010/main" val="4123818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sv-SE" sz="1200" b="0" i="0" u="none" strike="noStrike" kern="1200" noProof="0" dirty="0">
                <a:solidFill>
                  <a:schemeClr val="tx1"/>
                </a:solidFill>
                <a:effectLst/>
                <a:latin typeface="+mn-lt"/>
                <a:ea typeface="+mn-ea"/>
                <a:cs typeface="+mn-cs"/>
              </a:rPr>
              <a:t>22 minuter?</a:t>
            </a:r>
          </a:p>
          <a:p>
            <a:pPr rtl="0"/>
            <a:r>
              <a:rPr lang="sv-SE" sz="1200" b="0" i="0" u="none" strike="noStrike" kern="1200" noProof="0" dirty="0">
                <a:solidFill>
                  <a:schemeClr val="tx1"/>
                </a:solidFill>
                <a:effectLst/>
                <a:latin typeface="+mn-lt"/>
                <a:ea typeface="+mn-ea"/>
                <a:cs typeface="+mn-cs"/>
              </a:rPr>
              <a:t>Nu skall vi granska de två andra typerna av cirkulär ekonomi, och varför det finns risker med dem:</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Låt oss titta på biomaterial. Det är poppis och låter så enkelt:</a:t>
            </a:r>
          </a:p>
          <a:p>
            <a:pPr rtl="0"/>
            <a:r>
              <a:rPr lang="sv-SE" sz="1200" b="0" i="0" u="none" strike="noStrike" kern="1200" noProof="0" dirty="0">
                <a:solidFill>
                  <a:schemeClr val="tx1"/>
                </a:solidFill>
                <a:effectLst/>
                <a:latin typeface="+mn-lt"/>
                <a:ea typeface="+mn-ea"/>
                <a:cs typeface="+mn-cs"/>
              </a:rPr>
              <a:t>Här är 2 exempel, en biobaserad ölflaska och ett par löparskor.</a:t>
            </a:r>
          </a:p>
          <a:p>
            <a:pPr rtl="0"/>
            <a:r>
              <a:rPr lang="sv-SE" sz="1200" b="0" i="0" u="none" strike="noStrike" kern="1200" noProof="0" dirty="0">
                <a:solidFill>
                  <a:schemeClr val="tx1"/>
                </a:solidFill>
                <a:effectLst/>
                <a:latin typeface="+mn-lt"/>
                <a:ea typeface="+mn-ea"/>
                <a:cs typeface="+mn-cs"/>
              </a:rPr>
              <a:t>Går de att kompostera så är de cirkulära - eller hur?</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Riktigt så enkelt är det inte.</a:t>
            </a:r>
          </a:p>
          <a:p>
            <a:pPr rtl="0"/>
            <a:r>
              <a:rPr lang="sv-SE" sz="1200" b="0" i="0" u="none" strike="noStrike" kern="1200" noProof="0" dirty="0">
                <a:solidFill>
                  <a:schemeClr val="tx1"/>
                </a:solidFill>
                <a:effectLst/>
                <a:latin typeface="+mn-lt"/>
                <a:ea typeface="+mn-ea"/>
                <a:cs typeface="+mn-cs"/>
              </a:rPr>
              <a:t>Skalbarheten i cirkulära affärsmodeller baserade på biomaterial</a:t>
            </a:r>
          </a:p>
          <a:p>
            <a:pPr rtl="0"/>
            <a:r>
              <a:rPr lang="sv-SE" sz="1200" b="0" i="0" u="none" strike="noStrike" kern="1200" noProof="0" dirty="0">
                <a:solidFill>
                  <a:schemeClr val="tx1"/>
                </a:solidFill>
                <a:effectLst/>
                <a:latin typeface="+mn-lt"/>
                <a:ea typeface="+mn-ea"/>
                <a:cs typeface="+mn-cs"/>
              </a:rPr>
              <a:t>….beror på förnyelsetakten av bioråvaran.</a:t>
            </a:r>
          </a:p>
          <a:p>
            <a:pPr rtl="0"/>
            <a:r>
              <a:rPr lang="sv-SE" sz="1200" b="0" i="0" u="none" strike="noStrike" kern="1200" noProof="0" dirty="0">
                <a:solidFill>
                  <a:schemeClr val="tx1"/>
                </a:solidFill>
                <a:effectLst/>
                <a:latin typeface="+mn-lt"/>
                <a:ea typeface="+mn-ea"/>
                <a:cs typeface="+mn-cs"/>
              </a:rPr>
              <a:t>Detta verkar många glömma eller ignorera</a:t>
            </a:r>
          </a:p>
          <a:p>
            <a:pPr rtl="0"/>
            <a:r>
              <a:rPr lang="sv-SE" sz="1200" b="0" i="0" u="none" strike="noStrike" kern="1200" noProof="0" dirty="0">
                <a:solidFill>
                  <a:schemeClr val="tx1"/>
                </a:solidFill>
                <a:effectLst/>
                <a:latin typeface="+mn-lt"/>
                <a:ea typeface="+mn-ea"/>
                <a:cs typeface="+mn-cs"/>
              </a:rPr>
              <a:t>&lt;klick&gt;</a:t>
            </a:r>
          </a:p>
          <a:p>
            <a:pPr rtl="0"/>
            <a:r>
              <a:rPr lang="sv-SE" sz="1200" b="0" i="0" u="none" strike="noStrike" kern="1200" noProof="0" dirty="0">
                <a:solidFill>
                  <a:schemeClr val="tx1"/>
                </a:solidFill>
                <a:effectLst/>
                <a:latin typeface="+mn-lt"/>
                <a:ea typeface="+mn-ea"/>
                <a:cs typeface="+mn-cs"/>
              </a:rPr>
              <a:t>Det kan ta 70 år för ett träd att växa till sig.</a:t>
            </a:r>
          </a:p>
          <a:p>
            <a:pPr rtl="0"/>
            <a:r>
              <a:rPr lang="sv-SE" sz="1200" b="0" i="0" u="none" strike="noStrike" kern="1200" noProof="0" dirty="0">
                <a:solidFill>
                  <a:schemeClr val="tx1"/>
                </a:solidFill>
                <a:effectLst/>
                <a:latin typeface="+mn-lt"/>
                <a:ea typeface="+mn-ea"/>
                <a:cs typeface="+mn-cs"/>
              </a:rPr>
              <a:t>Antag att det går åt ett träd för att göra en stol.</a:t>
            </a:r>
          </a:p>
          <a:p>
            <a:pPr rtl="0"/>
            <a:r>
              <a:rPr lang="sv-SE" sz="1200" b="0" i="0" u="none" strike="noStrike" kern="1200" noProof="0" dirty="0">
                <a:solidFill>
                  <a:schemeClr val="tx1"/>
                </a:solidFill>
                <a:effectLst/>
                <a:latin typeface="+mn-lt"/>
                <a:ea typeface="+mn-ea"/>
                <a:cs typeface="+mn-cs"/>
              </a:rPr>
              <a:t>Om den stolen finns på marknaden i bara 15 år så kommer den kontinuerliga kundnyttan av en stol att konsumera allt fler träd</a:t>
            </a:r>
          </a:p>
          <a:p>
            <a:pPr rtl="0"/>
            <a:r>
              <a:rPr lang="sv-SE" sz="1200" b="0" i="0" u="none" strike="noStrike" kern="1200" noProof="0" dirty="0">
                <a:solidFill>
                  <a:schemeClr val="tx1"/>
                </a:solidFill>
                <a:effectLst/>
                <a:latin typeface="+mn-lt"/>
                <a:ea typeface="+mn-ea"/>
                <a:cs typeface="+mn-cs"/>
              </a:rPr>
              <a:t>….. Eftersom det inte hinner återskapas ett träd innan stolen ”är slut”.</a:t>
            </a:r>
          </a:p>
          <a:p>
            <a:pPr rtl="0"/>
            <a:r>
              <a:rPr lang="sv-SE" sz="1200" b="0" i="0" u="none" strike="noStrike" kern="1200" noProof="0" dirty="0">
                <a:solidFill>
                  <a:schemeClr val="tx1"/>
                </a:solidFill>
                <a:effectLst/>
                <a:latin typeface="+mn-lt"/>
                <a:ea typeface="+mn-ea"/>
                <a:cs typeface="+mn-cs"/>
              </a:rPr>
              <a:t>&lt;klick&gt;</a:t>
            </a:r>
          </a:p>
          <a:p>
            <a:pPr rtl="0"/>
            <a:r>
              <a:rPr lang="sv-SE" sz="1200" b="0" i="0" u="none" strike="noStrike" kern="1200" noProof="0" dirty="0">
                <a:solidFill>
                  <a:schemeClr val="tx1"/>
                </a:solidFill>
                <a:effectLst/>
                <a:latin typeface="+mn-lt"/>
                <a:ea typeface="+mn-ea"/>
                <a:cs typeface="+mn-cs"/>
              </a:rPr>
              <a:t>Därför måste man tänka i termer av kaskadkedjor av användningsområden.</a:t>
            </a:r>
          </a:p>
          <a:p>
            <a:pPr rtl="0"/>
            <a:r>
              <a:rPr lang="sv-SE" sz="1200" b="0" i="0" u="none" strike="noStrike" kern="1200" noProof="0" dirty="0">
                <a:solidFill>
                  <a:schemeClr val="tx1"/>
                </a:solidFill>
                <a:effectLst/>
                <a:latin typeface="+mn-lt"/>
                <a:ea typeface="+mn-ea"/>
                <a:cs typeface="+mn-cs"/>
              </a:rPr>
              <a:t>En stol kan samlas in och användas för att göra spånskivor.</a:t>
            </a:r>
          </a:p>
          <a:p>
            <a:pPr rtl="0"/>
            <a:r>
              <a:rPr lang="sv-SE" sz="1200" b="0" i="0" u="none" strike="noStrike" kern="1200" noProof="0" dirty="0">
                <a:solidFill>
                  <a:schemeClr val="tx1"/>
                </a:solidFill>
                <a:effectLst/>
                <a:latin typeface="+mn-lt"/>
                <a:ea typeface="+mn-ea"/>
                <a:cs typeface="+mn-cs"/>
              </a:rPr>
              <a:t>Och om de monteras i hus som står i 65 år, då blir totala nytto-tiden längre än </a:t>
            </a:r>
            <a:r>
              <a:rPr lang="sv-SE" sz="1200" b="0" i="0" u="none" strike="noStrike" kern="1200" noProof="0" dirty="0" err="1">
                <a:solidFill>
                  <a:schemeClr val="tx1"/>
                </a:solidFill>
                <a:effectLst/>
                <a:latin typeface="+mn-lt"/>
                <a:ea typeface="+mn-ea"/>
                <a:cs typeface="+mn-cs"/>
              </a:rPr>
              <a:t>återtillväxttiden</a:t>
            </a:r>
            <a:r>
              <a:rPr lang="sv-SE" sz="1200" b="0" i="0" u="none" strike="noStrike" kern="1200" noProof="0" dirty="0">
                <a:solidFill>
                  <a:schemeClr val="tx1"/>
                </a:solidFill>
                <a:effectLst/>
                <a:latin typeface="+mn-lt"/>
                <a:ea typeface="+mn-ea"/>
                <a:cs typeface="+mn-cs"/>
              </a:rPr>
              <a:t> på trädet.</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Om nytto-tiden är kort är </a:t>
            </a:r>
            <a:r>
              <a:rPr lang="sv-SE" sz="1200" b="0" i="0" u="none" strike="noStrike" kern="1200" noProof="0" dirty="0" err="1">
                <a:solidFill>
                  <a:schemeClr val="tx1"/>
                </a:solidFill>
                <a:effectLst/>
                <a:latin typeface="+mn-lt"/>
                <a:ea typeface="+mn-ea"/>
                <a:cs typeface="+mn-cs"/>
              </a:rPr>
              <a:t>t.ex</a:t>
            </a:r>
            <a:r>
              <a:rPr lang="sv-SE" sz="1200" b="0" i="0" u="none" strike="noStrike" kern="1200" noProof="0" dirty="0">
                <a:solidFill>
                  <a:schemeClr val="tx1"/>
                </a:solidFill>
                <a:effectLst/>
                <a:latin typeface="+mn-lt"/>
                <a:ea typeface="+mn-ea"/>
                <a:cs typeface="+mn-cs"/>
              </a:rPr>
              <a:t> bambu bättre. Men tidskalkylen måste alltid gå ihop</a:t>
            </a:r>
          </a:p>
          <a:p>
            <a:pPr rtl="0"/>
            <a:r>
              <a:rPr lang="sv-SE" sz="1200" b="0" i="0" u="none" strike="noStrike" kern="1200" noProof="0" dirty="0">
                <a:solidFill>
                  <a:schemeClr val="tx1"/>
                </a:solidFill>
                <a:effectLst/>
                <a:latin typeface="+mn-lt"/>
                <a:ea typeface="+mn-ea"/>
                <a:cs typeface="+mn-cs"/>
              </a:rPr>
              <a:t>Och ….. Då har vi bara tittat på bioråvaran som resurs. I ekosystemet har bioråvaran en roll för ekosystemets robusthet och för dess ekosystemtjänster (som vattenrening, skydd mot översvämning, mm. mm.)</a:t>
            </a:r>
          </a:p>
          <a:p>
            <a:pPr rtl="0"/>
            <a:r>
              <a:rPr lang="sv-SE" sz="1200" b="0" i="0" u="none" strike="noStrike" kern="1200" noProof="0" dirty="0">
                <a:solidFill>
                  <a:schemeClr val="tx1"/>
                </a:solidFill>
                <a:effectLst/>
                <a:latin typeface="+mn-lt"/>
                <a:ea typeface="+mn-ea"/>
                <a:cs typeface="+mn-cs"/>
              </a:rPr>
              <a:t>Så biobaserad cirkulär ekonomi är svårt - inte minst då det redan nu är brist på bioråvara och miljökonsekvenserna av uppodling av kvarvarande orörd natur är så stora.</a:t>
            </a:r>
          </a:p>
        </p:txBody>
      </p:sp>
      <p:sp>
        <p:nvSpPr>
          <p:cNvPr id="4" name="Slide Number Placeholder 3"/>
          <p:cNvSpPr>
            <a:spLocks noGrp="1"/>
          </p:cNvSpPr>
          <p:nvPr>
            <p:ph type="sldNum" sz="quarter" idx="10"/>
          </p:nvPr>
        </p:nvSpPr>
        <p:spPr/>
        <p:txBody>
          <a:bodyPr/>
          <a:lstStyle/>
          <a:p>
            <a:fld id="{CA1BE042-6FF3-974D-800D-CBA88925B795}" type="slidenum">
              <a:rPr lang="sv-SE" smtClean="0"/>
              <a:pPr/>
              <a:t>13</a:t>
            </a:fld>
            <a:endParaRPr lang="sv-SE"/>
          </a:p>
        </p:txBody>
      </p:sp>
    </p:spTree>
    <p:extLst>
      <p:ext uri="{BB962C8B-B14F-4D97-AF65-F5344CB8AC3E}">
        <p14:creationId xmlns:p14="http://schemas.microsoft.com/office/powerpoint/2010/main" val="1770308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sv-SE" sz="1200" b="0" i="0" u="none" strike="noStrike" kern="1200" noProof="0" dirty="0">
                <a:solidFill>
                  <a:schemeClr val="tx1"/>
                </a:solidFill>
                <a:effectLst/>
                <a:latin typeface="+mn-lt"/>
                <a:ea typeface="+mn-ea"/>
                <a:cs typeface="+mn-cs"/>
              </a:rPr>
              <a:t>Nu tittar vi på Industriell symbios:</a:t>
            </a:r>
          </a:p>
          <a:p>
            <a:pPr rtl="0"/>
            <a:r>
              <a:rPr lang="sv-SE" sz="1200" b="0" i="0" u="none" strike="noStrike" kern="1200" noProof="0" dirty="0">
                <a:solidFill>
                  <a:schemeClr val="tx1"/>
                </a:solidFill>
                <a:effectLst/>
                <a:latin typeface="+mn-lt"/>
                <a:ea typeface="+mn-ea"/>
                <a:cs typeface="+mn-cs"/>
              </a:rPr>
              <a:t>Inget företag vill vara slösaktigt. Men hur man hanterar sina restprodukter beror på vad det kostar. I den linjära ekonomin kan det vara ekonomiskt slöseri att ta hand om restprodukter även om de har ett värde för andra företag. Det beror på ens kostnader för att ta hand om restprodukterna i förhållande till marknadspriser, dvs. betalningsvilja.</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Industriell symbios är ETT sätt att minska totala mängden restavfall genom att samlokalisera företag där restprodukter från vissa är värdefulla insatsvaror för andra. Det kan vara spillvärme, pottaska, fiskrens och mycket annat.</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Genom samlokalisering slipper man </a:t>
            </a:r>
            <a:r>
              <a:rPr lang="sv-SE" sz="1200" b="0" i="0" u="none" strike="noStrike" kern="1200" noProof="0" dirty="0" err="1">
                <a:solidFill>
                  <a:schemeClr val="tx1"/>
                </a:solidFill>
                <a:effectLst/>
                <a:latin typeface="+mn-lt"/>
                <a:ea typeface="+mn-ea"/>
                <a:cs typeface="+mn-cs"/>
              </a:rPr>
              <a:t>t.ex</a:t>
            </a:r>
            <a:r>
              <a:rPr lang="sv-SE" sz="1200" b="0" i="0" u="none" strike="noStrike" kern="1200" noProof="0" dirty="0">
                <a:solidFill>
                  <a:schemeClr val="tx1"/>
                </a:solidFill>
                <a:effectLst/>
                <a:latin typeface="+mn-lt"/>
                <a:ea typeface="+mn-ea"/>
                <a:cs typeface="+mn-cs"/>
              </a:rPr>
              <a:t> kostsamma transporter, vilket gör en bättre avfallshantering lönsam.</a:t>
            </a:r>
          </a:p>
          <a:p>
            <a:pPr rtl="0"/>
            <a:r>
              <a:rPr lang="sv-SE" sz="1200" b="0" i="0" u="none" strike="noStrike" kern="1200" noProof="0" dirty="0">
                <a:solidFill>
                  <a:schemeClr val="tx1"/>
                </a:solidFill>
                <a:effectLst/>
                <a:latin typeface="+mn-lt"/>
                <a:ea typeface="+mn-ea"/>
                <a:cs typeface="+mn-cs"/>
              </a:rPr>
              <a:t>I </a:t>
            </a:r>
            <a:r>
              <a:rPr lang="sv-SE" sz="1200" b="0" i="0" u="none" strike="noStrike" kern="1200" noProof="0" dirty="0" err="1">
                <a:solidFill>
                  <a:schemeClr val="tx1"/>
                </a:solidFill>
                <a:effectLst/>
                <a:latin typeface="+mn-lt"/>
                <a:ea typeface="+mn-ea"/>
                <a:cs typeface="+mn-cs"/>
              </a:rPr>
              <a:t>Kalundborg</a:t>
            </a:r>
            <a:r>
              <a:rPr lang="sv-SE" sz="1200" b="0" i="0" u="none" strike="noStrike" kern="1200" noProof="0" dirty="0">
                <a:solidFill>
                  <a:schemeClr val="tx1"/>
                </a:solidFill>
                <a:effectLst/>
                <a:latin typeface="+mn-lt"/>
                <a:ea typeface="+mn-ea"/>
                <a:cs typeface="+mn-cs"/>
              </a:rPr>
              <a:t> i Danmark började detta redan 1972 – långt innan begreppet Cirkulär ekonomi etablerats.</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Jag ser det inte som speciellt cirkulärt utan mer som en effektivisering inom den linjära paradigmen. Alla företag försöker effektivisera och genom samlokalisering kan det ske tvärs företag i en industripark - Industriell symbios!</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Många menar att Industriell symbios är cirkulärt. </a:t>
            </a:r>
          </a:p>
          <a:p>
            <a:pPr rtl="0"/>
            <a:r>
              <a:rPr lang="sv-SE" sz="1200" b="0" i="0" u="none" strike="noStrike" kern="1200" noProof="0" dirty="0">
                <a:solidFill>
                  <a:schemeClr val="tx1"/>
                </a:solidFill>
                <a:effectLst/>
                <a:latin typeface="+mn-lt"/>
                <a:ea typeface="+mn-ea"/>
                <a:cs typeface="+mn-cs"/>
              </a:rPr>
              <a:t>Ur ett resursperspektiv ger det en ökad </a:t>
            </a:r>
            <a:r>
              <a:rPr lang="sv-SE" sz="1200" b="0" i="0" u="none" strike="noStrike" kern="1200" noProof="0" dirty="0" err="1">
                <a:solidFill>
                  <a:schemeClr val="tx1"/>
                </a:solidFill>
                <a:effectLst/>
                <a:latin typeface="+mn-lt"/>
                <a:ea typeface="+mn-ea"/>
                <a:cs typeface="+mn-cs"/>
              </a:rPr>
              <a:t>cirkularitet</a:t>
            </a:r>
            <a:r>
              <a:rPr lang="sv-SE" sz="1200" b="0" i="0" u="none" strike="noStrike" kern="1200" noProof="0" dirty="0">
                <a:solidFill>
                  <a:schemeClr val="tx1"/>
                </a:solidFill>
                <a:effectLst/>
                <a:latin typeface="+mn-lt"/>
                <a:ea typeface="+mn-ea"/>
                <a:cs typeface="+mn-cs"/>
              </a:rPr>
              <a:t> jämfört med att de resursflödena skulle blivit avfall. </a:t>
            </a:r>
          </a:p>
          <a:p>
            <a:pPr rtl="0"/>
            <a:r>
              <a:rPr lang="sv-SE" sz="1200" b="0" i="0" u="none" strike="noStrike" kern="1200" noProof="0" dirty="0">
                <a:solidFill>
                  <a:schemeClr val="tx1"/>
                </a:solidFill>
                <a:effectLst/>
                <a:latin typeface="+mn-lt"/>
                <a:ea typeface="+mn-ea"/>
                <a:cs typeface="+mn-cs"/>
              </a:rPr>
              <a:t>Men utan en </a:t>
            </a:r>
            <a:r>
              <a:rPr lang="sv-SE" sz="1200" b="0" i="0" u="none" strike="noStrike" kern="1200" noProof="0" dirty="0" err="1">
                <a:solidFill>
                  <a:schemeClr val="tx1"/>
                </a:solidFill>
                <a:effectLst/>
                <a:latin typeface="+mn-lt"/>
                <a:ea typeface="+mn-ea"/>
                <a:cs typeface="+mn-cs"/>
              </a:rPr>
              <a:t>tjänstefiering</a:t>
            </a:r>
            <a:r>
              <a:rPr lang="sv-SE" sz="1200" b="0" i="0" u="none" strike="noStrike" kern="1200" noProof="0" dirty="0">
                <a:solidFill>
                  <a:schemeClr val="tx1"/>
                </a:solidFill>
                <a:effectLst/>
                <a:latin typeface="+mn-lt"/>
                <a:ea typeface="+mn-ea"/>
                <a:cs typeface="+mn-cs"/>
              </a:rPr>
              <a:t> finns den linjära paradigmen och affärsmodellen kvar.</a:t>
            </a:r>
          </a:p>
          <a:p>
            <a:pPr rtl="0"/>
            <a:r>
              <a:rPr lang="sv-SE" sz="1200" b="0" i="0" u="none" strike="noStrike" kern="1200" noProof="0" dirty="0">
                <a:solidFill>
                  <a:schemeClr val="tx1"/>
                </a:solidFill>
                <a:effectLst/>
                <a:latin typeface="+mn-lt"/>
                <a:ea typeface="+mn-ea"/>
                <a:cs typeface="+mn-cs"/>
              </a:rPr>
              <a:t>Företagen vill se ökade flöden för att tjäna mer pengar.</a:t>
            </a:r>
          </a:p>
          <a:p>
            <a:pPr rtl="0"/>
            <a:endParaRPr lang="sv-SE" sz="1200" b="0" i="0" u="none" strike="noStrike" kern="1200" noProof="0" dirty="0">
              <a:solidFill>
                <a:schemeClr val="tx1"/>
              </a:solidFill>
              <a:effectLst/>
              <a:latin typeface="+mn-lt"/>
              <a:ea typeface="+mn-ea"/>
              <a:cs typeface="+mn-cs"/>
            </a:endParaRPr>
          </a:p>
          <a:p>
            <a:pPr rtl="0"/>
            <a:r>
              <a:rPr lang="sv-SE" sz="1200" b="0" i="0" u="none" strike="noStrike" kern="1200" noProof="0" dirty="0">
                <a:solidFill>
                  <a:schemeClr val="tx1"/>
                </a:solidFill>
                <a:effectLst/>
                <a:latin typeface="+mn-lt"/>
                <a:ea typeface="+mn-ea"/>
                <a:cs typeface="+mn-cs"/>
              </a:rPr>
              <a:t>Men industriell symbios ihop med </a:t>
            </a:r>
            <a:r>
              <a:rPr lang="sv-SE" sz="1200" b="0" i="0" u="none" strike="noStrike" kern="1200" noProof="0" dirty="0" err="1">
                <a:solidFill>
                  <a:schemeClr val="tx1"/>
                </a:solidFill>
                <a:effectLst/>
                <a:latin typeface="+mn-lt"/>
                <a:ea typeface="+mn-ea"/>
                <a:cs typeface="+mn-cs"/>
              </a:rPr>
              <a:t>tjänstefiering</a:t>
            </a:r>
            <a:r>
              <a:rPr lang="sv-SE" sz="1200" b="0" i="0" u="none" strike="noStrike" kern="1200" noProof="0" dirty="0">
                <a:solidFill>
                  <a:schemeClr val="tx1"/>
                </a:solidFill>
                <a:effectLst/>
                <a:latin typeface="+mn-lt"/>
                <a:ea typeface="+mn-ea"/>
                <a:cs typeface="+mn-cs"/>
              </a:rPr>
              <a:t> kan bli eminent bra!!</a:t>
            </a:r>
          </a:p>
          <a:p>
            <a:pPr rtl="0"/>
            <a:r>
              <a:rPr lang="sv-SE" sz="1200" b="0" i="0" u="none" strike="noStrike" kern="1200" noProof="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u="none" strike="noStrike" kern="1200" noProof="0" dirty="0">
                <a:solidFill>
                  <a:schemeClr val="tx1"/>
                </a:solidFill>
                <a:effectLst/>
                <a:latin typeface="+mn-lt"/>
                <a:ea typeface="+mn-ea"/>
                <a:cs typeface="+mn-cs"/>
              </a:rPr>
              <a:t>(exempel kan </a:t>
            </a:r>
            <a:r>
              <a:rPr lang="sv-SE" sz="1200" b="0" i="0" u="none" strike="noStrike" kern="1200" noProof="0" dirty="0" err="1">
                <a:solidFill>
                  <a:schemeClr val="tx1"/>
                </a:solidFill>
                <a:effectLst/>
                <a:latin typeface="+mn-lt"/>
                <a:ea typeface="+mn-ea"/>
                <a:cs typeface="+mn-cs"/>
              </a:rPr>
              <a:t>t.ex</a:t>
            </a:r>
            <a:r>
              <a:rPr lang="sv-SE" sz="1200" b="0" i="0" u="none" strike="noStrike" kern="1200" noProof="0" dirty="0">
                <a:solidFill>
                  <a:schemeClr val="tx1"/>
                </a:solidFill>
                <a:effectLst/>
                <a:latin typeface="+mn-lt"/>
                <a:ea typeface="+mn-ea"/>
                <a:cs typeface="+mn-cs"/>
              </a:rPr>
              <a:t> vara färgtillverkning =&gt; att sälja målade ytor istället för volym färg)</a:t>
            </a:r>
          </a:p>
        </p:txBody>
      </p:sp>
      <p:sp>
        <p:nvSpPr>
          <p:cNvPr id="4" name="Slide Number Placeholder 3"/>
          <p:cNvSpPr>
            <a:spLocks noGrp="1"/>
          </p:cNvSpPr>
          <p:nvPr>
            <p:ph type="sldNum" sz="quarter" idx="10"/>
          </p:nvPr>
        </p:nvSpPr>
        <p:spPr/>
        <p:txBody>
          <a:bodyPr/>
          <a:lstStyle/>
          <a:p>
            <a:fld id="{432218BC-E21F-44A8-B363-0D32EEB00A0F}" type="slidenum">
              <a:rPr lang="en-GB" smtClean="0"/>
              <a:t>14</a:t>
            </a:fld>
            <a:endParaRPr lang="en-GB"/>
          </a:p>
        </p:txBody>
      </p:sp>
    </p:spTree>
    <p:extLst>
      <p:ext uri="{BB962C8B-B14F-4D97-AF65-F5344CB8AC3E}">
        <p14:creationId xmlns:p14="http://schemas.microsoft.com/office/powerpoint/2010/main" val="810074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trike="sngStrike" dirty="0"/>
              <a:t>Det som karakteriserar cirkulär ekonomi och skiljer den från linjär är att vi återanvänder de naturresurser vi redan har tagit </a:t>
            </a:r>
            <a:r>
              <a:rPr lang="sv-SE" strike="sngStrike" dirty="0" err="1"/>
              <a:t>ibruk</a:t>
            </a:r>
            <a:r>
              <a:rPr lang="sv-SE" strike="sngStrike" dirty="0"/>
              <a:t> istället för att slänga dem.</a:t>
            </a:r>
          </a:p>
          <a:p>
            <a:r>
              <a:rPr lang="sv-SE" strike="sngStrike" dirty="0"/>
              <a:t>&lt;läs från bilden och peka på returpilarna&gt;</a:t>
            </a:r>
          </a:p>
          <a:p>
            <a:r>
              <a:rPr lang="sv-SE" strike="noStrike" dirty="0"/>
              <a:t>Det här har jag förstått ni redan har pejl på, så jag gör inte igenom det.</a:t>
            </a:r>
          </a:p>
          <a:p>
            <a:r>
              <a:rPr lang="sv-SE" strike="noStrike" dirty="0"/>
              <a:t>Värt att nämna dock är att…..</a:t>
            </a:r>
          </a:p>
          <a:p>
            <a:r>
              <a:rPr lang="sv-SE" dirty="0"/>
              <a:t>Eftersom Ekonomi = hushållning med begränsade / dyra resurser så skulle det bli mycket lättare att få ekonomin cirkulär om naturresurser blev mycket dyrare - </a:t>
            </a:r>
            <a:r>
              <a:rPr lang="sv-SE" dirty="0" err="1"/>
              <a:t>t.ex</a:t>
            </a:r>
            <a:r>
              <a:rPr lang="sv-SE" dirty="0"/>
              <a:t> genom skatteväxling mellan skatt på arbete och skatt på naturresurser.</a:t>
            </a:r>
          </a:p>
          <a:p>
            <a:endParaRPr lang="sv-SE" dirty="0"/>
          </a:p>
          <a:p>
            <a:r>
              <a:rPr lang="sv-SE" dirty="0"/>
              <a:t>Beskrivningen av cirkulär ekonomi på denna bilden är resursfokuserad.</a:t>
            </a:r>
          </a:p>
          <a:p>
            <a:r>
              <a:rPr lang="sv-SE" dirty="0"/>
              <a:t>Det är viktigt att komma ihåg.</a:t>
            </a:r>
          </a:p>
          <a:p>
            <a:r>
              <a:rPr lang="sv-SE" dirty="0"/>
              <a:t>	I teorin skulle ekonomin bli cirkulär enbart genom att sluta </a:t>
            </a:r>
            <a:r>
              <a:rPr lang="sv-SE" dirty="0" err="1"/>
              <a:t>materialloppar</a:t>
            </a:r>
            <a:r>
              <a:rPr lang="sv-SE" dirty="0"/>
              <a:t> – som på bilden här</a:t>
            </a:r>
          </a:p>
          <a:p>
            <a:r>
              <a:rPr lang="sv-SE" dirty="0"/>
              <a:t>	Teoretiskt sett skulle det räcka med återvinningsloopen</a:t>
            </a:r>
          </a:p>
          <a:p>
            <a:endParaRPr lang="sv-SE" dirty="0"/>
          </a:p>
          <a:p>
            <a:r>
              <a:rPr lang="sv-SE" dirty="0"/>
              <a:t>Men varje loop medför förluster av olika slag – material försvinner, blandas, </a:t>
            </a:r>
            <a:r>
              <a:rPr lang="sv-SE" dirty="0" err="1"/>
              <a:t>egenskapsförsämras</a:t>
            </a:r>
            <a:r>
              <a:rPr lang="sv-SE" dirty="0"/>
              <a:t>….</a:t>
            </a:r>
          </a:p>
          <a:p>
            <a:r>
              <a:rPr lang="sv-SE" dirty="0"/>
              <a:t>&lt;klick&gt;</a:t>
            </a:r>
          </a:p>
        </p:txBody>
      </p:sp>
      <p:sp>
        <p:nvSpPr>
          <p:cNvPr id="4" name="Platshållare för bildnummer 3"/>
          <p:cNvSpPr>
            <a:spLocks noGrp="1"/>
          </p:cNvSpPr>
          <p:nvPr>
            <p:ph type="sldNum" sz="quarter" idx="5"/>
          </p:nvPr>
        </p:nvSpPr>
        <p:spPr/>
        <p:txBody>
          <a:bodyPr/>
          <a:lstStyle/>
          <a:p>
            <a:fld id="{3E18346B-292C-4441-8B48-07D72E193800}" type="slidenum">
              <a:rPr lang="sv-SE" smtClean="0"/>
              <a:t>15</a:t>
            </a:fld>
            <a:endParaRPr lang="sv-SE"/>
          </a:p>
        </p:txBody>
      </p:sp>
    </p:spTree>
    <p:extLst>
      <p:ext uri="{BB962C8B-B14F-4D97-AF65-F5344CB8AC3E}">
        <p14:creationId xmlns:p14="http://schemas.microsoft.com/office/powerpoint/2010/main" val="871545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(27 minuter?)</a:t>
            </a:r>
          </a:p>
          <a:p>
            <a:r>
              <a:rPr lang="sv-SE" dirty="0"/>
              <a:t>När man tittar på CE ur ett företagsekonomiskt perspektiv handlar det om logiken för att tjäna pengar:</a:t>
            </a:r>
          </a:p>
          <a:p>
            <a:r>
              <a:rPr lang="sv-SE" dirty="0"/>
              <a:t>AFFÄRSMODELLEN</a:t>
            </a:r>
          </a:p>
          <a:p>
            <a:r>
              <a:rPr lang="sv-SE" dirty="0"/>
              <a:t>.... Antingen: Vinst ur ett flöde av produkter – som i den linjära ekonomin</a:t>
            </a:r>
          </a:p>
          <a:p>
            <a:r>
              <a:rPr lang="sv-SE" dirty="0"/>
              <a:t>…. Eller…..Vinst ur produkterna som ens tillgångar</a:t>
            </a:r>
          </a:p>
          <a:p>
            <a:endParaRPr lang="sv-SE" dirty="0"/>
          </a:p>
          <a:p>
            <a:r>
              <a:rPr lang="sv-SE" dirty="0"/>
              <a:t>Det här är en vattendelare mellan linjär och cirkulär ekonomi hos en tillverkare, och den ser man INTE om man bara har ett resursfokus.</a:t>
            </a:r>
          </a:p>
          <a:p>
            <a:endParaRPr lang="sv-SE" dirty="0"/>
          </a:p>
          <a:p>
            <a:r>
              <a:rPr lang="sv-SE" dirty="0"/>
              <a:t>&lt;peka på bilden&gt;</a:t>
            </a:r>
          </a:p>
          <a:p>
            <a:r>
              <a:rPr lang="sv-SE" strike="sngStrike" dirty="0"/>
              <a:t>Linjär affärsmodell</a:t>
            </a:r>
          </a:p>
          <a:p>
            <a:r>
              <a:rPr lang="sv-SE" strike="sngStrike" dirty="0"/>
              <a:t>Fokus på produkten och värdet av den.</a:t>
            </a:r>
          </a:p>
          <a:p>
            <a:r>
              <a:rPr lang="sv-SE" strike="sngStrike" dirty="0"/>
              <a:t>Vinst ur ett flöde av produkter</a:t>
            </a:r>
          </a:p>
          <a:p>
            <a:r>
              <a:rPr lang="sv-SE" strike="sngStrike" dirty="0"/>
              <a:t>Sälj mer (ägarskapet går till köparen)</a:t>
            </a:r>
          </a:p>
          <a:p>
            <a:r>
              <a:rPr lang="sv-SE" strike="sngStrike" dirty="0"/>
              <a:t>Ger incitament till kortlivade produkter - förbrukningsvaror</a:t>
            </a:r>
          </a:p>
          <a:p>
            <a:endParaRPr lang="sv-SE" strike="sngStrike" dirty="0"/>
          </a:p>
          <a:p>
            <a:r>
              <a:rPr lang="sv-SE" strike="sngStrike" dirty="0"/>
              <a:t>Cirkulär affärsmodell</a:t>
            </a:r>
          </a:p>
          <a:p>
            <a:r>
              <a:rPr lang="sv-SE" strike="sngStrike" dirty="0"/>
              <a:t>Fokus på den funktion eller prestation produkten ger</a:t>
            </a:r>
          </a:p>
          <a:p>
            <a:r>
              <a:rPr lang="sv-SE" strike="sngStrike" dirty="0"/>
              <a:t>Vinst genom att tillhandahålla tillgång till produkter – ofta genom en levererad tjänst</a:t>
            </a:r>
          </a:p>
          <a:p>
            <a:r>
              <a:rPr lang="sv-SE" strike="sngStrike" dirty="0"/>
              <a:t>Produkten ses av tillverkaren som en investering som skall ge vinst länge</a:t>
            </a:r>
          </a:p>
          <a:p>
            <a:r>
              <a:rPr lang="sv-SE" strike="sngStrike" dirty="0"/>
              <a:t>Ger incitament till långlivade produkter (attraktiva länge)</a:t>
            </a:r>
          </a:p>
          <a:p>
            <a:endParaRPr lang="sv-SE" dirty="0"/>
          </a:p>
          <a:p>
            <a:r>
              <a:rPr lang="sv-SE" dirty="0"/>
              <a:t>En cirkulär ekonomi kan svårligen bygga på linjära, flödesbaserade affärsmodeller. </a:t>
            </a:r>
          </a:p>
          <a:p>
            <a:r>
              <a:rPr lang="sv-SE" dirty="0"/>
              <a:t>De MÅSTE vara tillgångsbaserade!</a:t>
            </a:r>
          </a:p>
          <a:p>
            <a:r>
              <a:rPr lang="sv-SE" dirty="0"/>
              <a:t>Bara det kan garanterat ge 5 gånger mer kundnytta per produkt</a:t>
            </a:r>
          </a:p>
          <a:p>
            <a:r>
              <a:rPr lang="sv-SE" dirty="0"/>
              <a:t>I huvudsak på grund av att tillverkarens incitament ändras radikalt med bibehållet ägande över produkten, som ni ser här - från att vilja göra produkter som "tar slut" snabbt till att vilja göra produkter som är attraktiva länge.</a:t>
            </a:r>
          </a:p>
          <a:p>
            <a:endParaRPr lang="sv-SE" dirty="0"/>
          </a:p>
          <a:p>
            <a:r>
              <a:rPr lang="sv-SE" dirty="0"/>
              <a:t>Einstein lär ha sagt:</a:t>
            </a:r>
          </a:p>
          <a:p>
            <a:r>
              <a:rPr lang="sv-SE" sz="1200" b="0" i="0" u="none" strike="noStrike" kern="1200" dirty="0">
                <a:solidFill>
                  <a:schemeClr val="tx1"/>
                </a:solidFill>
                <a:effectLst/>
                <a:latin typeface="+mn-lt"/>
                <a:ea typeface="+mn-ea"/>
                <a:cs typeface="+mn-cs"/>
                <a:hlinkClick r:id="rId3"/>
              </a:rPr>
              <a:t>Det krävs ett helt nytt sätt att tänka för att lösa de problem som vi skapat med det gamla sättet att tänka.</a:t>
            </a:r>
            <a:endParaRPr lang="sv-SE" sz="1200" b="0" i="0" u="none" strike="noStrike" kern="1200" dirty="0">
              <a:solidFill>
                <a:schemeClr val="tx1"/>
              </a:solidFill>
              <a:effectLst/>
              <a:latin typeface="+mn-lt"/>
              <a:ea typeface="+mn-ea"/>
              <a:cs typeface="+mn-cs"/>
            </a:endParaRPr>
          </a:p>
          <a:p>
            <a:r>
              <a:rPr lang="sv-SE" sz="1200" b="0" i="0" u="none" strike="noStrike" kern="1200" dirty="0">
                <a:solidFill>
                  <a:schemeClr val="tx1"/>
                </a:solidFill>
                <a:effectLst/>
                <a:latin typeface="+mn-lt"/>
                <a:ea typeface="+mn-ea"/>
                <a:cs typeface="+mn-cs"/>
              </a:rPr>
              <a:t>Det nya sättet att tänka för tillverkarna är hur de tjänar pengar på sina produkter som tillgångsvaror istället för som förbrukningsvaror.</a:t>
            </a:r>
          </a:p>
          <a:p>
            <a:endParaRPr lang="sv-SE" sz="1200" b="0" i="0" u="none" strike="noStrike" kern="1200" dirty="0">
              <a:solidFill>
                <a:schemeClr val="tx1"/>
              </a:solidFill>
              <a:effectLst/>
              <a:latin typeface="+mn-lt"/>
              <a:ea typeface="+mn-ea"/>
              <a:cs typeface="+mn-cs"/>
            </a:endParaRPr>
          </a:p>
          <a:p>
            <a:endParaRPr lang="sv-SE" sz="1200" b="0" i="0" u="none" strike="noStrike" kern="1200" dirty="0">
              <a:solidFill>
                <a:schemeClr val="tx1"/>
              </a:solidFill>
              <a:effectLst/>
              <a:latin typeface="+mn-lt"/>
              <a:ea typeface="+mn-ea"/>
              <a:cs typeface="+mn-cs"/>
            </a:endParaRPr>
          </a:p>
          <a:p>
            <a:r>
              <a:rPr lang="sv-SE" sz="1200" b="0" i="0" u="none" strike="noStrike" kern="1200" dirty="0">
                <a:solidFill>
                  <a:schemeClr val="tx1"/>
                </a:solidFill>
                <a:effectLst/>
                <a:latin typeface="+mn-lt"/>
                <a:ea typeface="+mn-ea"/>
                <a:cs typeface="+mn-cs"/>
              </a:rPr>
              <a:t>=============================================</a:t>
            </a:r>
          </a:p>
          <a:p>
            <a:r>
              <a:rPr lang="sv-SE" dirty="0"/>
              <a:t>Gör dem uppgraderbara, förnybara, ….</a:t>
            </a:r>
          </a:p>
          <a:p>
            <a:r>
              <a:rPr lang="sv-SE" dirty="0"/>
              <a:t>Skapa ”klassiker” – prylar man uppskattar och bryr sig om (</a:t>
            </a:r>
            <a:r>
              <a:rPr lang="sv-SE" dirty="0" err="1"/>
              <a:t>Jetson</a:t>
            </a:r>
            <a:r>
              <a:rPr lang="sv-SE" dirty="0"/>
              <a:t>-fåtölj, </a:t>
            </a:r>
            <a:r>
              <a:rPr lang="sv-SE" dirty="0" err="1"/>
              <a:t>Lamino</a:t>
            </a:r>
            <a:r>
              <a:rPr lang="sv-SE" dirty="0"/>
              <a:t>-stolar, gamla lägenheter, …)</a:t>
            </a:r>
          </a:p>
          <a:p>
            <a:r>
              <a:rPr lang="sv-SE" dirty="0"/>
              <a:t>Flytta fokus från prylen till tjänsten som prylen levererar (hotell erbjuder komfortabelt boende borta - inte "en begagnad säng"; biluthyraren erbjuder flexibel mobilitet - inte "begagnad bil med trist färg och utan finesser")</a:t>
            </a:r>
          </a:p>
          <a:p>
            <a:endParaRPr lang="sv-SE"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16</a:t>
            </a:fld>
            <a:endParaRPr lang="sv-SE"/>
          </a:p>
        </p:txBody>
      </p:sp>
    </p:spTree>
    <p:extLst>
      <p:ext uri="{BB962C8B-B14F-4D97-AF65-F5344CB8AC3E}">
        <p14:creationId xmlns:p14="http://schemas.microsoft.com/office/powerpoint/2010/main" val="3596468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(29 minuter)</a:t>
            </a:r>
          </a:p>
          <a:p>
            <a:r>
              <a:rPr lang="sv-SE" dirty="0"/>
              <a:t>Behöver cirkulär ekonomi bli dyrare för någon?</a:t>
            </a:r>
          </a:p>
          <a:p>
            <a:r>
              <a:rPr lang="sv-SE" dirty="0"/>
              <a:t>Inte nödvändigtvis, men under skiftet kan den bli det.</a:t>
            </a:r>
          </a:p>
          <a:p>
            <a:r>
              <a:rPr lang="sv-SE" dirty="0"/>
              <a:t>Och det är i de situationer när man erbjuder tjänst eller funktion, och den baseras på en produkt för den linjära ekonomin.</a:t>
            </a:r>
          </a:p>
          <a:p>
            <a:endParaRPr lang="sv-SE" dirty="0"/>
          </a:p>
          <a:p>
            <a:r>
              <a:rPr lang="sv-SE" dirty="0"/>
              <a:t>Kolla på dessa två principiella bilder över hur det ser ut ekonomiskt för köpare och tillverkare av en produkt.</a:t>
            </a:r>
          </a:p>
          <a:p>
            <a:r>
              <a:rPr lang="sv-SE" dirty="0"/>
              <a:t>&lt;förklara och peka i </a:t>
            </a:r>
            <a:r>
              <a:rPr lang="sv-SE" dirty="0" err="1"/>
              <a:t>biden</a:t>
            </a:r>
            <a:r>
              <a:rPr lang="sv-SE" dirty="0"/>
              <a:t>&gt;</a:t>
            </a:r>
          </a:p>
        </p:txBody>
      </p:sp>
      <p:sp>
        <p:nvSpPr>
          <p:cNvPr id="4" name="Platshållare för bildnummer 3"/>
          <p:cNvSpPr>
            <a:spLocks noGrp="1"/>
          </p:cNvSpPr>
          <p:nvPr>
            <p:ph type="sldNum" sz="quarter" idx="5"/>
          </p:nvPr>
        </p:nvSpPr>
        <p:spPr/>
        <p:txBody>
          <a:bodyPr/>
          <a:lstStyle/>
          <a:p>
            <a:fld id="{3E18346B-292C-4441-8B48-07D72E193800}" type="slidenum">
              <a:rPr lang="sv-SE" smtClean="0"/>
              <a:t>17</a:t>
            </a:fld>
            <a:endParaRPr lang="sv-SE"/>
          </a:p>
        </p:txBody>
      </p:sp>
    </p:spTree>
    <p:extLst>
      <p:ext uri="{BB962C8B-B14F-4D97-AF65-F5344CB8AC3E}">
        <p14:creationId xmlns:p14="http://schemas.microsoft.com/office/powerpoint/2010/main" val="1003816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man köper funktion istället för produkt, så är det ett bra sätt att kunna bli mer cirkulär. </a:t>
            </a:r>
          </a:p>
          <a:p>
            <a:r>
              <a:rPr lang="sv-SE" dirty="0"/>
              <a:t>Men man bör tänka på att i ett etablerat sådant system så skall funktionen normalt levereras med redan använda produkter.</a:t>
            </a:r>
          </a:p>
          <a:p>
            <a:r>
              <a:rPr lang="sv-SE" dirty="0"/>
              <a:t>Om man alltid får nya produkter är något fel.</a:t>
            </a:r>
          </a:p>
          <a:p>
            <a:endParaRPr lang="sv-SE" dirty="0"/>
          </a:p>
          <a:p>
            <a:r>
              <a:rPr lang="sv-SE" dirty="0"/>
              <a:t>Om ni hyr en bil hos Hertz eller Avis räknar ni inte med att bilen är helt ny.</a:t>
            </a:r>
          </a:p>
          <a:p>
            <a:r>
              <a:rPr lang="sv-SE" dirty="0"/>
              <a:t>Bor ni på hotell räknar ni inte med att sängen är helt ny eller kudden helt oanvänd – men att det är nytvättade lakan och örngott</a:t>
            </a:r>
          </a:p>
          <a:p>
            <a:endParaRPr lang="sv-SE" dirty="0"/>
          </a:p>
          <a:p>
            <a:r>
              <a:rPr lang="sv-SE" dirty="0"/>
              <a:t>&lt;läs från bilden&gt;</a:t>
            </a:r>
          </a:p>
          <a:p>
            <a:r>
              <a:rPr lang="sv-SE" dirty="0"/>
              <a:t>=============================</a:t>
            </a:r>
          </a:p>
          <a:p>
            <a:endParaRPr lang="sv-SE" dirty="0"/>
          </a:p>
          <a:p>
            <a:r>
              <a:rPr lang="sv-SE" dirty="0"/>
              <a:t>Ang. punkten om ”sämre”:</a:t>
            </a:r>
          </a:p>
          <a:p>
            <a:r>
              <a:rPr lang="sv-SE" dirty="0"/>
              <a:t>Om man </a:t>
            </a:r>
            <a:r>
              <a:rPr lang="sv-SE" dirty="0" err="1"/>
              <a:t>t.ex</a:t>
            </a:r>
            <a:r>
              <a:rPr lang="sv-SE" dirty="0"/>
              <a:t> tar en PC, så kan en redan använd ha en bättre specifikation än en ny av annan modell - till ett lägre pris</a:t>
            </a:r>
          </a:p>
          <a:p>
            <a:r>
              <a:rPr lang="sv-SE" dirty="0"/>
              <a:t>Exempel: En </a:t>
            </a:r>
            <a:r>
              <a:rPr lang="sv-SE" dirty="0" err="1"/>
              <a:t>beg</a:t>
            </a:r>
            <a:r>
              <a:rPr lang="sv-SE" dirty="0"/>
              <a:t> BMW kan upplevas som bättre än en ny Skoda</a:t>
            </a:r>
          </a:p>
          <a:p>
            <a:endParaRPr lang="sv-SE"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18</a:t>
            </a:fld>
            <a:endParaRPr lang="sv-SE"/>
          </a:p>
        </p:txBody>
      </p:sp>
    </p:spTree>
    <p:extLst>
      <p:ext uri="{BB962C8B-B14F-4D97-AF65-F5344CB8AC3E}">
        <p14:creationId xmlns:p14="http://schemas.microsoft.com/office/powerpoint/2010/main" val="2494267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(33 minuter?)</a:t>
            </a:r>
          </a:p>
          <a:p>
            <a:r>
              <a:rPr lang="sv-SE" dirty="0"/>
              <a:t>Jag har nämnt att vi behöver nå en faktor 5 i ökad kundnytta per förbrukad produkt jämfört med idag.</a:t>
            </a:r>
          </a:p>
          <a:p>
            <a:r>
              <a:rPr lang="sv-SE" dirty="0"/>
              <a:t>Vad innebär då det?</a:t>
            </a:r>
          </a:p>
          <a:p>
            <a:r>
              <a:rPr lang="sv-SE" dirty="0"/>
              <a:t>Det innebär att vi behöver öka </a:t>
            </a:r>
            <a:r>
              <a:rPr lang="sv-SE" dirty="0" err="1"/>
              <a:t>cirkularitetsgraden</a:t>
            </a:r>
            <a:r>
              <a:rPr lang="sv-SE" dirty="0"/>
              <a:t> varje år med ca. 14%</a:t>
            </a:r>
          </a:p>
          <a:p>
            <a:r>
              <a:rPr lang="sv-SE" dirty="0"/>
              <a:t>Då blir förbättringen så som tabellen visar och 2030 har vi 5 gånger mer kundnytta per förbrukad produkt jämfört med idag.</a:t>
            </a:r>
          </a:p>
          <a:p>
            <a:r>
              <a:rPr lang="sv-SE" dirty="0"/>
              <a:t>Det kan användas som riktmärke i cirkulär offentlig upphandling</a:t>
            </a:r>
          </a:p>
          <a:p>
            <a:endParaRPr lang="sv-SE" dirty="0"/>
          </a:p>
          <a:p>
            <a:r>
              <a:rPr lang="sv-SE" dirty="0"/>
              <a:t>För varje år vi avvaktar så blir det tuffare att klara målet, eller det blir försenat – med än mer dramatiska miljöeffekter, och redan nu är 14% relativt utmanande.</a:t>
            </a:r>
          </a:p>
          <a:p>
            <a:endParaRPr lang="sv-SE" dirty="0"/>
          </a:p>
          <a:p>
            <a:r>
              <a:rPr lang="sv-SE" dirty="0"/>
              <a:t>Men För vissa branscher är det dock långt ifrån omöjligt.</a:t>
            </a:r>
          </a:p>
          <a:p>
            <a:r>
              <a:rPr lang="sv-SE" dirty="0"/>
              <a:t>&lt;klick&gt;</a:t>
            </a:r>
          </a:p>
        </p:txBody>
      </p:sp>
      <p:sp>
        <p:nvSpPr>
          <p:cNvPr id="4" name="Platshållare för bildnummer 3"/>
          <p:cNvSpPr>
            <a:spLocks noGrp="1"/>
          </p:cNvSpPr>
          <p:nvPr>
            <p:ph type="sldNum" sz="quarter" idx="5"/>
          </p:nvPr>
        </p:nvSpPr>
        <p:spPr/>
        <p:txBody>
          <a:bodyPr/>
          <a:lstStyle/>
          <a:p>
            <a:fld id="{3E18346B-292C-4441-8B48-07D72E193800}" type="slidenum">
              <a:rPr lang="sv-SE" smtClean="0"/>
              <a:t>19</a:t>
            </a:fld>
            <a:endParaRPr lang="sv-SE"/>
          </a:p>
        </p:txBody>
      </p:sp>
    </p:spTree>
    <p:extLst>
      <p:ext uri="{BB962C8B-B14F-4D97-AF65-F5344CB8AC3E}">
        <p14:creationId xmlns:p14="http://schemas.microsoft.com/office/powerpoint/2010/main" val="914429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(34 minuter)</a:t>
            </a:r>
          </a:p>
          <a:p>
            <a:r>
              <a:rPr lang="sv-SE" dirty="0"/>
              <a:t>Ta </a:t>
            </a:r>
            <a:r>
              <a:rPr lang="sv-SE" dirty="0" err="1"/>
              <a:t>t.ex</a:t>
            </a:r>
            <a:r>
              <a:rPr lang="sv-SE" dirty="0"/>
              <a:t> bilbranschen, där jag själv jobbat i många år:</a:t>
            </a:r>
          </a:p>
          <a:p>
            <a:r>
              <a:rPr lang="sv-SE" dirty="0"/>
              <a:t>En bil är idag konstruerad för att hålla i ungefär 25 000 mil.</a:t>
            </a:r>
          </a:p>
          <a:p>
            <a:r>
              <a:rPr lang="sv-SE" dirty="0"/>
              <a:t>Den står också parkerad runt 95% av tiden.</a:t>
            </a:r>
          </a:p>
          <a:p>
            <a:endParaRPr lang="sv-SE" dirty="0"/>
          </a:p>
          <a:p>
            <a:r>
              <a:rPr lang="sv-SE" dirty="0"/>
              <a:t>En lastbil är konstruerad för att hålla i ungefär 160 000 mil.</a:t>
            </a:r>
          </a:p>
          <a:p>
            <a:r>
              <a:rPr lang="sv-SE" dirty="0"/>
              <a:t>Vi har idag alltså fullt tekniskt kunnande och teknologi för att kunna ge bilar en motsvarande livstid – 160 000 mil. </a:t>
            </a:r>
          </a:p>
          <a:p>
            <a:r>
              <a:rPr lang="sv-SE" dirty="0"/>
              <a:t>Vilket TESLA anammat, som ni ser från bilden !!</a:t>
            </a:r>
          </a:p>
          <a:p>
            <a:endParaRPr lang="sv-SE" dirty="0"/>
          </a:p>
          <a:p>
            <a:r>
              <a:rPr lang="sv-SE" dirty="0"/>
              <a:t>Det är bara en fråga om vilja. I en linjär ekonomi vill tillverkaren inte ha längre produktlivstid än vad marknaden och konkurrenterna tvingar dem till. </a:t>
            </a:r>
          </a:p>
          <a:p>
            <a:r>
              <a:rPr lang="sv-SE" dirty="0"/>
              <a:t>Det är ETT skäl till skillnaden mellan bilbranschen och lastbilsbranschen.</a:t>
            </a:r>
          </a:p>
          <a:p>
            <a:endParaRPr lang="sv-SE" dirty="0"/>
          </a:p>
          <a:p>
            <a:r>
              <a:rPr lang="sv-SE" dirty="0"/>
              <a:t>Om en biltillverkare behåller ägarskapet över bilen så kan de alltså öka livslängden en faktor &gt; 6 om de vill</a:t>
            </a:r>
          </a:p>
          <a:p>
            <a:r>
              <a:rPr lang="sv-SE" dirty="0"/>
              <a:t>De kan också jobba med att erbjuda mobilitetslösningar där varje bil används av fler kunder, alltså mer än de ca. 5% användningsintensitet de har idag.</a:t>
            </a:r>
          </a:p>
          <a:p>
            <a:r>
              <a:rPr lang="sv-SE" dirty="0"/>
              <a:t>Med ökad användningsintensitet tar varje bil slut på kortare kalendertid och därmed kan man snabbare fasa ut gammal teknologi och fasa in ny, miljöbättre teknologi.</a:t>
            </a:r>
          </a:p>
          <a:p>
            <a:endParaRPr lang="sv-SE" dirty="0"/>
          </a:p>
          <a:p>
            <a:r>
              <a:rPr lang="sv-SE" dirty="0"/>
              <a:t>Så bilbranschen bör med relativ lätthet klara en årlig 14%-</a:t>
            </a:r>
            <a:r>
              <a:rPr lang="sv-SE" dirty="0" err="1"/>
              <a:t>ig</a:t>
            </a:r>
            <a:r>
              <a:rPr lang="sv-SE" dirty="0"/>
              <a:t> ökning av kundnyttan per förbrukad bil.</a:t>
            </a:r>
          </a:p>
          <a:p>
            <a:endParaRPr lang="sv-SE" dirty="0"/>
          </a:p>
          <a:p>
            <a:r>
              <a:rPr lang="sv-SE" dirty="0"/>
              <a:t>Det finns säkert branscher där det är mycket svårare, men det bör snarare åligga företrädarna för respektive bransch att visa varför det inte går</a:t>
            </a:r>
          </a:p>
          <a:p>
            <a:r>
              <a:rPr lang="sv-SE" dirty="0"/>
              <a:t>…. Än att vi andra skall bevisa för dem att det går.</a:t>
            </a:r>
          </a:p>
          <a:p>
            <a:r>
              <a:rPr lang="sv-SE" dirty="0"/>
              <a:t>För bilbranschen går det - det vet jag!</a:t>
            </a:r>
          </a:p>
        </p:txBody>
      </p:sp>
      <p:sp>
        <p:nvSpPr>
          <p:cNvPr id="4" name="Platshållare för bildnummer 3"/>
          <p:cNvSpPr>
            <a:spLocks noGrp="1"/>
          </p:cNvSpPr>
          <p:nvPr>
            <p:ph type="sldNum" sz="quarter" idx="5"/>
          </p:nvPr>
        </p:nvSpPr>
        <p:spPr/>
        <p:txBody>
          <a:bodyPr/>
          <a:lstStyle/>
          <a:p>
            <a:fld id="{3E18346B-292C-4441-8B48-07D72E193800}" type="slidenum">
              <a:rPr lang="sv-SE" smtClean="0"/>
              <a:t>20</a:t>
            </a:fld>
            <a:endParaRPr lang="sv-SE"/>
          </a:p>
        </p:txBody>
      </p:sp>
    </p:spTree>
    <p:extLst>
      <p:ext uri="{BB962C8B-B14F-4D97-AF65-F5344CB8AC3E}">
        <p14:creationId xmlns:p14="http://schemas.microsoft.com/office/powerpoint/2010/main" val="1166663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(36 minuter?)</a:t>
            </a:r>
          </a:p>
          <a:p>
            <a:r>
              <a:rPr lang="sv-SE" dirty="0"/>
              <a:t>Innan vi dyker in i PROCEED vill jag även ta upp vikten av att kunna mäta </a:t>
            </a:r>
            <a:r>
              <a:rPr lang="sv-SE" dirty="0" err="1"/>
              <a:t>cirkularitet</a:t>
            </a:r>
            <a:r>
              <a:rPr lang="sv-SE" dirty="0"/>
              <a:t>.</a:t>
            </a:r>
          </a:p>
          <a:p>
            <a:endParaRPr lang="sv-SE" dirty="0"/>
          </a:p>
          <a:p>
            <a:r>
              <a:rPr lang="sv-SE" dirty="0"/>
              <a:t>Skall vi skifta till ett cirkulärt samhälle</a:t>
            </a:r>
          </a:p>
          <a:p>
            <a:r>
              <a:rPr lang="sv-SE" dirty="0"/>
              <a:t>…. Och få ut minst 5 gånger mer kundnytta ur varje förbrukade produkt jämfört med idag</a:t>
            </a:r>
          </a:p>
          <a:p>
            <a:r>
              <a:rPr lang="sv-SE" dirty="0"/>
              <a:t>….. Så är det viktigt att kunna mäta det</a:t>
            </a:r>
          </a:p>
          <a:p>
            <a:r>
              <a:rPr lang="sv-SE" dirty="0"/>
              <a:t>.....Så vi vet att vi är på väg åt rätt håll och att det går tillräckligt fort.</a:t>
            </a:r>
          </a:p>
          <a:p>
            <a:r>
              <a:rPr lang="sv-SE" dirty="0"/>
              <a:t>Vi skrev en debattartikel om det i SvD i slutet av 2015, dvs. för drygt 4 år sedan, och fortfarande finns det behovet i stort sett olöst.</a:t>
            </a:r>
          </a:p>
          <a:p>
            <a:endParaRPr lang="sv-SE" dirty="0"/>
          </a:p>
          <a:p>
            <a:r>
              <a:rPr lang="sv-SE" dirty="0" err="1"/>
              <a:t>Cirkularitet</a:t>
            </a:r>
            <a:r>
              <a:rPr lang="sv-SE" dirty="0"/>
              <a:t> kan mätas på olika nivå – som </a:t>
            </a:r>
            <a:r>
              <a:rPr lang="sv-SE" dirty="0" err="1"/>
              <a:t>t.ex</a:t>
            </a:r>
            <a:r>
              <a:rPr lang="sv-SE" dirty="0"/>
              <a:t> nationell nivå, företagsnivå och </a:t>
            </a:r>
            <a:r>
              <a:rPr lang="sv-SE" dirty="0" err="1"/>
              <a:t>produktnivå</a:t>
            </a:r>
            <a:r>
              <a:rPr lang="sv-SE" dirty="0"/>
              <a:t>.</a:t>
            </a:r>
          </a:p>
          <a:p>
            <a:endParaRPr lang="sv-SE" dirty="0"/>
          </a:p>
          <a:p>
            <a:r>
              <a:rPr lang="sv-SE" dirty="0"/>
              <a:t>Jag håller mig till </a:t>
            </a:r>
            <a:r>
              <a:rPr lang="sv-SE" dirty="0" err="1"/>
              <a:t>produktnivå</a:t>
            </a:r>
            <a:r>
              <a:rPr lang="sv-SE" dirty="0"/>
              <a:t> – den där kundnyttan behöver öka en faktor 5.</a:t>
            </a:r>
          </a:p>
        </p:txBody>
      </p:sp>
      <p:sp>
        <p:nvSpPr>
          <p:cNvPr id="4" name="Platshållare för bildnummer 3"/>
          <p:cNvSpPr>
            <a:spLocks noGrp="1"/>
          </p:cNvSpPr>
          <p:nvPr>
            <p:ph type="sldNum" sz="quarter" idx="5"/>
          </p:nvPr>
        </p:nvSpPr>
        <p:spPr/>
        <p:txBody>
          <a:bodyPr/>
          <a:lstStyle/>
          <a:p>
            <a:fld id="{3E18346B-292C-4441-8B48-07D72E193800}" type="slidenum">
              <a:rPr lang="sv-SE" smtClean="0"/>
              <a:t>21</a:t>
            </a:fld>
            <a:endParaRPr lang="sv-SE"/>
          </a:p>
        </p:txBody>
      </p:sp>
    </p:spTree>
    <p:extLst>
      <p:ext uri="{BB962C8B-B14F-4D97-AF65-F5344CB8AC3E}">
        <p14:creationId xmlns:p14="http://schemas.microsoft.com/office/powerpoint/2010/main" val="3831239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Det finns tre dimensioner av </a:t>
            </a:r>
            <a:r>
              <a:rPr lang="sv-SE" dirty="0" err="1"/>
              <a:t>produktcirkularitet</a:t>
            </a:r>
            <a:r>
              <a:rPr lang="sv-SE" dirty="0"/>
              <a:t>: &lt;läs från bilden&gt;</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Om man grovt delar upp varor i förbrukningsvaror och investeringsvaror…..</a:t>
            </a:r>
          </a:p>
          <a:p>
            <a:pPr marL="0" lvl="0" indent="0" algn="l" rtl="0">
              <a:lnSpc>
                <a:spcPct val="100000"/>
              </a:lnSpc>
              <a:spcBef>
                <a:spcPts val="0"/>
              </a:spcBef>
              <a:spcAft>
                <a:spcPts val="0"/>
              </a:spcAft>
              <a:buSzPts val="1100"/>
              <a:buNone/>
            </a:pPr>
            <a:r>
              <a:rPr lang="sv-SE" dirty="0"/>
              <a:t>…. Så kan man se att för förbrukningsvaror, </a:t>
            </a:r>
            <a:r>
              <a:rPr lang="sv-SE" dirty="0" err="1"/>
              <a:t>t.ex</a:t>
            </a:r>
            <a:r>
              <a:rPr lang="sv-SE" dirty="0"/>
              <a:t> en pizzakartong …..</a:t>
            </a:r>
          </a:p>
          <a:p>
            <a:pPr marL="0" lvl="0" indent="0" algn="l" rtl="0">
              <a:lnSpc>
                <a:spcPct val="100000"/>
              </a:lnSpc>
              <a:spcBef>
                <a:spcPts val="0"/>
              </a:spcBef>
              <a:spcAft>
                <a:spcPts val="0"/>
              </a:spcAft>
              <a:buSzPts val="1100"/>
              <a:buNone/>
            </a:pPr>
            <a:r>
              <a:rPr lang="sv-SE" dirty="0"/>
              <a:t>….. Handlar cirkulär ekonomi i huvudsak om material-</a:t>
            </a:r>
            <a:r>
              <a:rPr lang="sv-SE" dirty="0" err="1"/>
              <a:t>återcirkulering</a:t>
            </a:r>
            <a:r>
              <a:rPr lang="sv-SE" dirty="0"/>
              <a:t> (materialåtervinning)</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Det finns dock skäl att ifrågasätta många förbrukningsvaror – inte ta för givet att de måste vara just förbrukningsvaror, bara för att de är det idag.</a:t>
            </a:r>
          </a:p>
          <a:p>
            <a:pPr marL="0" lvl="0" indent="0" algn="l" rtl="0">
              <a:lnSpc>
                <a:spcPct val="100000"/>
              </a:lnSpc>
              <a:spcBef>
                <a:spcPts val="0"/>
              </a:spcBef>
              <a:spcAft>
                <a:spcPts val="0"/>
              </a:spcAft>
              <a:buSzPts val="1100"/>
              <a:buNone/>
            </a:pPr>
            <a:r>
              <a:rPr lang="sv-SE" dirty="0"/>
              <a:t>I den linjära ekonomin försöker nämligen många få sina investeringsvaror att bli betraktade som förbrukningsvaror…</a:t>
            </a:r>
          </a:p>
          <a:p>
            <a:pPr marL="0" lvl="0" indent="0" algn="l" rtl="0">
              <a:lnSpc>
                <a:spcPct val="100000"/>
              </a:lnSpc>
              <a:spcBef>
                <a:spcPts val="0"/>
              </a:spcBef>
              <a:spcAft>
                <a:spcPts val="0"/>
              </a:spcAft>
              <a:buSzPts val="1100"/>
              <a:buNone/>
            </a:pPr>
            <a:r>
              <a:rPr lang="sv-SE" dirty="0"/>
              <a:t>…. Genom </a:t>
            </a:r>
            <a:r>
              <a:rPr lang="sv-SE" dirty="0" err="1"/>
              <a:t>t.ex</a:t>
            </a:r>
            <a:r>
              <a:rPr lang="sv-SE" dirty="0"/>
              <a:t> att introducera mode i dem, göra dem svåra att reparera men då istället rimligt billiga att ersätta.</a:t>
            </a:r>
          </a:p>
          <a:p>
            <a:pPr marL="0" lvl="0" indent="0" algn="l" rtl="0">
              <a:lnSpc>
                <a:spcPct val="100000"/>
              </a:lnSpc>
              <a:spcBef>
                <a:spcPts val="0"/>
              </a:spcBef>
              <a:spcAft>
                <a:spcPts val="0"/>
              </a:spcAft>
              <a:buSzPts val="1100"/>
              <a:buNone/>
            </a:pPr>
            <a:r>
              <a:rPr lang="sv-SE" dirty="0"/>
              <a:t>Det gäller </a:t>
            </a:r>
            <a:r>
              <a:rPr lang="sv-SE" dirty="0" err="1"/>
              <a:t>t.ex</a:t>
            </a:r>
            <a:r>
              <a:rPr lang="sv-SE" dirty="0"/>
              <a:t> fast fashion, TV-apparater, mobiltelefoner, delvis bilbranschen, kök och en del vitvaror.</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Men vissa varor kan svårligen vara annat än just förbrukningsvaror – som </a:t>
            </a:r>
            <a:r>
              <a:rPr lang="sv-SE" dirty="0" err="1"/>
              <a:t>t.ex</a:t>
            </a:r>
            <a:r>
              <a:rPr lang="sv-SE" dirty="0"/>
              <a:t> mat, toalettpapper, tandborstar och liknande.</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Investeringsvaror berörs av samtliga tre dimensioner, och är det vi huvudsakligen inriktat oss på i vår forskargrupp.</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endParaRPr lang="sv-SE" dirty="0"/>
          </a:p>
        </p:txBody>
      </p:sp>
      <p:sp>
        <p:nvSpPr>
          <p:cNvPr id="106" name="Google Shape;10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1495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Om vi nu skall mäta så behöver vi veta:</a:t>
            </a:r>
          </a:p>
          <a:p>
            <a:pPr marL="0" lvl="0" indent="0" algn="l" rtl="0">
              <a:lnSpc>
                <a:spcPct val="100000"/>
              </a:lnSpc>
              <a:spcBef>
                <a:spcPts val="0"/>
              </a:spcBef>
              <a:spcAft>
                <a:spcPts val="0"/>
              </a:spcAft>
              <a:buSzPts val="1100"/>
              <a:buNone/>
            </a:pPr>
            <a:r>
              <a:rPr lang="sv-SE" dirty="0"/>
              <a:t>Vad kännetecknar ett bra mått?</a:t>
            </a:r>
          </a:p>
          <a:p>
            <a:pPr marL="0" lvl="0" indent="0" algn="l" rtl="0">
              <a:lnSpc>
                <a:spcPct val="100000"/>
              </a:lnSpc>
              <a:spcBef>
                <a:spcPts val="0"/>
              </a:spcBef>
              <a:spcAft>
                <a:spcPts val="0"/>
              </a:spcAft>
              <a:buSzPts val="1100"/>
              <a:buNone/>
            </a:pPr>
            <a:r>
              <a:rPr lang="sv-SE" dirty="0"/>
              <a:t>Ja, det skall vara ett objektivt mått</a:t>
            </a:r>
          </a:p>
          <a:p>
            <a:pPr marL="0" lvl="0" indent="0" algn="l" rtl="0">
              <a:lnSpc>
                <a:spcPct val="100000"/>
              </a:lnSpc>
              <a:spcBef>
                <a:spcPts val="0"/>
              </a:spcBef>
              <a:spcAft>
                <a:spcPts val="0"/>
              </a:spcAft>
              <a:buSzPts val="1100"/>
              <a:buNone/>
            </a:pPr>
            <a:r>
              <a:rPr lang="sv-SE" dirty="0"/>
              <a:t>….. Och ett praktiskt användbart mått</a:t>
            </a:r>
          </a:p>
          <a:p>
            <a:pPr marL="0" lvl="0" indent="0" algn="l" rtl="0">
              <a:lnSpc>
                <a:spcPct val="100000"/>
              </a:lnSpc>
              <a:spcBef>
                <a:spcPts val="0"/>
              </a:spcBef>
              <a:spcAft>
                <a:spcPts val="0"/>
              </a:spcAft>
              <a:buSzPts val="1100"/>
              <a:buNone/>
            </a:pPr>
            <a:r>
              <a:rPr lang="sv-SE" dirty="0"/>
              <a:t>&lt;läs på svenska&gt;</a:t>
            </a:r>
          </a:p>
          <a:p>
            <a:pPr marL="0" lvl="0" indent="0" algn="l" rtl="0">
              <a:lnSpc>
                <a:spcPct val="100000"/>
              </a:lnSpc>
              <a:spcBef>
                <a:spcPts val="0"/>
              </a:spcBef>
              <a:spcAft>
                <a:spcPts val="0"/>
              </a:spcAft>
              <a:buSzPts val="1100"/>
              <a:buNone/>
            </a:pPr>
            <a:r>
              <a:rPr lang="sv-SE" dirty="0" err="1"/>
              <a:t>Reliability</a:t>
            </a:r>
            <a:r>
              <a:rPr lang="sv-SE" dirty="0"/>
              <a:t> - det skall vara Tillförlitligt - oavsett vem som mäter</a:t>
            </a:r>
          </a:p>
          <a:p>
            <a:pPr marL="0" lvl="0" indent="0" algn="l" rtl="0">
              <a:lnSpc>
                <a:spcPct val="100000"/>
              </a:lnSpc>
              <a:spcBef>
                <a:spcPts val="0"/>
              </a:spcBef>
              <a:spcAft>
                <a:spcPts val="0"/>
              </a:spcAft>
              <a:buSzPts val="1100"/>
              <a:buNone/>
            </a:pPr>
            <a:r>
              <a:rPr lang="sv-SE" dirty="0" err="1"/>
              <a:t>Accuracy</a:t>
            </a:r>
            <a:r>
              <a:rPr lang="sv-SE" dirty="0"/>
              <a:t> - Riktighet - det skall mäta det vi vill veta - inte något annat</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Enkelt att mäta - som att mäta längd med en tumstock</a:t>
            </a:r>
          </a:p>
          <a:p>
            <a:pPr marL="0" lvl="0" indent="0" algn="l" rtl="0">
              <a:lnSpc>
                <a:spcPct val="100000"/>
              </a:lnSpc>
              <a:spcBef>
                <a:spcPts val="0"/>
              </a:spcBef>
              <a:spcAft>
                <a:spcPts val="0"/>
              </a:spcAft>
              <a:buSzPts val="1100"/>
              <a:buNone/>
            </a:pPr>
            <a:r>
              <a:rPr lang="sv-SE" dirty="0"/>
              <a:t>	Alla kan läsa av den - inget direkt behov av träning</a:t>
            </a:r>
          </a:p>
          <a:p>
            <a:pPr marL="0" lvl="0" indent="0" algn="l" rtl="0">
              <a:lnSpc>
                <a:spcPct val="100000"/>
              </a:lnSpc>
              <a:spcBef>
                <a:spcPts val="0"/>
              </a:spcBef>
              <a:spcAft>
                <a:spcPts val="0"/>
              </a:spcAft>
              <a:buSzPts val="1100"/>
              <a:buNone/>
            </a:pPr>
            <a:r>
              <a:rPr lang="sv-SE" dirty="0"/>
              <a:t>	Man lägger den på objektet som skall mätas och läser av - lätt tillgänglig data</a:t>
            </a:r>
          </a:p>
          <a:p>
            <a:pPr marL="0" lvl="0" indent="0" algn="l" rtl="0">
              <a:lnSpc>
                <a:spcPct val="100000"/>
              </a:lnSpc>
              <a:spcBef>
                <a:spcPts val="0"/>
              </a:spcBef>
              <a:spcAft>
                <a:spcPts val="0"/>
              </a:spcAft>
              <a:buSzPts val="1100"/>
              <a:buNone/>
            </a:pPr>
            <a:r>
              <a:rPr lang="sv-SE" dirty="0"/>
              <a:t>	En tumstock är relativt billig - inget dyrt eller svårt verktyg</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endParaRPr lang="sv-SE" dirty="0"/>
          </a:p>
        </p:txBody>
      </p:sp>
      <p:sp>
        <p:nvSpPr>
          <p:cNvPr id="112" name="Google Shape;11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6796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(39 minuter)</a:t>
            </a:r>
          </a:p>
          <a:p>
            <a:r>
              <a:rPr lang="sv-SE" dirty="0"/>
              <a:t>Det kan också vara till hjälp att veta lite om gamla mått </a:t>
            </a:r>
          </a:p>
          <a:p>
            <a:r>
              <a:rPr lang="sv-SE" dirty="0"/>
              <a:t>..... så våra ansträngningar att mäta </a:t>
            </a:r>
            <a:r>
              <a:rPr lang="sv-SE" dirty="0" err="1"/>
              <a:t>cirkularitet</a:t>
            </a:r>
            <a:endParaRPr lang="sv-SE" dirty="0"/>
          </a:p>
          <a:p>
            <a:r>
              <a:rPr lang="sv-SE" dirty="0"/>
              <a:t>..... kan jämföras med historiska ansträngningar att mäta </a:t>
            </a:r>
            <a:r>
              <a:rPr lang="sv-SE" dirty="0" err="1"/>
              <a:t>t.ex</a:t>
            </a:r>
            <a:r>
              <a:rPr lang="sv-SE" dirty="0"/>
              <a:t> sträcka.</a:t>
            </a:r>
          </a:p>
          <a:p>
            <a:endParaRPr lang="sv-SE" dirty="0"/>
          </a:p>
          <a:p>
            <a:r>
              <a:rPr lang="sv-SE" dirty="0"/>
              <a:t>Historiskt har mått utgått från kroppen. Famn, Aln, Fot, Tvärhand, Tum, </a:t>
            </a:r>
            <a:r>
              <a:rPr lang="sv-SE" dirty="0" err="1"/>
              <a:t>Fingerbredd</a:t>
            </a:r>
            <a:endParaRPr lang="sv-SE" dirty="0"/>
          </a:p>
          <a:p>
            <a:r>
              <a:rPr lang="sv-SE" dirty="0"/>
              <a:t>Enkelt och bra.....</a:t>
            </a:r>
          </a:p>
          <a:p>
            <a:r>
              <a:rPr lang="sv-SE" dirty="0"/>
              <a:t>..... hade en mening för människor. Man kunde relatera till det.</a:t>
            </a:r>
          </a:p>
          <a:p>
            <a:r>
              <a:rPr lang="sv-SE" dirty="0"/>
              <a:t>..... men bristande repeterbarhet och ingen precision.</a:t>
            </a:r>
          </a:p>
          <a:p>
            <a:endParaRPr lang="sv-SE" dirty="0"/>
          </a:p>
          <a:p>
            <a:r>
              <a:rPr lang="sv-SE" dirty="0"/>
              <a:t>Dessutom fanns geografiska skillnader -  olika mått i olika delar av landet.</a:t>
            </a:r>
          </a:p>
          <a:p>
            <a:r>
              <a:rPr lang="sv-SE" dirty="0"/>
              <a:t>&lt;klick&gt;</a:t>
            </a:r>
          </a:p>
        </p:txBody>
      </p:sp>
      <p:sp>
        <p:nvSpPr>
          <p:cNvPr id="4" name="Platshållare för bildnummer 3"/>
          <p:cNvSpPr>
            <a:spLocks noGrp="1"/>
          </p:cNvSpPr>
          <p:nvPr>
            <p:ph type="sldNum" sz="quarter" idx="5"/>
          </p:nvPr>
        </p:nvSpPr>
        <p:spPr/>
        <p:txBody>
          <a:bodyPr/>
          <a:lstStyle/>
          <a:p>
            <a:fld id="{3E18346B-292C-4441-8B48-07D72E193800}" type="slidenum">
              <a:rPr lang="sv-SE" smtClean="0"/>
              <a:t>24</a:t>
            </a:fld>
            <a:endParaRPr lang="sv-SE"/>
          </a:p>
        </p:txBody>
      </p:sp>
    </p:spTree>
    <p:extLst>
      <p:ext uri="{BB962C8B-B14F-4D97-AF65-F5344CB8AC3E}">
        <p14:creationId xmlns:p14="http://schemas.microsoft.com/office/powerpoint/2010/main" val="2057295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Före 1699 hade </a:t>
            </a:r>
            <a:r>
              <a:rPr lang="sv-SE" dirty="0" err="1"/>
              <a:t>t.ex</a:t>
            </a:r>
            <a:r>
              <a:rPr lang="sv-SE" dirty="0"/>
              <a:t> milen olika längd i olika delar av landet.</a:t>
            </a:r>
          </a:p>
          <a:p>
            <a:endParaRPr lang="sv-SE" dirty="0"/>
          </a:p>
          <a:p>
            <a:r>
              <a:rPr lang="sv-SE" dirty="0"/>
              <a:t>Med tanke på hur viktigt det är att mäta var det stränga straff att fuska och förfalska mått.</a:t>
            </a:r>
          </a:p>
          <a:p>
            <a:r>
              <a:rPr lang="sv-SE" dirty="0"/>
              <a:t>Inte så kul för en smålänning som kanske reste till Dalarna – då gällde det att ha pejl på milen – annars kunde det bli dödsstraff.</a:t>
            </a:r>
          </a:p>
          <a:p>
            <a:endParaRPr lang="sv-SE" dirty="0"/>
          </a:p>
          <a:p>
            <a:r>
              <a:rPr lang="sv-SE" dirty="0"/>
              <a:t>Tack vare Napoleon infördes metersystemet.</a:t>
            </a:r>
          </a:p>
          <a:p>
            <a:r>
              <a:rPr lang="sv-SE" dirty="0"/>
              <a:t>Så sent som 1889 fick vi i Sverige en standardiserad mil = 10.000 meter</a:t>
            </a:r>
          </a:p>
          <a:p>
            <a:endParaRPr lang="sv-SE" dirty="0"/>
          </a:p>
          <a:p>
            <a:r>
              <a:rPr lang="sv-SE" dirty="0"/>
              <a:t>Och nu är vi alltså där att vi behöver få till tre stycken </a:t>
            </a:r>
            <a:r>
              <a:rPr lang="sv-SE" dirty="0" err="1"/>
              <a:t>cirkularitetsmått</a:t>
            </a:r>
            <a:endParaRPr lang="sv-SE" dirty="0"/>
          </a:p>
          <a:p>
            <a:r>
              <a:rPr lang="sv-SE" dirty="0"/>
              <a:t>..... helst samma i alla kommuner - så vi slipper geografiska skillnader.</a:t>
            </a:r>
          </a:p>
          <a:p>
            <a:r>
              <a:rPr lang="sv-SE" dirty="0"/>
              <a:t>Och helst världsstandard - så de används av många och får en betydelse för folk.</a:t>
            </a:r>
          </a:p>
        </p:txBody>
      </p:sp>
      <p:sp>
        <p:nvSpPr>
          <p:cNvPr id="4" name="Platshållare för bildnummer 3"/>
          <p:cNvSpPr>
            <a:spLocks noGrp="1"/>
          </p:cNvSpPr>
          <p:nvPr>
            <p:ph type="sldNum" sz="quarter" idx="5"/>
          </p:nvPr>
        </p:nvSpPr>
        <p:spPr/>
        <p:txBody>
          <a:bodyPr/>
          <a:lstStyle/>
          <a:p>
            <a:fld id="{3E18346B-292C-4441-8B48-07D72E193800}" type="slidenum">
              <a:rPr lang="sv-SE" smtClean="0"/>
              <a:t>25</a:t>
            </a:fld>
            <a:endParaRPr lang="sv-SE"/>
          </a:p>
        </p:txBody>
      </p:sp>
    </p:spTree>
    <p:extLst>
      <p:ext uri="{BB962C8B-B14F-4D97-AF65-F5344CB8AC3E}">
        <p14:creationId xmlns:p14="http://schemas.microsoft.com/office/powerpoint/2010/main" val="142359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Här ser ni en </a:t>
            </a:r>
            <a:r>
              <a:rPr lang="sv-SE" dirty="0" err="1"/>
              <a:t>fyrfältare</a:t>
            </a:r>
            <a:r>
              <a:rPr lang="sv-SE" dirty="0"/>
              <a:t> uppdelad i Subjektiva mått och objektiva mått</a:t>
            </a:r>
          </a:p>
          <a:p>
            <a:pPr marL="0" lvl="0" indent="0" algn="l" rtl="0">
              <a:lnSpc>
                <a:spcPct val="100000"/>
              </a:lnSpc>
              <a:spcBef>
                <a:spcPts val="0"/>
              </a:spcBef>
              <a:spcAft>
                <a:spcPts val="0"/>
              </a:spcAft>
              <a:buSzPts val="1100"/>
              <a:buNone/>
            </a:pPr>
            <a:r>
              <a:rPr lang="sv-SE" dirty="0"/>
              <a:t>….. Respektive mått som är enkla att mäta respektive sådana som kräver beräkningar eller i alla fall djupare insikter.</a:t>
            </a:r>
          </a:p>
          <a:p>
            <a:pPr marL="0" lvl="0" indent="0" algn="l" rtl="0">
              <a:lnSpc>
                <a:spcPct val="100000"/>
              </a:lnSpc>
              <a:spcBef>
                <a:spcPts val="0"/>
              </a:spcBef>
              <a:spcAft>
                <a:spcPts val="0"/>
              </a:spcAft>
              <a:buSzPts val="1100"/>
              <a:buNone/>
            </a:pPr>
            <a:r>
              <a:rPr lang="sv-SE" dirty="0"/>
              <a:t>&lt;klick&gt;Tänk er 1889: Nya milen var precis införd</a:t>
            </a:r>
          </a:p>
          <a:p>
            <a:pPr marL="0" lvl="0" indent="0" algn="l" rtl="0">
              <a:lnSpc>
                <a:spcPct val="100000"/>
              </a:lnSpc>
              <a:spcBef>
                <a:spcPts val="0"/>
              </a:spcBef>
              <a:spcAft>
                <a:spcPts val="0"/>
              </a:spcAft>
              <a:buSzPts val="1100"/>
              <a:buNone/>
            </a:pPr>
            <a:r>
              <a:rPr lang="sv-SE" dirty="0"/>
              <a:t>Måttet betydde kanske lika lite för vanligt folk då som en aln betyder för oss nu.</a:t>
            </a:r>
          </a:p>
          <a:p>
            <a:pPr marL="0" lvl="0" indent="0" algn="l" rtl="0">
              <a:lnSpc>
                <a:spcPct val="100000"/>
              </a:lnSpc>
              <a:spcBef>
                <a:spcPts val="0"/>
              </a:spcBef>
              <a:spcAft>
                <a:spcPts val="0"/>
              </a:spcAft>
              <a:buSzPts val="1100"/>
              <a:buNone/>
            </a:pPr>
            <a:r>
              <a:rPr lang="sv-SE" dirty="0"/>
              <a:t>Eller vad </a:t>
            </a:r>
            <a:r>
              <a:rPr lang="sv-SE" dirty="0" err="1"/>
              <a:t>cirkularitet</a:t>
            </a:r>
            <a:r>
              <a:rPr lang="sv-SE" dirty="0"/>
              <a:t> betyder för gemene man ;-)</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Det var ett objektivt mått </a:t>
            </a:r>
          </a:p>
          <a:p>
            <a:pPr marL="0" lvl="0" indent="0" algn="l" rtl="0">
              <a:lnSpc>
                <a:spcPct val="100000"/>
              </a:lnSpc>
              <a:spcBef>
                <a:spcPts val="0"/>
              </a:spcBef>
              <a:spcAft>
                <a:spcPts val="0"/>
              </a:spcAft>
              <a:buSzPts val="1100"/>
              <a:buNone/>
            </a:pPr>
            <a:r>
              <a:rPr lang="sv-SE" dirty="0"/>
              <a:t>Vi tog oss till övre högra hörnet, men likaren för 1 meter fanns i Paris, så det var inte lätt för gemene man att direkt associera en meter till hur mycket det var.</a:t>
            </a:r>
          </a:p>
          <a:p>
            <a:pPr marL="0" lvl="0" indent="0" algn="l" rtl="0">
              <a:lnSpc>
                <a:spcPct val="100000"/>
              </a:lnSpc>
              <a:spcBef>
                <a:spcPts val="0"/>
              </a:spcBef>
              <a:spcAft>
                <a:spcPts val="0"/>
              </a:spcAft>
              <a:buSzPts val="1100"/>
              <a:buNone/>
            </a:pPr>
            <a:r>
              <a:rPr lang="sv-SE" dirty="0"/>
              <a:t>&lt;klick&gt;</a:t>
            </a:r>
          </a:p>
          <a:p>
            <a:pPr marL="0" lvl="0" indent="0" algn="l" rtl="0">
              <a:lnSpc>
                <a:spcPct val="100000"/>
              </a:lnSpc>
              <a:spcBef>
                <a:spcPts val="0"/>
              </a:spcBef>
              <a:spcAft>
                <a:spcPts val="0"/>
              </a:spcAft>
              <a:buSzPts val="1100"/>
              <a:buNone/>
            </a:pPr>
            <a:r>
              <a:rPr lang="sv-SE" dirty="0"/>
              <a:t>De flesta var vana vid famn, fot, aln – mått som hörde hemma i nedre vänstra hörnet.</a:t>
            </a:r>
          </a:p>
          <a:p>
            <a:pPr marL="0" lvl="0" indent="0" algn="l" rtl="0">
              <a:lnSpc>
                <a:spcPct val="100000"/>
              </a:lnSpc>
              <a:spcBef>
                <a:spcPts val="0"/>
              </a:spcBef>
              <a:spcAft>
                <a:spcPts val="0"/>
              </a:spcAft>
              <a:buSzPts val="1100"/>
              <a:buNone/>
            </a:pPr>
            <a:r>
              <a:rPr lang="sv-SE" dirty="0"/>
              <a:t>&lt;klick&gt;</a:t>
            </a:r>
          </a:p>
          <a:p>
            <a:pPr marL="0" lvl="0" indent="0" algn="l" rtl="0">
              <a:lnSpc>
                <a:spcPct val="100000"/>
              </a:lnSpc>
              <a:spcBef>
                <a:spcPts val="0"/>
              </a:spcBef>
              <a:spcAft>
                <a:spcPts val="0"/>
              </a:spcAft>
              <a:buSzPts val="1100"/>
              <a:buNone/>
            </a:pPr>
            <a:r>
              <a:rPr lang="sv-SE" dirty="0"/>
              <a:t>Vi har långt kvar vad gäller mått på </a:t>
            </a:r>
            <a:r>
              <a:rPr lang="sv-SE" dirty="0" err="1"/>
              <a:t>cirkularitet</a:t>
            </a:r>
            <a:r>
              <a:rPr lang="sv-SE" dirty="0"/>
              <a:t> för att komma till tumstocksnivå</a:t>
            </a:r>
          </a:p>
          <a:p>
            <a:pPr marL="0" lvl="0" indent="0" algn="l" rtl="0">
              <a:lnSpc>
                <a:spcPct val="100000"/>
              </a:lnSpc>
              <a:spcBef>
                <a:spcPts val="0"/>
              </a:spcBef>
              <a:spcAft>
                <a:spcPts val="0"/>
              </a:spcAft>
              <a:buSzPts val="1100"/>
              <a:buNone/>
            </a:pPr>
            <a:r>
              <a:rPr lang="sv-SE" dirty="0"/>
              <a:t>Men det är lika viktigt att vi kommer dit som det varit för längdmätning.</a:t>
            </a:r>
          </a:p>
          <a:p>
            <a:pPr marL="0" lvl="0" indent="0" algn="l" rtl="0">
              <a:lnSpc>
                <a:spcPct val="100000"/>
              </a:lnSpc>
              <a:spcBef>
                <a:spcPts val="0"/>
              </a:spcBef>
              <a:spcAft>
                <a:spcPts val="0"/>
              </a:spcAft>
              <a:buSzPts val="1100"/>
              <a:buNone/>
            </a:pPr>
            <a:r>
              <a:rPr lang="sv-SE" dirty="0"/>
              <a:t>Den fjärde rutan är totalt meningslös - subjektiva mått som är svåra att både mäta och replikera vill ingen ha</a:t>
            </a:r>
            <a:endParaRPr dirty="0"/>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5081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Här ser ni en </a:t>
            </a:r>
            <a:r>
              <a:rPr lang="sv-SE" dirty="0" err="1"/>
              <a:t>fyrfältare</a:t>
            </a:r>
            <a:r>
              <a:rPr lang="sv-SE" dirty="0"/>
              <a:t> uppdelad i Subjektiva mått och objektiva mått</a:t>
            </a:r>
          </a:p>
          <a:p>
            <a:pPr marL="0" lvl="0" indent="0" algn="l" rtl="0">
              <a:lnSpc>
                <a:spcPct val="100000"/>
              </a:lnSpc>
              <a:spcBef>
                <a:spcPts val="0"/>
              </a:spcBef>
              <a:spcAft>
                <a:spcPts val="0"/>
              </a:spcAft>
              <a:buSzPts val="1100"/>
              <a:buNone/>
            </a:pPr>
            <a:r>
              <a:rPr lang="sv-SE" dirty="0"/>
              <a:t>….. Respektive mått som är enkla att mäta respektive sådana som kräver beräkningar eller i alla fall djupare insikter.</a:t>
            </a:r>
          </a:p>
          <a:p>
            <a:pPr marL="0" lvl="0" indent="0" algn="l" rtl="0">
              <a:lnSpc>
                <a:spcPct val="100000"/>
              </a:lnSpc>
              <a:spcBef>
                <a:spcPts val="0"/>
              </a:spcBef>
              <a:spcAft>
                <a:spcPts val="0"/>
              </a:spcAft>
              <a:buSzPts val="1100"/>
              <a:buNone/>
            </a:pPr>
            <a:r>
              <a:rPr lang="sv-SE" dirty="0"/>
              <a:t>Faktum är att metern är objektivt men krävande definierad.</a:t>
            </a:r>
          </a:p>
          <a:p>
            <a:pPr marL="0" lvl="0" indent="0" algn="l" rtl="0">
              <a:lnSpc>
                <a:spcPct val="100000"/>
              </a:lnSpc>
              <a:spcBef>
                <a:spcPts val="0"/>
              </a:spcBef>
              <a:spcAft>
                <a:spcPts val="0"/>
              </a:spcAft>
              <a:buSzPts val="1100"/>
              <a:buNone/>
            </a:pPr>
            <a:r>
              <a:rPr lang="sv-SE" sz="1200" b="0" i="0" kern="1200" dirty="0">
                <a:solidFill>
                  <a:schemeClr val="tx1"/>
                </a:solidFill>
                <a:effectLst/>
                <a:latin typeface="+mn-lt"/>
                <a:ea typeface="+mn-ea"/>
                <a:cs typeface="+mn-cs"/>
              </a:rPr>
              <a:t>En meter är numera formellt definierad som längden av den </a:t>
            </a:r>
            <a:r>
              <a:rPr lang="sv-SE" sz="1200" b="0" i="0" u="none" strike="noStrike" kern="1200" dirty="0">
                <a:solidFill>
                  <a:schemeClr val="tx1"/>
                </a:solidFill>
                <a:effectLst/>
                <a:latin typeface="+mn-lt"/>
                <a:ea typeface="+mn-ea"/>
                <a:cs typeface="+mn-cs"/>
                <a:hlinkClick r:id="rId3" tooltip="Sträcka"/>
              </a:rPr>
              <a:t>sträcka</a:t>
            </a:r>
            <a:r>
              <a:rPr lang="sv-SE" sz="1200" b="0" i="0" kern="1200" dirty="0">
                <a:solidFill>
                  <a:schemeClr val="tx1"/>
                </a:solidFill>
                <a:effectLst/>
                <a:latin typeface="+mn-lt"/>
                <a:ea typeface="+mn-ea"/>
                <a:cs typeface="+mn-cs"/>
              </a:rPr>
              <a:t> som </a:t>
            </a:r>
            <a:r>
              <a:rPr lang="sv-SE" sz="1200" b="0" i="0" u="none" strike="noStrike" kern="1200" dirty="0">
                <a:solidFill>
                  <a:schemeClr val="tx1"/>
                </a:solidFill>
                <a:effectLst/>
                <a:latin typeface="+mn-lt"/>
                <a:ea typeface="+mn-ea"/>
                <a:cs typeface="+mn-cs"/>
                <a:hlinkClick r:id="rId4" tooltip="Ljus"/>
              </a:rPr>
              <a:t>ljuset</a:t>
            </a:r>
            <a:r>
              <a:rPr lang="sv-SE" sz="1200" b="0" i="0" kern="1200" dirty="0">
                <a:solidFill>
                  <a:schemeClr val="tx1"/>
                </a:solidFill>
                <a:effectLst/>
                <a:latin typeface="+mn-lt"/>
                <a:ea typeface="+mn-ea"/>
                <a:cs typeface="+mn-cs"/>
              </a:rPr>
              <a:t> tillryggalägger i absolut </a:t>
            </a:r>
            <a:r>
              <a:rPr lang="sv-SE" sz="1200" b="0" i="0" u="none" strike="noStrike" kern="1200" dirty="0">
                <a:solidFill>
                  <a:schemeClr val="tx1"/>
                </a:solidFill>
                <a:effectLst/>
                <a:latin typeface="+mn-lt"/>
                <a:ea typeface="+mn-ea"/>
                <a:cs typeface="+mn-cs"/>
                <a:hlinkClick r:id="rId5" tooltip="Vakuum"/>
              </a:rPr>
              <a:t>vakuum</a:t>
            </a:r>
            <a:r>
              <a:rPr lang="sv-SE" sz="1200" b="0" i="0" kern="1200" dirty="0">
                <a:solidFill>
                  <a:schemeClr val="tx1"/>
                </a:solidFill>
                <a:effectLst/>
                <a:latin typeface="+mn-lt"/>
                <a:ea typeface="+mn-ea"/>
                <a:cs typeface="+mn-cs"/>
              </a:rPr>
              <a:t> under tiden en </a:t>
            </a:r>
            <a:r>
              <a:rPr lang="sv-SE" sz="1200" b="0" i="0" kern="1200" dirty="0" err="1">
                <a:solidFill>
                  <a:schemeClr val="tx1"/>
                </a:solidFill>
                <a:effectLst/>
                <a:latin typeface="+mn-lt"/>
                <a:ea typeface="+mn-ea"/>
                <a:cs typeface="+mn-cs"/>
              </a:rPr>
              <a:t>trehundramilliontedels</a:t>
            </a:r>
            <a:r>
              <a:rPr lang="sv-SE" sz="1200" b="0" i="0" kern="1200" dirty="0">
                <a:solidFill>
                  <a:schemeClr val="tx1"/>
                </a:solidFill>
                <a:effectLst/>
                <a:latin typeface="+mn-lt"/>
                <a:ea typeface="+mn-ea"/>
                <a:cs typeface="+mn-cs"/>
              </a:rPr>
              <a:t> sekund</a:t>
            </a:r>
          </a:p>
          <a:p>
            <a:pPr marL="171450" lvl="0" indent="-171450" algn="l" rtl="0">
              <a:lnSpc>
                <a:spcPct val="100000"/>
              </a:lnSpc>
              <a:spcBef>
                <a:spcPts val="0"/>
              </a:spcBef>
              <a:spcAft>
                <a:spcPts val="0"/>
              </a:spcAft>
              <a:buSzPts val="1100"/>
              <a:buFontTx/>
              <a:buChar char="-"/>
            </a:pPr>
            <a:r>
              <a:rPr lang="sv-SE" sz="1200" b="0" i="0" kern="1200" dirty="0">
                <a:solidFill>
                  <a:schemeClr val="tx1"/>
                </a:solidFill>
                <a:effectLst/>
                <a:latin typeface="+mn-lt"/>
                <a:ea typeface="+mn-ea"/>
                <a:cs typeface="+mn-cs"/>
              </a:rPr>
              <a:t>Eller mer exakt det som står i övre högra rutan.</a:t>
            </a:r>
          </a:p>
          <a:p>
            <a:pPr marL="171450" lvl="0" indent="-171450" algn="l" rtl="0">
              <a:lnSpc>
                <a:spcPct val="100000"/>
              </a:lnSpc>
              <a:spcBef>
                <a:spcPts val="0"/>
              </a:spcBef>
              <a:spcAft>
                <a:spcPts val="0"/>
              </a:spcAft>
              <a:buSzPts val="1100"/>
              <a:buFontTx/>
              <a:buChar char="-"/>
            </a:pPr>
            <a:r>
              <a:rPr lang="sv-SE" sz="1200" b="0" i="0" u="none" strike="noStrike" kern="1200" dirty="0">
                <a:solidFill>
                  <a:schemeClr val="tx1"/>
                </a:solidFill>
                <a:effectLst/>
                <a:latin typeface="+mn-lt"/>
                <a:ea typeface="+mn-ea"/>
                <a:cs typeface="+mn-cs"/>
              </a:rPr>
              <a:t>Det säger inte mycket för gemene man. Man får ingen känsla för hur lång en meter är ur den definitionen.</a:t>
            </a:r>
          </a:p>
          <a:p>
            <a:pPr marL="171450" lvl="0" indent="-171450" algn="l" rtl="0">
              <a:lnSpc>
                <a:spcPct val="100000"/>
              </a:lnSpc>
              <a:spcBef>
                <a:spcPts val="0"/>
              </a:spcBef>
              <a:spcAft>
                <a:spcPts val="0"/>
              </a:spcAft>
              <a:buSzPts val="1100"/>
              <a:buFontTx/>
              <a:buChar char="-"/>
            </a:pPr>
            <a:r>
              <a:rPr lang="sv-SE" sz="1200" b="0" i="0" u="none" strike="noStrike" kern="1200" dirty="0">
                <a:solidFill>
                  <a:schemeClr val="tx1"/>
                </a:solidFill>
                <a:effectLst/>
                <a:latin typeface="+mn-lt"/>
                <a:ea typeface="+mn-ea"/>
                <a:cs typeface="+mn-cs"/>
              </a:rPr>
              <a:t>Men genom hjälp från industrin har vi tagit fram tumstockar, mikrometermätare, lasermätare och andra verktyg som gör metern begriplig.</a:t>
            </a:r>
          </a:p>
          <a:p>
            <a:pPr marL="171450" lvl="0" indent="-171450" algn="l" rtl="0">
              <a:lnSpc>
                <a:spcPct val="100000"/>
              </a:lnSpc>
              <a:spcBef>
                <a:spcPts val="0"/>
              </a:spcBef>
              <a:spcAft>
                <a:spcPts val="0"/>
              </a:spcAft>
              <a:buSzPts val="1100"/>
              <a:buFontTx/>
              <a:buChar char="-"/>
            </a:pPr>
            <a:r>
              <a:rPr lang="sv-SE" sz="1200" b="0" i="0" u="none" strike="noStrike" kern="1200" dirty="0">
                <a:solidFill>
                  <a:schemeClr val="tx1"/>
                </a:solidFill>
                <a:effectLst/>
                <a:latin typeface="+mn-lt"/>
                <a:ea typeface="+mn-ea"/>
                <a:cs typeface="+mn-cs"/>
              </a:rPr>
              <a:t>Vi har helt enkelt lyckats göra den både objektiv och enkel. I daglig användning befinner den sig i nedre högra rutan.</a:t>
            </a:r>
          </a:p>
          <a:p>
            <a:pPr marL="0" lvl="0" indent="0" algn="l" rtl="0">
              <a:lnSpc>
                <a:spcPct val="100000"/>
              </a:lnSpc>
              <a:spcBef>
                <a:spcPts val="0"/>
              </a:spcBef>
              <a:spcAft>
                <a:spcPts val="0"/>
              </a:spcAft>
              <a:buSzPts val="1100"/>
              <a:buNone/>
            </a:pPr>
            <a:r>
              <a:rPr lang="sv-SE" dirty="0"/>
              <a:t>&lt;klick&gt;</a:t>
            </a:r>
          </a:p>
          <a:p>
            <a:pPr marL="0" lvl="0" indent="0" algn="l" rtl="0">
              <a:lnSpc>
                <a:spcPct val="100000"/>
              </a:lnSpc>
              <a:spcBef>
                <a:spcPts val="0"/>
              </a:spcBef>
              <a:spcAft>
                <a:spcPts val="0"/>
              </a:spcAft>
              <a:buSzPts val="1100"/>
              <a:buNone/>
            </a:pPr>
            <a:r>
              <a:rPr lang="sv-SE" dirty="0"/>
              <a:t>Vi har långt kvar vad gäller mått på </a:t>
            </a:r>
            <a:r>
              <a:rPr lang="sv-SE" dirty="0" err="1"/>
              <a:t>cirkularitet</a:t>
            </a:r>
            <a:r>
              <a:rPr lang="sv-SE" dirty="0"/>
              <a:t> för att komma till tumstocksnivå</a:t>
            </a:r>
          </a:p>
          <a:p>
            <a:pPr marL="0" lvl="0" indent="0" algn="l" rtl="0">
              <a:lnSpc>
                <a:spcPct val="100000"/>
              </a:lnSpc>
              <a:spcBef>
                <a:spcPts val="0"/>
              </a:spcBef>
              <a:spcAft>
                <a:spcPts val="0"/>
              </a:spcAft>
              <a:buSzPts val="1100"/>
              <a:buNone/>
            </a:pPr>
            <a:r>
              <a:rPr lang="sv-SE" dirty="0"/>
              <a:t>Men det är lika viktigt att vi kommer dit som det varit för längdmätning.</a:t>
            </a:r>
          </a:p>
          <a:p>
            <a:pPr marL="0" lvl="0" indent="0" algn="l" rtl="0">
              <a:lnSpc>
                <a:spcPct val="100000"/>
              </a:lnSpc>
              <a:spcBef>
                <a:spcPts val="0"/>
              </a:spcBef>
              <a:spcAft>
                <a:spcPts val="0"/>
              </a:spcAft>
              <a:buSzPts val="1100"/>
              <a:buNone/>
            </a:pPr>
            <a:r>
              <a:rPr lang="sv-SE" dirty="0"/>
              <a:t>Den fjärde rutan är totalt meningslös – subjektiva mått som är svåra att både mäta och replikera vill ingen ha</a:t>
            </a: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16883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(nästan 42 minuter?)</a:t>
            </a:r>
          </a:p>
          <a:p>
            <a:pPr marL="0" lvl="0" indent="0" algn="l" rtl="0">
              <a:lnSpc>
                <a:spcPct val="100000"/>
              </a:lnSpc>
              <a:spcBef>
                <a:spcPts val="0"/>
              </a:spcBef>
              <a:spcAft>
                <a:spcPts val="0"/>
              </a:spcAft>
              <a:buSzPts val="1100"/>
              <a:buNone/>
            </a:pPr>
            <a:r>
              <a:rPr lang="sv-SE" dirty="0"/>
              <a:t>&lt;klick&gt;Här är några av de existerande mått som finns på </a:t>
            </a:r>
            <a:r>
              <a:rPr lang="sv-SE" dirty="0" err="1"/>
              <a:t>produktcirkularitet</a:t>
            </a:r>
            <a:r>
              <a:rPr lang="sv-SE" dirty="0"/>
              <a:t>.</a:t>
            </a:r>
          </a:p>
          <a:p>
            <a:pPr marL="0" lvl="0" indent="0" algn="l" rtl="0">
              <a:lnSpc>
                <a:spcPct val="100000"/>
              </a:lnSpc>
              <a:spcBef>
                <a:spcPts val="0"/>
              </a:spcBef>
              <a:spcAft>
                <a:spcPts val="0"/>
              </a:spcAft>
              <a:buSzPts val="1100"/>
              <a:buNone/>
            </a:pPr>
            <a:r>
              <a:rPr lang="sv-SE" dirty="0"/>
              <a:t>…..Plottade i fyrfältsdiagrammet utefter axlarna jag beskrev – subjektivitet-objektivitet respektive enkla eller mer komplicerade att mäta.</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Vill ni veta mer om dem så har vi en kort beskrivning</a:t>
            </a:r>
          </a:p>
          <a:p>
            <a:pPr marL="0" lvl="0" indent="0" algn="l" rtl="0">
              <a:lnSpc>
                <a:spcPct val="100000"/>
              </a:lnSpc>
              <a:spcBef>
                <a:spcPts val="0"/>
              </a:spcBef>
              <a:spcAft>
                <a:spcPts val="0"/>
              </a:spcAft>
              <a:buSzPts val="1100"/>
              <a:buNone/>
            </a:pPr>
            <a:r>
              <a:rPr lang="sv-SE" dirty="0"/>
              <a:t>…. I vårt hjälpdokument vi kallar för PROCEED TOOLBOX.</a:t>
            </a:r>
          </a:p>
          <a:p>
            <a:pPr marL="0" lvl="0" indent="0" algn="l" rtl="0">
              <a:lnSpc>
                <a:spcPct val="100000"/>
              </a:lnSpc>
              <a:spcBef>
                <a:spcPts val="0"/>
              </a:spcBef>
              <a:spcAft>
                <a:spcPts val="0"/>
              </a:spcAft>
              <a:buSzPts val="1100"/>
              <a:buNone/>
            </a:pPr>
            <a:r>
              <a:rPr lang="sv-SE" dirty="0"/>
              <a:t>Det finns också en hel del information på nätet för en del av dem – främst de mer subjektiva, som är relativt enkla att använda.</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På RISE arbetar vi sedan några år med dels ett </a:t>
            </a:r>
            <a:r>
              <a:rPr lang="sv-SE" dirty="0" err="1"/>
              <a:t>materialcirkularitetsmått</a:t>
            </a:r>
            <a:r>
              <a:rPr lang="sv-SE" dirty="0"/>
              <a:t> – C-</a:t>
            </a:r>
            <a:r>
              <a:rPr lang="sv-SE" dirty="0" err="1"/>
              <a:t>metric</a:t>
            </a:r>
            <a:r>
              <a:rPr lang="sv-SE" dirty="0"/>
              <a:t>. Det där vi kommit längst, och det vi försökt använda i PROCEED</a:t>
            </a:r>
          </a:p>
          <a:p>
            <a:pPr marL="0" lvl="0" indent="0" algn="l" rtl="0">
              <a:lnSpc>
                <a:spcPct val="100000"/>
              </a:lnSpc>
              <a:spcBef>
                <a:spcPts val="0"/>
              </a:spcBef>
              <a:spcAft>
                <a:spcPts val="0"/>
              </a:spcAft>
              <a:buSzPts val="1100"/>
              <a:buNone/>
            </a:pPr>
            <a:r>
              <a:rPr lang="sv-SE" dirty="0"/>
              <a:t>….. Men även ett intensitetsmått (U-</a:t>
            </a:r>
            <a:r>
              <a:rPr lang="sv-SE" dirty="0" err="1"/>
              <a:t>metric</a:t>
            </a:r>
            <a:r>
              <a:rPr lang="sv-SE" dirty="0"/>
              <a:t>)</a:t>
            </a:r>
          </a:p>
          <a:p>
            <a:pPr marL="0" lvl="0" indent="0" algn="l" rtl="0">
              <a:lnSpc>
                <a:spcPct val="100000"/>
              </a:lnSpc>
              <a:spcBef>
                <a:spcPts val="0"/>
              </a:spcBef>
              <a:spcAft>
                <a:spcPts val="0"/>
              </a:spcAft>
              <a:buSzPts val="1100"/>
              <a:buNone/>
            </a:pPr>
            <a:r>
              <a:rPr lang="sv-SE" dirty="0"/>
              <a:t>&lt;klick&gt; och sedan en tid nu även ett livslängdsrelaterat mått – Entropi </a:t>
            </a:r>
            <a:r>
              <a:rPr lang="sv-SE" dirty="0" err="1"/>
              <a:t>metric</a:t>
            </a:r>
            <a:r>
              <a:rPr lang="sv-SE" dirty="0"/>
              <a:t>.</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Tyvärr, som ni ser, är de mått som finns just nu inte i närheten av en tumstock vad gäller objektivitet OCH enkelhet.</a:t>
            </a:r>
          </a:p>
          <a:p>
            <a:pPr marL="0" lvl="0" indent="0" algn="l" rtl="0">
              <a:lnSpc>
                <a:spcPct val="100000"/>
              </a:lnSpc>
              <a:spcBef>
                <a:spcPts val="0"/>
              </a:spcBef>
              <a:spcAft>
                <a:spcPts val="0"/>
              </a:spcAft>
              <a:buSzPts val="1100"/>
              <a:buNone/>
            </a:pPr>
            <a:r>
              <a:rPr lang="sv-SE" dirty="0"/>
              <a:t>Precis som med längdmätningen så hoppas vi på RISE att en satsning på att få fram objektiva mått </a:t>
            </a:r>
          </a:p>
          <a:p>
            <a:pPr marL="0" lvl="0" indent="0" algn="l" rtl="0">
              <a:lnSpc>
                <a:spcPct val="100000"/>
              </a:lnSpc>
              <a:spcBef>
                <a:spcPts val="0"/>
              </a:spcBef>
              <a:spcAft>
                <a:spcPts val="0"/>
              </a:spcAft>
              <a:buSzPts val="1100"/>
              <a:buNone/>
            </a:pPr>
            <a:r>
              <a:rPr lang="sv-SE" dirty="0"/>
              <a:t>….. Skall få företag intresserade av att ta fram hjälpmedel för att göra dem enkla att använda.</a:t>
            </a:r>
          </a:p>
          <a:p>
            <a:pPr marL="0" lvl="0" indent="0" algn="l" rtl="0">
              <a:lnSpc>
                <a:spcPct val="100000"/>
              </a:lnSpc>
              <a:spcBef>
                <a:spcPts val="0"/>
              </a:spcBef>
              <a:spcAft>
                <a:spcPts val="0"/>
              </a:spcAft>
              <a:buSzPts val="1100"/>
              <a:buNone/>
            </a:pPr>
            <a:r>
              <a:rPr lang="sv-SE" dirty="0"/>
              <a:t>Vi tror det är den bästa vägen att gå när det är ont om tid.</a:t>
            </a:r>
            <a:endParaRPr dirty="0"/>
          </a:p>
        </p:txBody>
      </p:sp>
      <p:sp>
        <p:nvSpPr>
          <p:cNvPr id="229" name="Google Shape;22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7697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noProof="0" dirty="0"/>
              <a:t>(43 minuter?)</a:t>
            </a:r>
          </a:p>
          <a:p>
            <a:r>
              <a:rPr lang="sv-SE" noProof="0" dirty="0"/>
              <a:t>Vårt C-mått är ett värdebaserat </a:t>
            </a:r>
            <a:r>
              <a:rPr lang="sv-SE" noProof="0" dirty="0" err="1"/>
              <a:t>materialcirkularitetsmåttet</a:t>
            </a:r>
            <a:endParaRPr lang="sv-SE" noProof="0" dirty="0"/>
          </a:p>
          <a:p>
            <a:r>
              <a:rPr lang="sv-SE" baseline="0" noProof="0" dirty="0"/>
              <a:t>…. Utgår från material och komponenters ekonomiska värden.</a:t>
            </a:r>
          </a:p>
          <a:p>
            <a:endParaRPr lang="sv-SE" baseline="0" noProof="0" dirty="0"/>
          </a:p>
          <a:p>
            <a:r>
              <a:rPr lang="sv-SE" baseline="0" noProof="0" dirty="0"/>
              <a:t>Man får ett tal mellan NOLL och 100 procent.</a:t>
            </a:r>
          </a:p>
          <a:p>
            <a:r>
              <a:rPr lang="sv-SE" baseline="0" noProof="0" dirty="0"/>
              <a:t>Genom att dividera värdet på återcirkulerade delar med värdet av alla delar i produkten.</a:t>
            </a:r>
          </a:p>
          <a:p>
            <a:endParaRPr lang="sv-SE" baseline="0" noProof="0" dirty="0"/>
          </a:p>
        </p:txBody>
      </p:sp>
      <p:sp>
        <p:nvSpPr>
          <p:cNvPr id="4" name="Slide Number Placeholder 3"/>
          <p:cNvSpPr>
            <a:spLocks noGrp="1"/>
          </p:cNvSpPr>
          <p:nvPr>
            <p:ph type="sldNum" sz="quarter" idx="10"/>
          </p:nvPr>
        </p:nvSpPr>
        <p:spPr/>
        <p:txBody>
          <a:bodyPr/>
          <a:lstStyle/>
          <a:p>
            <a:fld id="{3E18346B-292C-4441-8B48-07D72E193800}" type="slidenum">
              <a:rPr lang="sv-SE" smtClean="0"/>
              <a:t>29</a:t>
            </a:fld>
            <a:endParaRPr lang="sv-SE"/>
          </a:p>
        </p:txBody>
      </p:sp>
    </p:spTree>
    <p:extLst>
      <p:ext uri="{BB962C8B-B14F-4D97-AF65-F5344CB8AC3E}">
        <p14:creationId xmlns:p14="http://schemas.microsoft.com/office/powerpoint/2010/main" val="33507046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noProof="0" dirty="0"/>
              <a:t>Det finns två styrkor I att mäta värdebaserat:</a:t>
            </a:r>
          </a:p>
          <a:p>
            <a:pPr marL="228600" indent="-228600">
              <a:buAutoNum type="arabicParenR"/>
            </a:pPr>
            <a:r>
              <a:rPr lang="sv-SE" noProof="0" dirty="0"/>
              <a:t>Det blir ett större fokus på dyra material än på billiga</a:t>
            </a:r>
          </a:p>
          <a:p>
            <a:pPr marL="685800" lvl="1" indent="-228600">
              <a:buAutoNum type="arabicParenR"/>
            </a:pPr>
            <a:r>
              <a:rPr lang="sv-SE" noProof="0" dirty="0"/>
              <a:t>Så är inte fallet med </a:t>
            </a:r>
            <a:r>
              <a:rPr lang="sv-SE" noProof="0" dirty="0" err="1"/>
              <a:t>t.ex</a:t>
            </a:r>
            <a:r>
              <a:rPr lang="sv-SE" noProof="0" dirty="0"/>
              <a:t> viktbaserade mått (1 kg järn lika viktigt som 1 kg indium)</a:t>
            </a:r>
          </a:p>
          <a:p>
            <a:pPr marL="228600" lvl="0" indent="-228600">
              <a:buAutoNum type="arabicParenR"/>
            </a:pPr>
            <a:r>
              <a:rPr lang="sv-SE" noProof="0" dirty="0"/>
              <a:t>Det blir ett större fokus på de kortare returlooparna – på att behålla värdet som skapats i komponenter, delsystem och hela produkter. och försöka undvika återvinningsloopen så länge det går</a:t>
            </a:r>
          </a:p>
          <a:p>
            <a:pPr marL="0" lvl="0" indent="0">
              <a:buFontTx/>
              <a:buNone/>
            </a:pPr>
            <a:endParaRPr lang="sv-SE" noProof="0" dirty="0"/>
          </a:p>
          <a:p>
            <a:pPr marL="0" lvl="0" indent="0">
              <a:buFontTx/>
              <a:buNone/>
            </a:pPr>
            <a:r>
              <a:rPr lang="sv-SE" noProof="0" dirty="0"/>
              <a:t>&lt;Exemplifiera ur bilden&gt;</a:t>
            </a:r>
          </a:p>
          <a:p>
            <a:pPr marL="0" lvl="0" indent="0">
              <a:buFontTx/>
              <a:buNone/>
            </a:pPr>
            <a:endParaRPr lang="sv-SE" noProof="0" dirty="0"/>
          </a:p>
          <a:p>
            <a:pPr marL="0" lvl="0" indent="0">
              <a:buFontTx/>
              <a:buNone/>
            </a:pPr>
            <a:r>
              <a:rPr lang="sv-SE" noProof="0" dirty="0"/>
              <a:t>Så det är viktigt att försöka använda mått som premierar högt värdebevarande.</a:t>
            </a:r>
          </a:p>
          <a:p>
            <a:pPr marL="0" lvl="0" indent="0">
              <a:buFontTx/>
              <a:buNone/>
            </a:pPr>
            <a:r>
              <a:rPr lang="sv-SE" noProof="0" dirty="0"/>
              <a:t>Det är en fundamental del i cirkulär ekonomi - att alltid bevara produkters värde på högsta möjliga nivå.</a:t>
            </a:r>
          </a:p>
        </p:txBody>
      </p:sp>
      <p:sp>
        <p:nvSpPr>
          <p:cNvPr id="4" name="Slide Number Placeholder 3"/>
          <p:cNvSpPr>
            <a:spLocks noGrp="1"/>
          </p:cNvSpPr>
          <p:nvPr>
            <p:ph type="sldNum" sz="quarter" idx="10"/>
          </p:nvPr>
        </p:nvSpPr>
        <p:spPr/>
        <p:txBody>
          <a:bodyPr/>
          <a:lstStyle/>
          <a:p>
            <a:fld id="{3E18346B-292C-4441-8B48-07D72E193800}" type="slidenum">
              <a:rPr lang="sv-SE" smtClean="0"/>
              <a:t>30</a:t>
            </a:fld>
            <a:endParaRPr lang="sv-SE"/>
          </a:p>
        </p:txBody>
      </p:sp>
    </p:spTree>
    <p:extLst>
      <p:ext uri="{BB962C8B-B14F-4D97-AF65-F5344CB8AC3E}">
        <p14:creationId xmlns:p14="http://schemas.microsoft.com/office/powerpoint/2010/main" val="755622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Electrolux har hög andel återvunnen plast i sina dammsugare idag.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&lt;läs även från gröna fältet - lite insikter om mödan med nya leverantörsnätverk från Electrolux&gt;</a:t>
            </a:r>
          </a:p>
          <a:p>
            <a:endParaRPr lang="sv-SE" dirty="0"/>
          </a:p>
          <a:p>
            <a:r>
              <a:rPr lang="sv-SE" dirty="0"/>
              <a:t>Här skulle C-måttet kunna fungera.</a:t>
            </a:r>
          </a:p>
          <a:p>
            <a:endParaRPr lang="sv-SE" dirty="0"/>
          </a:p>
          <a:p>
            <a:r>
              <a:rPr lang="sv-SE" dirty="0"/>
              <a:t>Om Electrolux börjar göra dammsugare med även synliga delar i plast kan de öka </a:t>
            </a:r>
            <a:r>
              <a:rPr lang="sv-SE" dirty="0" err="1"/>
              <a:t>materialcirkulariteten</a:t>
            </a:r>
            <a:r>
              <a:rPr lang="sv-SE" dirty="0"/>
              <a:t> ännu mer.</a:t>
            </a:r>
          </a:p>
          <a:p>
            <a:endParaRPr lang="sv-SE" dirty="0"/>
          </a:p>
          <a:p>
            <a:r>
              <a:rPr lang="sv-SE" dirty="0"/>
              <a:t>Om de tillhandahåller dammsugarna, säljer </a:t>
            </a:r>
            <a:r>
              <a:rPr lang="sv-SE" dirty="0" err="1"/>
              <a:t>t.ex</a:t>
            </a:r>
            <a:r>
              <a:rPr lang="sv-SE" dirty="0"/>
              <a:t> sugförmåga, och behåller ägandet,…..</a:t>
            </a:r>
          </a:p>
          <a:p>
            <a:r>
              <a:rPr lang="sv-SE" dirty="0"/>
              <a:t>….. Så kan de återanvända fungerande delar från gamla maskiner när de ersätter utslitna dammsugare med nya.</a:t>
            </a:r>
          </a:p>
          <a:p>
            <a:r>
              <a:rPr lang="sv-SE" dirty="0"/>
              <a:t>Då ökar </a:t>
            </a:r>
            <a:r>
              <a:rPr lang="sv-SE" dirty="0" err="1"/>
              <a:t>materialcirkulariteten</a:t>
            </a:r>
            <a:r>
              <a:rPr lang="sv-SE" dirty="0"/>
              <a:t> ytterligare eftersom plastdelarna har högre värde än plast som råmaterial</a:t>
            </a:r>
          </a:p>
        </p:txBody>
      </p:sp>
      <p:sp>
        <p:nvSpPr>
          <p:cNvPr id="4" name="Platshållare för bildnummer 3"/>
          <p:cNvSpPr>
            <a:spLocks noGrp="1"/>
          </p:cNvSpPr>
          <p:nvPr>
            <p:ph type="sldNum" sz="quarter" idx="5"/>
          </p:nvPr>
        </p:nvSpPr>
        <p:spPr/>
        <p:txBody>
          <a:bodyPr/>
          <a:lstStyle/>
          <a:p>
            <a:fld id="{3E18346B-292C-4441-8B48-07D72E193800}" type="slidenum">
              <a:rPr lang="sv-SE" smtClean="0"/>
              <a:t>31</a:t>
            </a:fld>
            <a:endParaRPr lang="sv-SE"/>
          </a:p>
        </p:txBody>
      </p:sp>
    </p:spTree>
    <p:extLst>
      <p:ext uri="{BB962C8B-B14F-4D97-AF65-F5344CB8AC3E}">
        <p14:creationId xmlns:p14="http://schemas.microsoft.com/office/powerpoint/2010/main" val="151688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(47 minuter)</a:t>
            </a:r>
          </a:p>
          <a:p>
            <a:r>
              <a:rPr lang="sv-SE" dirty="0"/>
              <a:t>Vi arbetar på ett livslängdsmått, eller snarare ett mått på kostnaden för att hålla en produkt attraktiv på marknaden, </a:t>
            </a:r>
          </a:p>
          <a:p>
            <a:r>
              <a:rPr lang="sv-SE" dirty="0"/>
              <a:t>…..dvs för att motverka entropi</a:t>
            </a:r>
          </a:p>
          <a:p>
            <a:endParaRPr lang="sv-SE" dirty="0"/>
          </a:p>
          <a:p>
            <a:r>
              <a:rPr lang="sv-SE" dirty="0"/>
              <a:t>Man tar summan av alla kostnader för att hålla en produkt attraktiv på marknaden, och delar med summan av alla intäkter under samma tidsperiod.</a:t>
            </a:r>
          </a:p>
          <a:p>
            <a:r>
              <a:rPr lang="sv-SE" dirty="0"/>
              <a:t>1 minus det blir </a:t>
            </a:r>
            <a:r>
              <a:rPr lang="sv-SE" dirty="0" err="1"/>
              <a:t>cirkulariteten</a:t>
            </a:r>
            <a:r>
              <a:rPr lang="sv-SE" dirty="0"/>
              <a:t>. Summan av intäkterna kan man se som ett mått på kundnyttan eftersom det är betalningsviljan hos kunden.</a:t>
            </a:r>
          </a:p>
          <a:p>
            <a:endParaRPr lang="sv-SE" dirty="0"/>
          </a:p>
          <a:p>
            <a:r>
              <a:rPr lang="sv-SE" dirty="0"/>
              <a:t>För en perfekt cirkulär produkt blir det 1 – 100%. Den ger kundnytta för evigt och kräver inget underhåll. Sådana tillverkade produkter finns mig veterligen inte.</a:t>
            </a:r>
          </a:p>
          <a:p>
            <a:r>
              <a:rPr lang="sv-SE" dirty="0"/>
              <a:t>Om en produkt är gjord för att </a:t>
            </a:r>
            <a:r>
              <a:rPr lang="sv-SE" b="1" dirty="0"/>
              <a:t>inte</a:t>
            </a:r>
            <a:r>
              <a:rPr lang="sv-SE" dirty="0"/>
              <a:t> kunna underhållas kan mätetalet bli negativt. Det kostar då mer att hålla produkten vid liv än att köpa en ny. Så är det för många produkter idag, </a:t>
            </a:r>
            <a:r>
              <a:rPr lang="sv-SE" dirty="0" err="1"/>
              <a:t>t.ex</a:t>
            </a:r>
            <a:r>
              <a:rPr lang="sv-SE" dirty="0"/>
              <a:t> TV-apparater och en del diskmaskiner – för att bara nämna några.</a:t>
            </a:r>
          </a:p>
          <a:p>
            <a:endParaRPr lang="sv-SE" dirty="0"/>
          </a:p>
          <a:p>
            <a:r>
              <a:rPr lang="sv-SE" dirty="0"/>
              <a:t>Tar man en bil som produktexempel, så blir det kostnader för däck, service, bränsle, underhåll och uppgraderingar. Och delar med intäkterna.</a:t>
            </a:r>
          </a:p>
          <a:p>
            <a:r>
              <a:rPr lang="sv-SE" dirty="0"/>
              <a:t>Är bilen konstruerad för </a:t>
            </a:r>
            <a:r>
              <a:rPr lang="sv-SE" dirty="0" err="1"/>
              <a:t>t.ex</a:t>
            </a:r>
            <a:r>
              <a:rPr lang="sv-SE" dirty="0"/>
              <a:t> 160 000 mil körsträcka istället för 25 000, som ofta gäller idag, blir kvoten lägre, dvs. </a:t>
            </a:r>
            <a:r>
              <a:rPr lang="sv-SE" dirty="0" err="1"/>
              <a:t>cirkulariteten</a:t>
            </a:r>
            <a:r>
              <a:rPr lang="sv-SE" dirty="0"/>
              <a:t> högre.</a:t>
            </a:r>
          </a:p>
          <a:p>
            <a:r>
              <a:rPr lang="sv-SE" dirty="0"/>
              <a:t>Är det en elbil, som inte alls behöver så mycket service och underhåll, och där kostnaden för </a:t>
            </a:r>
            <a:r>
              <a:rPr lang="sv-SE" dirty="0" err="1"/>
              <a:t>framdrivining</a:t>
            </a:r>
            <a:r>
              <a:rPr lang="sv-SE" dirty="0"/>
              <a:t> är lägre än för en bensinbil, blir kvoten ännu lägre, Dvs. </a:t>
            </a:r>
            <a:r>
              <a:rPr lang="sv-SE" dirty="0" err="1"/>
              <a:t>cirkulariteten</a:t>
            </a:r>
            <a:r>
              <a:rPr lang="sv-SE" dirty="0"/>
              <a:t> högre.</a:t>
            </a:r>
          </a:p>
          <a:p>
            <a:r>
              <a:rPr lang="sv-SE" dirty="0"/>
              <a:t>Kan man dessutom återanvända batterierna i andra applikationer efter att de suttit i bilen, så ökar </a:t>
            </a:r>
            <a:r>
              <a:rPr lang="sv-SE" dirty="0" err="1"/>
              <a:t>cirkulariteten</a:t>
            </a:r>
            <a:r>
              <a:rPr lang="sv-SE" dirty="0"/>
              <a:t> ännu mer.</a:t>
            </a:r>
          </a:p>
        </p:txBody>
      </p:sp>
      <p:sp>
        <p:nvSpPr>
          <p:cNvPr id="4" name="Platshållare för bildnummer 3"/>
          <p:cNvSpPr>
            <a:spLocks noGrp="1"/>
          </p:cNvSpPr>
          <p:nvPr>
            <p:ph type="sldNum" sz="quarter" idx="5"/>
          </p:nvPr>
        </p:nvSpPr>
        <p:spPr/>
        <p:txBody>
          <a:bodyPr/>
          <a:lstStyle/>
          <a:p>
            <a:fld id="{3E18346B-292C-4441-8B48-07D72E193800}" type="slidenum">
              <a:rPr lang="sv-SE" smtClean="0"/>
              <a:t>32</a:t>
            </a:fld>
            <a:endParaRPr lang="sv-SE"/>
          </a:p>
        </p:txBody>
      </p:sp>
    </p:spTree>
    <p:extLst>
      <p:ext uri="{BB962C8B-B14F-4D97-AF65-F5344CB8AC3E}">
        <p14:creationId xmlns:p14="http://schemas.microsoft.com/office/powerpoint/2010/main" val="10044753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bilden visade jag tidigt – har PROCEED varit framgångsrikt?</a:t>
            </a:r>
          </a:p>
          <a:p>
            <a:r>
              <a:rPr lang="sv-SE" dirty="0"/>
              <a:t>Jag tänkte nu gå in mer i detalj på vad vi stött på för problem</a:t>
            </a:r>
          </a:p>
          <a:p>
            <a:r>
              <a:rPr lang="sv-SE" dirty="0"/>
              <a:t>….. Och varför.</a:t>
            </a:r>
          </a:p>
        </p:txBody>
      </p:sp>
      <p:sp>
        <p:nvSpPr>
          <p:cNvPr id="4" name="Platshållare för bildnummer 3"/>
          <p:cNvSpPr>
            <a:spLocks noGrp="1"/>
          </p:cNvSpPr>
          <p:nvPr>
            <p:ph type="sldNum" sz="quarter" idx="5"/>
          </p:nvPr>
        </p:nvSpPr>
        <p:spPr/>
        <p:txBody>
          <a:bodyPr/>
          <a:lstStyle/>
          <a:p>
            <a:fld id="{3E18346B-292C-4441-8B48-07D72E193800}" type="slidenum">
              <a:rPr lang="sv-SE" smtClean="0"/>
              <a:t>33</a:t>
            </a:fld>
            <a:endParaRPr lang="sv-SE"/>
          </a:p>
        </p:txBody>
      </p:sp>
    </p:spTree>
    <p:extLst>
      <p:ext uri="{BB962C8B-B14F-4D97-AF65-F5344CB8AC3E}">
        <p14:creationId xmlns:p14="http://schemas.microsoft.com/office/powerpoint/2010/main" val="21339872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Ett problem är hur värdekedjan ser ut och vilken roll och makt som leverantören har.</a:t>
            </a:r>
          </a:p>
          <a:p>
            <a:r>
              <a:rPr lang="sv-SE" dirty="0"/>
              <a:t>I en värdekedja finns alltså många inlåsningar som kan hindra vissa former av cirkulär ekonomi.</a:t>
            </a:r>
          </a:p>
          <a:p>
            <a:r>
              <a:rPr lang="sv-SE" dirty="0"/>
              <a:t>Detta stötte vi på i PROCEED.</a:t>
            </a:r>
          </a:p>
          <a:p>
            <a:r>
              <a:rPr lang="sv-SE" dirty="0"/>
              <a:t>Tillverkaren av slutprodukten sätter i mångt och mycket agendan för många andra aktörer i värdekedjan.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Jag illustrerar med en exempelvärdekedja från fordonsbranschen:</a:t>
            </a:r>
          </a:p>
          <a:p>
            <a:r>
              <a:rPr lang="sv-SE" dirty="0"/>
              <a:t>&lt;klick&gt;</a:t>
            </a:r>
          </a:p>
          <a:p>
            <a:r>
              <a:rPr lang="sv-SE" dirty="0"/>
              <a:t>Även om SKF skulle vilja sälja kullager som funktion så går inte det om de är insatsvaror i en bil som Volvo säljer vidare.</a:t>
            </a:r>
          </a:p>
          <a:p>
            <a:r>
              <a:rPr lang="sv-SE" dirty="0"/>
              <a:t>	Lagren försvinner ut i världen helt okontrollerat och det är svårt/omöjligt att säkra returflöden av just kullagren tillbaka till SKF</a:t>
            </a:r>
          </a:p>
          <a:p>
            <a:r>
              <a:rPr lang="sv-SE" dirty="0"/>
              <a:t>Det enda SKF i huvudsak kan göra på egen hand är att öka </a:t>
            </a:r>
            <a:r>
              <a:rPr lang="sv-SE" dirty="0" err="1"/>
              <a:t>cirkulariteten</a:t>
            </a:r>
            <a:r>
              <a:rPr lang="sv-SE" dirty="0"/>
              <a:t> på sina lager genom att jobba med ökad </a:t>
            </a:r>
            <a:r>
              <a:rPr lang="sv-SE" dirty="0" err="1"/>
              <a:t>materialcirkularitet</a:t>
            </a:r>
            <a:r>
              <a:rPr lang="sv-SE" dirty="0"/>
              <a:t>.</a:t>
            </a:r>
          </a:p>
          <a:p>
            <a:endParaRPr lang="sv-SE" dirty="0"/>
          </a:p>
          <a:p>
            <a:pPr marL="0" indent="0">
              <a:buFontTx/>
              <a:buNone/>
            </a:pPr>
            <a:r>
              <a:rPr lang="sv-SE" dirty="0"/>
              <a:t>Bilia kan börja sälja bil som tjänst / funktion / prestation, men …..</a:t>
            </a:r>
          </a:p>
          <a:p>
            <a:pPr marL="0" indent="0">
              <a:buFontTx/>
              <a:buNone/>
            </a:pPr>
            <a:r>
              <a:rPr lang="sv-SE" dirty="0"/>
              <a:t>….. De kan ha svårt att påverka hur bilen konstrueras, dvs. de kan inte ge bilen 6 gånger längre livslängd.</a:t>
            </a:r>
          </a:p>
          <a:p>
            <a:pPr marL="0" indent="0">
              <a:buFontTx/>
              <a:buNone/>
            </a:pPr>
            <a:r>
              <a:rPr lang="sv-SE" dirty="0"/>
              <a:t>….. Så de kan bara trigga igång ett skiftet till CE, men kommer att ha svårt att få det lönsamt och effektivt utan att få med sig </a:t>
            </a:r>
            <a:r>
              <a:rPr lang="sv-SE" dirty="0" err="1"/>
              <a:t>OEM:en</a:t>
            </a:r>
            <a:r>
              <a:rPr lang="sv-SE" dirty="0"/>
              <a:t> – Volvo PV.</a:t>
            </a:r>
          </a:p>
          <a:p>
            <a:pPr marL="0" indent="0">
              <a:buFontTx/>
              <a:buNone/>
            </a:pPr>
            <a:endParaRPr lang="sv-SE" dirty="0"/>
          </a:p>
          <a:p>
            <a:pPr marL="0" indent="0">
              <a:buFontTx/>
              <a:buNone/>
            </a:pPr>
            <a:r>
              <a:rPr lang="sv-SE" dirty="0"/>
              <a:t>Volvo kan börja sälja bil som funktion / tjänst / prestation</a:t>
            </a:r>
          </a:p>
          <a:p>
            <a:pPr marL="171450" indent="-171450">
              <a:buFontTx/>
              <a:buChar char="-"/>
            </a:pPr>
            <a:r>
              <a:rPr lang="sv-SE" dirty="0"/>
              <a:t>Genom en tillgångsbaserad affärsmodell</a:t>
            </a:r>
          </a:p>
          <a:p>
            <a:pPr marL="171450" indent="-171450">
              <a:buFontTx/>
              <a:buChar char="-"/>
            </a:pPr>
            <a:r>
              <a:rPr lang="sv-SE" dirty="0"/>
              <a:t>Det öppnar möjligheter för SKF – både att sluta materialflöden på högre </a:t>
            </a:r>
            <a:r>
              <a:rPr lang="sv-SE" dirty="0" err="1"/>
              <a:t>värdenivå</a:t>
            </a:r>
            <a:r>
              <a:rPr lang="sv-SE" dirty="0"/>
              <a:t> än återvunnet material (genom </a:t>
            </a:r>
            <a:r>
              <a:rPr lang="sv-SE" dirty="0" err="1"/>
              <a:t>t.ex</a:t>
            </a:r>
            <a:r>
              <a:rPr lang="sv-SE" dirty="0"/>
              <a:t> återtillverkning)</a:t>
            </a:r>
          </a:p>
          <a:p>
            <a:pPr marL="171450" indent="-171450">
              <a:buFontTx/>
              <a:buChar char="-"/>
            </a:pPr>
            <a:r>
              <a:rPr lang="sv-SE" dirty="0"/>
              <a:t>SKF kan ev. också börja med funktionsförsäljning till Volvo, om Volvo nappar på det, eftersom Volvo har kvar kontrollen över bilarna då de inte säljs.</a:t>
            </a:r>
          </a:p>
          <a:p>
            <a:pPr marL="171450" indent="-171450">
              <a:buFontTx/>
              <a:buChar char="-"/>
            </a:pPr>
            <a:r>
              <a:rPr lang="sv-SE" dirty="0"/>
              <a:t>Och Bilias roll kan bli den att bibehålla bilens attraktivitet på marknaden genom uppgraderingar, service, underhåll mm.</a:t>
            </a:r>
          </a:p>
          <a:p>
            <a:pPr marL="0" indent="0">
              <a:buFontTx/>
              <a:buNone/>
            </a:pPr>
            <a:endParaRPr lang="sv-SE" dirty="0"/>
          </a:p>
          <a:p>
            <a:pPr marL="0" indent="0">
              <a:buFontTx/>
              <a:buNone/>
            </a:pPr>
            <a:endParaRPr lang="sv-SE" dirty="0"/>
          </a:p>
          <a:p>
            <a:pPr marL="0" indent="0">
              <a:buFontTx/>
              <a:buNone/>
            </a:pPr>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34</a:t>
            </a:fld>
            <a:endParaRPr lang="sv-SE"/>
          </a:p>
        </p:txBody>
      </p:sp>
    </p:spTree>
    <p:extLst>
      <p:ext uri="{BB962C8B-B14F-4D97-AF65-F5344CB8AC3E}">
        <p14:creationId xmlns:p14="http://schemas.microsoft.com/office/powerpoint/2010/main" val="6692339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(50 minuter?)</a:t>
            </a:r>
          </a:p>
          <a:p>
            <a:r>
              <a:rPr lang="sv-SE" dirty="0"/>
              <a:t>I PROCEED stötte vi också på problem att få acceptans för vårt värdebaserade </a:t>
            </a:r>
            <a:r>
              <a:rPr lang="sv-SE" dirty="0" err="1"/>
              <a:t>cirkularitetsmått</a:t>
            </a:r>
            <a:r>
              <a:rPr lang="sv-SE" dirty="0"/>
              <a:t> C.</a:t>
            </a:r>
          </a:p>
          <a:p>
            <a:r>
              <a:rPr lang="sv-SE" dirty="0"/>
              <a:t>Alltså det måttet som har fokus på </a:t>
            </a:r>
            <a:r>
              <a:rPr lang="sv-SE" dirty="0" err="1"/>
              <a:t>materialcirkularitet</a:t>
            </a:r>
            <a:r>
              <a:rPr lang="sv-SE" dirty="0"/>
              <a:t>.</a:t>
            </a:r>
          </a:p>
          <a:p>
            <a:endParaRPr lang="sv-SE" dirty="0"/>
          </a:p>
          <a:p>
            <a:r>
              <a:rPr lang="sv-SE" dirty="0"/>
              <a:t>Flera intressanta skäl angavs, och flera är förståeliga om värdekedjan </a:t>
            </a:r>
            <a:r>
              <a:rPr lang="sv-SE" dirty="0" err="1"/>
              <a:t>t.ex</a:t>
            </a:r>
            <a:r>
              <a:rPr lang="sv-SE" dirty="0"/>
              <a:t> ser ut så här:</a:t>
            </a:r>
          </a:p>
          <a:p>
            <a:r>
              <a:rPr lang="sv-SE" dirty="0"/>
              <a:t>Stora internationella </a:t>
            </a:r>
            <a:r>
              <a:rPr lang="sv-SE" dirty="0" err="1"/>
              <a:t>tygtillverkare</a:t>
            </a:r>
            <a:r>
              <a:rPr lang="sv-SE" dirty="0"/>
              <a:t> och klädfabriker.</a:t>
            </a:r>
          </a:p>
          <a:p>
            <a:r>
              <a:rPr lang="sv-SE" dirty="0"/>
              <a:t>Efter mycket om och men har man kanske lyckats få sådan volym på </a:t>
            </a:r>
            <a:r>
              <a:rPr lang="sv-SE" dirty="0" err="1"/>
              <a:t>t.ex</a:t>
            </a:r>
            <a:r>
              <a:rPr lang="sv-SE" dirty="0"/>
              <a:t> ÖKOTEX-tyger att de internationella aktörerna tar in dem i sina sortiment.</a:t>
            </a:r>
          </a:p>
          <a:p>
            <a:r>
              <a:rPr lang="sv-SE" dirty="0"/>
              <a:t>&lt;klick&gt;</a:t>
            </a:r>
          </a:p>
          <a:p>
            <a:r>
              <a:rPr lang="sv-SE" dirty="0"/>
              <a:t>Dessutom kan redan existerande krav från kommunerna vara nog så svåra att få igenom i värdekedjan om man är en liten aktör mot stora globala giganter.</a:t>
            </a:r>
          </a:p>
          <a:p>
            <a:endParaRPr lang="sv-SE" dirty="0"/>
          </a:p>
          <a:p>
            <a:r>
              <a:rPr lang="sv-SE" dirty="0"/>
              <a:t>Så kommer vi med ytterligare ett mått …..</a:t>
            </a:r>
          </a:p>
          <a:p>
            <a:r>
              <a:rPr lang="sv-SE" dirty="0"/>
              <a:t>….. Som fortfarande är komplicerat att mäta, och dessutom kräver förändringar i leverantörskedjan och deras materialflöden när </a:t>
            </a:r>
            <a:r>
              <a:rPr lang="sv-SE" dirty="0" err="1"/>
              <a:t>cirkulariteten</a:t>
            </a:r>
            <a:r>
              <a:rPr lang="sv-SE" dirty="0"/>
              <a:t> skall förbättras.</a:t>
            </a:r>
          </a:p>
        </p:txBody>
      </p:sp>
      <p:sp>
        <p:nvSpPr>
          <p:cNvPr id="4" name="Platshållare för bildnummer 3"/>
          <p:cNvSpPr>
            <a:spLocks noGrp="1"/>
          </p:cNvSpPr>
          <p:nvPr>
            <p:ph type="sldNum" sz="quarter" idx="5"/>
          </p:nvPr>
        </p:nvSpPr>
        <p:spPr/>
        <p:txBody>
          <a:bodyPr/>
          <a:lstStyle/>
          <a:p>
            <a:fld id="{3E18346B-292C-4441-8B48-07D72E193800}" type="slidenum">
              <a:rPr lang="sv-SE" smtClean="0"/>
              <a:t>35</a:t>
            </a:fld>
            <a:endParaRPr lang="sv-SE"/>
          </a:p>
        </p:txBody>
      </p:sp>
    </p:spTree>
    <p:extLst>
      <p:ext uri="{BB962C8B-B14F-4D97-AF65-F5344CB8AC3E}">
        <p14:creationId xmlns:p14="http://schemas.microsoft.com/office/powerpoint/2010/main" val="37638621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vi tittar på den nedre delen i värdekedjan, där distributören finns ...</a:t>
            </a:r>
          </a:p>
          <a:p>
            <a:r>
              <a:rPr lang="sv-SE" dirty="0"/>
              <a:t>så kan den aktören kanske hitta andra vägar att starta resan till en cirkulär ekonomi.</a:t>
            </a:r>
          </a:p>
          <a:p>
            <a:endParaRPr lang="sv-SE" dirty="0"/>
          </a:p>
          <a:p>
            <a:r>
              <a:rPr lang="sv-SE" dirty="0"/>
              <a:t>Det kan vara lättare, i alla fall initialt för en distributör (precis som för Bilia i förra exemplet) att satsa på livstidsförlängning,</a:t>
            </a:r>
          </a:p>
          <a:p>
            <a:r>
              <a:rPr lang="sv-SE" dirty="0"/>
              <a:t>……. </a:t>
            </a:r>
            <a:r>
              <a:rPr lang="sv-SE" dirty="0" err="1"/>
              <a:t>T.ex</a:t>
            </a:r>
            <a:r>
              <a:rPr lang="sv-SE" dirty="0"/>
              <a:t> genom att erbjuda reparation</a:t>
            </a:r>
          </a:p>
          <a:p>
            <a:r>
              <a:rPr lang="sv-SE" dirty="0"/>
              <a:t>……. Och tvätt av kläder</a:t>
            </a:r>
          </a:p>
          <a:p>
            <a:r>
              <a:rPr lang="sv-SE" dirty="0"/>
              <a:t>Men precis som för Bilia är risken att det kostar – eftersom produkten inte är optimerad för livstidsförlängning.</a:t>
            </a:r>
          </a:p>
          <a:p>
            <a:r>
              <a:rPr lang="sv-SE" dirty="0"/>
              <a:t>Det kan därför bli dyrare för köparen eller minska lönsamheten för distributören. Om ni kommer ihåg bilden jag gick igenom – den i gröna fältet</a:t>
            </a:r>
          </a:p>
          <a:p>
            <a:endParaRPr lang="sv-SE" dirty="0"/>
          </a:p>
          <a:p>
            <a:r>
              <a:rPr lang="sv-SE" dirty="0"/>
              <a:t>Men det ger i alla fall en första ökad </a:t>
            </a:r>
            <a:r>
              <a:rPr lang="sv-SE" dirty="0" err="1"/>
              <a:t>cirkularitet</a:t>
            </a:r>
            <a:r>
              <a:rPr lang="sv-SE" dirty="0"/>
              <a:t> genom längre </a:t>
            </a:r>
            <a:r>
              <a:rPr lang="sv-SE" dirty="0" err="1"/>
              <a:t>produktliv</a:t>
            </a:r>
            <a:r>
              <a:rPr lang="sv-SE" dirty="0"/>
              <a:t>.</a:t>
            </a:r>
          </a:p>
          <a:p>
            <a:r>
              <a:rPr lang="sv-SE" dirty="0"/>
              <a:t>På sikt måste dock tillverkaren involveras och produkten ändras</a:t>
            </a:r>
          </a:p>
          <a:p>
            <a:r>
              <a:rPr lang="sv-SE" dirty="0"/>
              <a:t>Och sannolikt även tillverkarens affärsmodell. </a:t>
            </a:r>
          </a:p>
          <a:p>
            <a:r>
              <a:rPr lang="sv-SE" dirty="0"/>
              <a:t>...... som jag visat i tidigare bilder.</a:t>
            </a:r>
          </a:p>
          <a:p>
            <a:r>
              <a:rPr lang="sv-SE" dirty="0"/>
              <a:t>I det här fallet skulle vi behövt ha ett entropi-baserat </a:t>
            </a:r>
            <a:r>
              <a:rPr lang="sv-SE" dirty="0" err="1"/>
              <a:t>cirkularitetsmått</a:t>
            </a:r>
            <a:r>
              <a:rPr lang="sv-SE" dirty="0"/>
              <a:t> att erbjuda kommunerna, men det var tyvärr inte på plats. Men PROCEED har definitivt hjälpt till att få fart på utvecklingen av ett sådant mått.</a:t>
            </a:r>
          </a:p>
          <a:p>
            <a:endParaRPr lang="sv-SE" dirty="0"/>
          </a:p>
          <a:p>
            <a:r>
              <a:rPr lang="sv-SE" dirty="0"/>
              <a:t>Livstidsförlängning kan också vara motiverat i lägen där kläderna kontamineras under användning på sätt som försvårar eller omöjliggör återvinning.</a:t>
            </a:r>
          </a:p>
          <a:p>
            <a:r>
              <a:rPr lang="sv-SE" dirty="0"/>
              <a:t>Och i branscher (som textilier) där vissa material (som bomull) inte går att återvinna till samma materialkvalitet (</a:t>
            </a:r>
            <a:r>
              <a:rPr lang="sv-SE" dirty="0" err="1"/>
              <a:t>downgrading</a:t>
            </a:r>
            <a:r>
              <a:rPr lang="sv-SE" dirty="0"/>
              <a:t>) </a:t>
            </a:r>
            <a:r>
              <a:rPr lang="sv-SE" dirty="0" err="1"/>
              <a:t>pga</a:t>
            </a:r>
            <a:r>
              <a:rPr lang="sv-SE" dirty="0"/>
              <a:t> fiberförkortning i varje loopvarv utan istället kräver kaskadkedjor som kräver ett systemperspektiv hos både den upphandlande organisationen och leverantören.</a:t>
            </a:r>
          </a:p>
        </p:txBody>
      </p:sp>
      <p:sp>
        <p:nvSpPr>
          <p:cNvPr id="4" name="Platshållare för bildnummer 3"/>
          <p:cNvSpPr>
            <a:spLocks noGrp="1"/>
          </p:cNvSpPr>
          <p:nvPr>
            <p:ph type="sldNum" sz="quarter" idx="5"/>
          </p:nvPr>
        </p:nvSpPr>
        <p:spPr/>
        <p:txBody>
          <a:bodyPr/>
          <a:lstStyle/>
          <a:p>
            <a:fld id="{3E18346B-292C-4441-8B48-07D72E193800}" type="slidenum">
              <a:rPr lang="sv-SE" smtClean="0"/>
              <a:t>36</a:t>
            </a:fld>
            <a:endParaRPr lang="sv-SE"/>
          </a:p>
        </p:txBody>
      </p:sp>
    </p:spTree>
    <p:extLst>
      <p:ext uri="{BB962C8B-B14F-4D97-AF65-F5344CB8AC3E}">
        <p14:creationId xmlns:p14="http://schemas.microsoft.com/office/powerpoint/2010/main" val="27357988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(53 minuter?)</a:t>
            </a:r>
          </a:p>
          <a:p>
            <a:r>
              <a:rPr lang="sv-SE" dirty="0"/>
              <a:t>Så har vi det här med individualism, identitet - att särskilja sig och synas.</a:t>
            </a:r>
          </a:p>
          <a:p>
            <a:endParaRPr lang="sv-SE" dirty="0"/>
          </a:p>
          <a:p>
            <a:r>
              <a:rPr lang="sv-SE" dirty="0"/>
              <a:t>Självklart vill kommuner profilera sig.</a:t>
            </a:r>
          </a:p>
          <a:p>
            <a:r>
              <a:rPr lang="sv-SE" dirty="0"/>
              <a:t>Loggor sys på kläder</a:t>
            </a:r>
          </a:p>
          <a:p>
            <a:r>
              <a:rPr lang="sv-SE" dirty="0"/>
              <a:t>Kläder skall ha vissa färger - olika i olika kommuner</a:t>
            </a:r>
          </a:p>
          <a:p>
            <a:r>
              <a:rPr lang="sv-SE" dirty="0"/>
              <a:t>Bussar skall målas</a:t>
            </a:r>
          </a:p>
          <a:p>
            <a:r>
              <a:rPr lang="sv-SE" dirty="0"/>
              <a:t>Buss-säten skall bytas</a:t>
            </a:r>
          </a:p>
          <a:p>
            <a:endParaRPr lang="sv-SE" dirty="0"/>
          </a:p>
          <a:p>
            <a:r>
              <a:rPr lang="sv-SE" dirty="0"/>
              <a:t>Ni ser här längst ner </a:t>
            </a:r>
            <a:r>
              <a:rPr lang="sv-SE" dirty="0" err="1"/>
              <a:t>t.ex</a:t>
            </a:r>
            <a:r>
              <a:rPr lang="sv-SE" dirty="0"/>
              <a:t> att bussar har olika färger i olika regioner.</a:t>
            </a:r>
          </a:p>
          <a:p>
            <a:r>
              <a:rPr lang="sv-SE" dirty="0"/>
              <a:t>För min personliga del hade jag accepterat om alla bussar hade samma färg.</a:t>
            </a:r>
          </a:p>
          <a:p>
            <a:endParaRPr lang="sv-SE" dirty="0"/>
          </a:p>
          <a:p>
            <a:r>
              <a:rPr lang="sv-SE" dirty="0"/>
              <a:t>Med hög kostnad för arbete och låg kostnad för material blir det ibland orimligt dyrt att ”återställa” produkter från sådana saker.</a:t>
            </a:r>
          </a:p>
          <a:p>
            <a:r>
              <a:rPr lang="sv-SE" dirty="0"/>
              <a:t>Detta är definitivt en hämsko för funktionsförsäljning och för återanvändning.</a:t>
            </a:r>
          </a:p>
          <a:p>
            <a:endParaRPr lang="sv-SE" dirty="0"/>
          </a:p>
          <a:p>
            <a:r>
              <a:rPr lang="sv-SE" dirty="0"/>
              <a:t>Så …. Behövs profileringen?</a:t>
            </a:r>
          </a:p>
          <a:p>
            <a:r>
              <a:rPr lang="sv-SE" dirty="0"/>
              <a:t>Kan den åstadkommas på annat sätt</a:t>
            </a:r>
          </a:p>
          <a:p>
            <a:r>
              <a:rPr lang="sv-SE" dirty="0"/>
              <a:t>Eller kan den också göras cirkulär på något sätt?</a:t>
            </a:r>
          </a:p>
          <a:p>
            <a:endParaRPr lang="sv-SE" dirty="0"/>
          </a:p>
          <a:p>
            <a:r>
              <a:rPr lang="sv-SE" dirty="0"/>
              <a:t>Det är frågor vi idag inte har svar på men behöver brottas vidare med.</a:t>
            </a:r>
          </a:p>
        </p:txBody>
      </p:sp>
      <p:sp>
        <p:nvSpPr>
          <p:cNvPr id="4" name="Platshållare för bildnummer 3"/>
          <p:cNvSpPr>
            <a:spLocks noGrp="1"/>
          </p:cNvSpPr>
          <p:nvPr>
            <p:ph type="sldNum" sz="quarter" idx="5"/>
          </p:nvPr>
        </p:nvSpPr>
        <p:spPr/>
        <p:txBody>
          <a:bodyPr/>
          <a:lstStyle/>
          <a:p>
            <a:fld id="{3E18346B-292C-4441-8B48-07D72E193800}" type="slidenum">
              <a:rPr lang="sv-SE" smtClean="0"/>
              <a:t>37</a:t>
            </a:fld>
            <a:endParaRPr lang="sv-SE"/>
          </a:p>
        </p:txBody>
      </p:sp>
    </p:spTree>
    <p:extLst>
      <p:ext uri="{BB962C8B-B14F-4D97-AF65-F5344CB8AC3E}">
        <p14:creationId xmlns:p14="http://schemas.microsoft.com/office/powerpoint/2010/main" val="32468602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kommer ytterligare detaljerade problem vi stötte på i PROCEED</a:t>
            </a:r>
          </a:p>
          <a:p>
            <a:endParaRPr lang="sv-SE" dirty="0"/>
          </a:p>
          <a:p>
            <a:r>
              <a:rPr lang="sv-SE" b="1" dirty="0"/>
              <a:t>Organisationsinternt i kommunerna</a:t>
            </a:r>
          </a:p>
          <a:p>
            <a:r>
              <a:rPr lang="sv-SE" dirty="0"/>
              <a:t>IT-avdelningen vill inte ha med gamla datorer att göra</a:t>
            </a:r>
          </a:p>
          <a:p>
            <a:pPr lvl="1"/>
            <a:r>
              <a:rPr lang="sv-SE" dirty="0"/>
              <a:t>Bl.a. OS-uppgraderingar driver behovet att byta hårdvara</a:t>
            </a:r>
          </a:p>
          <a:p>
            <a:pPr lvl="1"/>
            <a:r>
              <a:rPr lang="sv-SE" dirty="0"/>
              <a:t>Användarna vill däremot ofta slippa byta (så länge prestanda är ok)</a:t>
            </a:r>
          </a:p>
          <a:p>
            <a:pPr lvl="1"/>
            <a:r>
              <a:rPr lang="sv-SE" dirty="0"/>
              <a:t>För idag är det ju inte främst ökad produktivitet hos oss användare som driver på byte av datorer.</a:t>
            </a:r>
          </a:p>
          <a:p>
            <a:pPr lvl="1"/>
            <a:r>
              <a:rPr lang="sv-SE" dirty="0"/>
              <a:t>Önskvärt vore egentligen att: Frysa OS och Office-paket, men ändå få löpande ”internet </a:t>
            </a:r>
            <a:r>
              <a:rPr lang="sv-SE" dirty="0" err="1"/>
              <a:t>security</a:t>
            </a:r>
            <a:r>
              <a:rPr lang="sv-SE" dirty="0"/>
              <a:t>” uppdateringar. </a:t>
            </a:r>
          </a:p>
          <a:p>
            <a:r>
              <a:rPr lang="sv-SE" dirty="0"/>
              <a:t>Smartphones kommer ofta med förkonfigurering enl. kommunens specifikation </a:t>
            </a:r>
            <a:r>
              <a:rPr lang="sv-SE" sz="1700" dirty="0"/>
              <a:t>(typ ”operatörslåsning” ni vet)</a:t>
            </a:r>
            <a:endParaRPr lang="sv-SE" dirty="0"/>
          </a:p>
          <a:p>
            <a:pPr lvl="1"/>
            <a:r>
              <a:rPr lang="sv-SE" dirty="0"/>
              <a:t>Kan bara göras av tillverkaren</a:t>
            </a:r>
          </a:p>
          <a:p>
            <a:pPr lvl="1"/>
            <a:r>
              <a:rPr lang="sv-SE" dirty="0"/>
              <a:t>Det görs därför bara på nya smartphones</a:t>
            </a:r>
          </a:p>
          <a:p>
            <a:pPr lvl="1"/>
            <a:r>
              <a:rPr lang="sv-SE" dirty="0"/>
              <a:t>Resultat: Att skaffa begagnat, som ofta är lönsamt och accepteras av brukarna blev omöjligt pga. att sådan </a:t>
            </a:r>
            <a:r>
              <a:rPr lang="sv-SE" dirty="0" err="1"/>
              <a:t>konfig</a:t>
            </a:r>
            <a:r>
              <a:rPr lang="sv-SE" dirty="0"/>
              <a:t> inte kunde göras på beg. smartphones</a:t>
            </a:r>
          </a:p>
          <a:p>
            <a:r>
              <a:rPr lang="sv-SE" dirty="0" err="1"/>
              <a:t>Beställarorg</a:t>
            </a:r>
            <a:r>
              <a:rPr lang="sv-SE" dirty="0"/>
              <a:t> (brukarna) har ofta svårt att </a:t>
            </a:r>
            <a:r>
              <a:rPr lang="sv-SE" dirty="0" err="1"/>
              <a:t>spec:a</a:t>
            </a:r>
            <a:r>
              <a:rPr lang="sv-SE" dirty="0"/>
              <a:t> funktion istället för produkt</a:t>
            </a:r>
          </a:p>
          <a:p>
            <a:pPr lvl="1"/>
            <a:r>
              <a:rPr lang="sv-SE" dirty="0"/>
              <a:t>Försvårar funktionsupphandling, och det tar längre tid.</a:t>
            </a:r>
          </a:p>
          <a:p>
            <a:r>
              <a:rPr lang="sv-SE" dirty="0"/>
              <a:t>Inte alla brukare gillar att "</a:t>
            </a:r>
            <a:r>
              <a:rPr lang="sv-SE" b="1" dirty="0"/>
              <a:t>använt blir det nya normala"</a:t>
            </a:r>
            <a:r>
              <a:rPr lang="sv-SE" dirty="0"/>
              <a:t>. Att det blir ett undantag att få en ny pryl</a:t>
            </a:r>
          </a:p>
          <a:p>
            <a:pPr lvl="1"/>
            <a:r>
              <a:rPr lang="sv-SE" dirty="0"/>
              <a:t>Vi tror det är en vanesak som går att ändra på. Få av oss förväntar sig en ny hyrbil, en ny hotellsäng eller nya tallrikar vi äter lunchmaten på. Men det är något man kan behöva uppmärksamma och börja prata om tidigt i organisationen. Frågan är bara vem som ansvarar för det.</a:t>
            </a:r>
          </a:p>
        </p:txBody>
      </p:sp>
      <p:sp>
        <p:nvSpPr>
          <p:cNvPr id="4" name="Platshållare för bildnummer 3"/>
          <p:cNvSpPr>
            <a:spLocks noGrp="1"/>
          </p:cNvSpPr>
          <p:nvPr>
            <p:ph type="sldNum" sz="quarter" idx="5"/>
          </p:nvPr>
        </p:nvSpPr>
        <p:spPr/>
        <p:txBody>
          <a:bodyPr/>
          <a:lstStyle/>
          <a:p>
            <a:fld id="{3E18346B-292C-4441-8B48-07D72E193800}" type="slidenum">
              <a:rPr lang="sv-SE" smtClean="0"/>
              <a:t>38</a:t>
            </a:fld>
            <a:endParaRPr lang="sv-SE"/>
          </a:p>
        </p:txBody>
      </p:sp>
    </p:spTree>
    <p:extLst>
      <p:ext uri="{BB962C8B-B14F-4D97-AF65-F5344CB8AC3E}">
        <p14:creationId xmlns:p14="http://schemas.microsoft.com/office/powerpoint/2010/main" val="3921657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b="1" dirty="0"/>
              <a:t>Processen att fasa in cirkulär upphandling</a:t>
            </a:r>
          </a:p>
          <a:p>
            <a:r>
              <a:rPr lang="sv-SE" sz="1800" dirty="0"/>
              <a:t>Mycket svårt att hinna med att få in CE + acceptans hos leverantörerna inom en normal upphandlingstid</a:t>
            </a:r>
          </a:p>
          <a:p>
            <a:r>
              <a:rPr lang="sv-SE" sz="1800" dirty="0"/>
              <a:t>Därför:</a:t>
            </a:r>
          </a:p>
          <a:p>
            <a:pPr lvl="1"/>
            <a:r>
              <a:rPr lang="sv-SE" sz="1600" dirty="0"/>
              <a:t>Inköps- och/eller Miljö-avdelningen inom kommunen behöver driva ett strategiskt projekt över tid</a:t>
            </a:r>
          </a:p>
          <a:p>
            <a:pPr lvl="1"/>
            <a:r>
              <a:rPr lang="sv-SE" sz="1600" dirty="0"/>
              <a:t>Uppgift: Införa cirkulär upphandling i kommunen, samt…..</a:t>
            </a:r>
          </a:p>
          <a:p>
            <a:pPr lvl="2"/>
            <a:r>
              <a:rPr lang="sv-SE" dirty="0"/>
              <a:t>Samarbeta med andra kommuner angående:</a:t>
            </a:r>
          </a:p>
          <a:p>
            <a:pPr lvl="3"/>
            <a:r>
              <a:rPr lang="sv-SE" sz="1600" dirty="0"/>
              <a:t>Använda gemensamma mått på </a:t>
            </a:r>
            <a:r>
              <a:rPr lang="sv-SE" sz="1600" dirty="0" err="1"/>
              <a:t>cirkularitet</a:t>
            </a:r>
            <a:endParaRPr lang="sv-SE" sz="1600" dirty="0"/>
          </a:p>
          <a:p>
            <a:pPr lvl="3"/>
            <a:r>
              <a:rPr lang="sv-SE" sz="1600" dirty="0"/>
              <a:t>Att om möjligt börja skiftet till ökad </a:t>
            </a:r>
            <a:r>
              <a:rPr lang="sv-SE" sz="1600" dirty="0" err="1"/>
              <a:t>cirkularitet</a:t>
            </a:r>
            <a:r>
              <a:rPr lang="sv-SE" sz="1600" dirty="0"/>
              <a:t> gemensamt och branschvis</a:t>
            </a:r>
          </a:p>
          <a:p>
            <a:pPr lvl="4"/>
            <a:r>
              <a:rPr lang="sv-SE" sz="1600" dirty="0"/>
              <a:t>Börja i branscher där leverantörerna har det lättast</a:t>
            </a:r>
          </a:p>
          <a:p>
            <a:pPr lvl="3"/>
            <a:r>
              <a:rPr lang="sv-SE" sz="1600" dirty="0"/>
              <a:t>Skapa acceptans internt att ”använt blir det nya normala”</a:t>
            </a:r>
          </a:p>
          <a:p>
            <a:r>
              <a:rPr lang="sv-SE" sz="2400" b="1" u="sng" dirty="0"/>
              <a:t>Lärdom:</a:t>
            </a:r>
            <a:r>
              <a:rPr lang="sv-SE" sz="2400" dirty="0"/>
              <a:t> Starta TIDIG dialog med leverantörer (genom </a:t>
            </a:r>
            <a:r>
              <a:rPr lang="sv-SE" sz="2400" dirty="0" err="1"/>
              <a:t>t.ex</a:t>
            </a:r>
            <a:r>
              <a:rPr lang="sv-SE" sz="2400" dirty="0"/>
              <a:t> RFI)</a:t>
            </a:r>
          </a:p>
          <a:p>
            <a:pPr lvl="1"/>
            <a:r>
              <a:rPr lang="sv-SE" sz="2200" dirty="0"/>
              <a:t>Skaffa förståelse för vad som går och inte går, samt varför – välj därefter CPP-väg och mått att använda ELLER välj annan bransch att CPP-upphandla ifrån (i samarbete med andra kommuner)</a:t>
            </a:r>
          </a:p>
          <a:p>
            <a:pPr marL="0" lvl="0" indent="0">
              <a:buFontTx/>
              <a:buNone/>
            </a:pPr>
            <a:r>
              <a:rPr lang="sv-SE" sz="2200" dirty="0"/>
              <a:t>Det handlar alltså inte om att ge upp eller avstå, utan om att välja den mest framgångsrika vägen att starta skiftet till en mer cirkulär ekonomi på ett sätt som de flesta är positiva till. Och den vägen kan vara olika för olika branscher och både bero av produkt, av hur branschens typiska värdekedjor ser ut och av hur ”på hugget” olika företag är.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2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2200" dirty="0"/>
              <a:t>Av den som får rollen att jobba strategiskt med att få in cirkulär offentlig upphandling i kommunen och hos dess leverantörer krävs därför en </a:t>
            </a:r>
            <a:r>
              <a:rPr lang="sv-SE" sz="2400" dirty="0"/>
              <a:t>mix av envishet, otålighet, lyhördhet, kreativitet, uthållighet och samarbetsförmåga för att komma i mål med cirkulär upphandling som ger effekt</a:t>
            </a:r>
          </a:p>
          <a:p>
            <a:pPr marL="0" lvl="0" indent="0">
              <a:buFontTx/>
              <a:buNone/>
            </a:pPr>
            <a:endParaRPr lang="sv-SE" sz="2200"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39</a:t>
            </a:fld>
            <a:endParaRPr lang="sv-SE"/>
          </a:p>
        </p:txBody>
      </p:sp>
    </p:spTree>
    <p:extLst>
      <p:ext uri="{BB962C8B-B14F-4D97-AF65-F5344CB8AC3E}">
        <p14:creationId xmlns:p14="http://schemas.microsoft.com/office/powerpoint/2010/main" val="320763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(drygt 58 minuter?)</a:t>
            </a:r>
          </a:p>
          <a:p>
            <a:r>
              <a:rPr lang="sv-SE" dirty="0"/>
              <a:t>Ett olöst Problem med funktions- eller prestations upphandling är:</a:t>
            </a:r>
          </a:p>
          <a:p>
            <a:pPr marL="228600" indent="-228600">
              <a:buAutoNum type="arabicParenR"/>
            </a:pPr>
            <a:r>
              <a:rPr lang="sv-SE" dirty="0"/>
              <a:t>Man vill helst köpa funktion eller prestation så att ägarskapet därmed stannar hos leverantören – helst producenten</a:t>
            </a:r>
          </a:p>
          <a:p>
            <a:pPr marL="685800" lvl="1" indent="-228600">
              <a:buAutoNum type="arabicParenR"/>
            </a:pPr>
            <a:r>
              <a:rPr lang="sv-SE" dirty="0"/>
              <a:t>Då finns ju incitamentet hos rätt aktör att ta fram produkter med lång livslängd, uppgraderbarhet, reparerbarhet och attraktivitet</a:t>
            </a:r>
          </a:p>
          <a:p>
            <a:pPr marL="228600" indent="-228600">
              <a:buAutoNum type="arabicParenR"/>
            </a:pPr>
            <a:r>
              <a:rPr lang="sv-SE" dirty="0"/>
              <a:t>Att tvingas (av LOU?) att upphandla igen efter 4 år så innebär det att alla produkterna kan behöva bytas ut hos kommunen</a:t>
            </a:r>
          </a:p>
          <a:p>
            <a:pPr marL="228600" indent="-228600">
              <a:buAutoNum type="arabicParenR"/>
            </a:pPr>
            <a:r>
              <a:rPr lang="sv-SE" dirty="0"/>
              <a:t>Om man försöker kringgå det genom att köpa prylarna och upphandla service/underhåll/reparationer separat blir det ingen attraktiv lösning då det inte ger tillverkaren incitament för långlivade produkter. </a:t>
            </a:r>
          </a:p>
          <a:p>
            <a:pPr marL="0" lvl="0" indent="0">
              <a:buFontTx/>
              <a:buNone/>
            </a:pPr>
            <a:endParaRPr lang="sv-SE" dirty="0"/>
          </a:p>
          <a:p>
            <a:pPr marL="0" lvl="0" indent="0">
              <a:buFontTx/>
              <a:buNone/>
            </a:pPr>
            <a:r>
              <a:rPr lang="sv-SE" dirty="0"/>
              <a:t>Det här är något som vi behöver gräva vidare i och finna lösningar på.</a:t>
            </a:r>
          </a:p>
          <a:p>
            <a:pPr marL="0" lvl="0" indent="0">
              <a:buFontTx/>
              <a:buNone/>
            </a:pPr>
            <a:r>
              <a:rPr lang="sv-SE" dirty="0"/>
              <a:t>Följer man länken här, som finns på Upphandlingsmyndighetens hemsida, ser man att det kanske finns möjligheter.</a:t>
            </a:r>
          </a:p>
          <a:p>
            <a:pPr marL="0" lvl="0" indent="0">
              <a:buFontTx/>
              <a:buNone/>
            </a:pPr>
            <a:r>
              <a:rPr lang="sv-SE" dirty="0"/>
              <a:t>Men samtidigt vill vi ju inte att CPP skall reducera konkurrensen på marknaden.</a:t>
            </a:r>
          </a:p>
        </p:txBody>
      </p:sp>
      <p:sp>
        <p:nvSpPr>
          <p:cNvPr id="4" name="Platshållare för bildnummer 3"/>
          <p:cNvSpPr>
            <a:spLocks noGrp="1"/>
          </p:cNvSpPr>
          <p:nvPr>
            <p:ph type="sldNum" sz="quarter" idx="5"/>
          </p:nvPr>
        </p:nvSpPr>
        <p:spPr/>
        <p:txBody>
          <a:bodyPr/>
          <a:lstStyle/>
          <a:p>
            <a:fld id="{3E18346B-292C-4441-8B48-07D72E193800}" type="slidenum">
              <a:rPr lang="sv-SE" smtClean="0"/>
              <a:t>40</a:t>
            </a:fld>
            <a:endParaRPr lang="sv-SE"/>
          </a:p>
        </p:txBody>
      </p:sp>
    </p:spTree>
    <p:extLst>
      <p:ext uri="{BB962C8B-B14F-4D97-AF65-F5344CB8AC3E}">
        <p14:creationId xmlns:p14="http://schemas.microsoft.com/office/powerpoint/2010/main" val="42731159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2800" dirty="0"/>
              <a:t>Härnäst sker följande:</a:t>
            </a:r>
          </a:p>
          <a:p>
            <a:r>
              <a:rPr lang="sv-SE" sz="2800" dirty="0"/>
              <a:t>PROCEED avslutande workshop </a:t>
            </a:r>
            <a:r>
              <a:rPr lang="sv-SE" sz="2800" b="1" dirty="0"/>
              <a:t>25/2 i Göteborg 10:00-15:00</a:t>
            </a:r>
          </a:p>
          <a:p>
            <a:pPr lvl="1"/>
            <a:r>
              <a:rPr lang="sv-SE" sz="2600" b="1" dirty="0"/>
              <a:t>Öppen inbjudan </a:t>
            </a:r>
            <a:r>
              <a:rPr lang="sv-SE" sz="2600" dirty="0"/>
              <a:t>men begränsat antal platser</a:t>
            </a:r>
            <a:endParaRPr lang="sv-SE" sz="2600" b="1" dirty="0"/>
          </a:p>
          <a:p>
            <a:pPr lvl="1"/>
            <a:r>
              <a:rPr lang="sv-SE" sz="2600" dirty="0"/>
              <a:t>Både för företag och offentlig sektor</a:t>
            </a:r>
          </a:p>
          <a:p>
            <a:pPr lvl="1"/>
            <a:r>
              <a:rPr lang="sv-SE" sz="2600" dirty="0"/>
              <a:t>Mer info har </a:t>
            </a:r>
            <a:r>
              <a:rPr lang="sv-SE" sz="2600" dirty="0" err="1"/>
              <a:t>Emanuela</a:t>
            </a:r>
            <a:r>
              <a:rPr lang="sv-SE" sz="2600" dirty="0"/>
              <a:t>, se nedan</a:t>
            </a:r>
          </a:p>
          <a:p>
            <a:r>
              <a:rPr lang="sv-SE" sz="2800" dirty="0"/>
              <a:t>Ansökan: PROCEED II</a:t>
            </a:r>
          </a:p>
          <a:p>
            <a:r>
              <a:rPr lang="sv-SE" sz="2800" dirty="0"/>
              <a:t>Bland annat:</a:t>
            </a:r>
          </a:p>
          <a:p>
            <a:pPr lvl="1"/>
            <a:r>
              <a:rPr lang="sv-SE" sz="2600" dirty="0"/>
              <a:t>Fördjupad undersökning av kvarvarande problem från PROCEED </a:t>
            </a:r>
          </a:p>
          <a:p>
            <a:pPr lvl="1"/>
            <a:r>
              <a:rPr lang="sv-SE" sz="2600" dirty="0"/>
              <a:t>Implementering av fler </a:t>
            </a:r>
            <a:r>
              <a:rPr lang="sv-SE" sz="2600" dirty="0" err="1"/>
              <a:t>cirkularitetsmått</a:t>
            </a:r>
            <a:endParaRPr lang="sv-SE" sz="2600" dirty="0"/>
          </a:p>
          <a:p>
            <a:pPr lvl="1"/>
            <a:r>
              <a:rPr lang="sv-SE" sz="2600" dirty="0"/>
              <a:t>Att driva cirkulär offentlig upphandling mer strategiskt i kommuner (var skall det ansvaret ligga?)</a:t>
            </a:r>
          </a:p>
          <a:p>
            <a:pPr lvl="1"/>
            <a:r>
              <a:rPr lang="sv-SE" sz="2600" dirty="0"/>
              <a:t>….och mer samarbete tvärs kommuner</a:t>
            </a:r>
          </a:p>
          <a:p>
            <a:r>
              <a:rPr lang="sv-SE" sz="2600" dirty="0"/>
              <a:t>Är ni intresserade av att vara med? </a:t>
            </a:r>
          </a:p>
          <a:p>
            <a:pPr marL="0" indent="0">
              <a:buNone/>
            </a:pPr>
            <a:r>
              <a:rPr lang="sv-SE" sz="2600" dirty="0"/>
              <a:t>Skicka ett mail till: </a:t>
            </a:r>
            <a:r>
              <a:rPr lang="sv-SE" sz="3600" dirty="0">
                <a:hlinkClick r:id="rId3"/>
              </a:rPr>
              <a:t>emanuela.vanacore@ri.se</a:t>
            </a:r>
            <a:r>
              <a:rPr lang="sv-SE" sz="3600" dirty="0"/>
              <a:t> </a:t>
            </a:r>
            <a:endParaRPr lang="sv-SE" sz="2600" dirty="0"/>
          </a:p>
          <a:p>
            <a:endParaRPr lang="sv-SE" dirty="0"/>
          </a:p>
          <a:p>
            <a:endParaRPr lang="sv-SE" dirty="0"/>
          </a:p>
          <a:p>
            <a:endParaRPr lang="sv-SE" dirty="0"/>
          </a:p>
          <a:p>
            <a:endParaRPr lang="sv-SE" dirty="0"/>
          </a:p>
          <a:p>
            <a:endParaRPr lang="sv-SE" dirty="0"/>
          </a:p>
          <a:p>
            <a:endParaRPr lang="sv-SE" dirty="0"/>
          </a:p>
          <a:p>
            <a:endParaRPr lang="sv-SE" dirty="0"/>
          </a:p>
          <a:p>
            <a:r>
              <a:rPr lang="sv-SE" dirty="0"/>
              <a:t>Ansöka om finansiering för PROCEED II</a:t>
            </a:r>
          </a:p>
          <a:p>
            <a:pPr lvl="1"/>
            <a:r>
              <a:rPr lang="sv-SE" dirty="0"/>
              <a:t>Där vill vi Fördjupa undersökningen av kvarvarande problem från PROCEED som </a:t>
            </a:r>
            <a:r>
              <a:rPr lang="sv-SE" dirty="0" err="1"/>
              <a:t>t.ex</a:t>
            </a:r>
            <a:endParaRPr lang="sv-SE" dirty="0"/>
          </a:p>
          <a:p>
            <a:pPr lvl="1"/>
            <a:endParaRPr lang="sv-SE" dirty="0"/>
          </a:p>
          <a:p>
            <a:pPr lvl="1"/>
            <a:r>
              <a:rPr lang="sv-SE" dirty="0"/>
              <a:t>Vägar till </a:t>
            </a:r>
            <a:r>
              <a:rPr lang="sv-SE" b="1" dirty="0"/>
              <a:t>livstidsförlängning av existerande produkter </a:t>
            </a:r>
            <a:r>
              <a:rPr lang="sv-SE" dirty="0"/>
              <a:t>genom cirkulär offentlig upphandling</a:t>
            </a:r>
          </a:p>
          <a:p>
            <a:pPr lvl="2"/>
            <a:r>
              <a:rPr lang="sv-SE" dirty="0"/>
              <a:t>Triggar det tillverkare att ta fram ännu mer hållbara produkter?</a:t>
            </a:r>
          </a:p>
          <a:p>
            <a:pPr lvl="1"/>
            <a:r>
              <a:rPr lang="sv-SE" dirty="0"/>
              <a:t>Möjligheter för offentlig sektor att </a:t>
            </a:r>
            <a:r>
              <a:rPr lang="sv-SE" b="1" dirty="0"/>
              <a:t>upphandla redan använda produkter* </a:t>
            </a:r>
            <a:r>
              <a:rPr lang="sv-SE" dirty="0"/>
              <a:t>– helst som funktion, och gärna redan använda både en och två gånger.</a:t>
            </a:r>
          </a:p>
          <a:p>
            <a:pPr lvl="2"/>
            <a:r>
              <a:rPr lang="sv-SE" dirty="0"/>
              <a:t>Triggar det förändring av affärsmodell hos distributörer och/eller tillverkare?</a:t>
            </a:r>
          </a:p>
          <a:p>
            <a:pPr lvl="1"/>
            <a:r>
              <a:rPr lang="sv-SE" dirty="0"/>
              <a:t>Möjligheter att bibehålla sund konkurrens och </a:t>
            </a:r>
            <a:r>
              <a:rPr lang="sv-SE" b="1" dirty="0"/>
              <a:t>frekvent konkurrensutsätta leverantörer av funktion/prestation utan </a:t>
            </a:r>
            <a:r>
              <a:rPr lang="sv-SE" dirty="0"/>
              <a:t>de</a:t>
            </a:r>
            <a:r>
              <a:rPr lang="sv-SE" b="1" dirty="0"/>
              <a:t> negativa effekter</a:t>
            </a:r>
            <a:r>
              <a:rPr lang="sv-SE" dirty="0"/>
              <a:t> (ur ett cirkulärt perspektiv) som ett totalt utbyte av de funktions-/prestationsbärande produkterna ger, och som nu verkar vara fallet.</a:t>
            </a:r>
          </a:p>
          <a:p>
            <a:pPr lvl="1"/>
            <a:r>
              <a:rPr lang="sv-SE" dirty="0"/>
              <a:t>Fördjupade insatser att </a:t>
            </a:r>
            <a:r>
              <a:rPr lang="sv-SE" b="1" dirty="0"/>
              <a:t>implementera lämpliga </a:t>
            </a:r>
            <a:r>
              <a:rPr lang="sv-SE" b="1" dirty="0" err="1"/>
              <a:t>cirkularitetsmått</a:t>
            </a:r>
            <a:r>
              <a:rPr lang="sv-SE" b="1" dirty="0"/>
              <a:t> för de tre dimensioner som behöver mätas</a:t>
            </a:r>
            <a:r>
              <a:rPr lang="sv-SE" dirty="0"/>
              <a:t> (</a:t>
            </a:r>
            <a:r>
              <a:rPr lang="sv-SE" dirty="0" err="1"/>
              <a:t>materialcirkularitet</a:t>
            </a:r>
            <a:r>
              <a:rPr lang="sv-SE" dirty="0"/>
              <a:t>, produktlivslängd, användningsintensitet)</a:t>
            </a:r>
          </a:p>
          <a:p>
            <a:r>
              <a:rPr lang="sv-SE" dirty="0"/>
              <a:t>För kommunerna:</a:t>
            </a:r>
          </a:p>
          <a:p>
            <a:pPr lvl="1"/>
            <a:r>
              <a:rPr lang="sv-SE" dirty="0"/>
              <a:t>Förankra strategisk roll i kommunen för implementering av cirkulär offentlig upphandling</a:t>
            </a:r>
          </a:p>
          <a:p>
            <a:pPr lvl="2"/>
            <a:r>
              <a:rPr lang="sv-SE" dirty="0"/>
              <a:t>Var hör en sådan roll hemma? Miljöavdelning? Inköpsavdelning?</a:t>
            </a:r>
          </a:p>
          <a:p>
            <a:pPr lvl="1"/>
            <a:r>
              <a:rPr lang="sv-SE" dirty="0"/>
              <a:t>Utökat samarbete/dialog tvärs kommunerna om cirkulär offentlig upphandling</a:t>
            </a:r>
          </a:p>
          <a:p>
            <a:pPr lvl="2"/>
            <a:r>
              <a:rPr lang="sv-SE" dirty="0"/>
              <a:t>Hur går det bäst till? </a:t>
            </a:r>
          </a:p>
          <a:p>
            <a:pPr lvl="2"/>
            <a:r>
              <a:rPr lang="sv-SE" dirty="0"/>
              <a:t>Kan SKL och UM bli mer drivande/guidande/supportande?</a:t>
            </a:r>
          </a:p>
          <a:p>
            <a:endParaRPr lang="sv-SE" dirty="0"/>
          </a:p>
        </p:txBody>
      </p:sp>
      <p:sp>
        <p:nvSpPr>
          <p:cNvPr id="4" name="Platshållare för bildnummer 3"/>
          <p:cNvSpPr>
            <a:spLocks noGrp="1"/>
          </p:cNvSpPr>
          <p:nvPr>
            <p:ph type="sldNum" sz="quarter" idx="5"/>
          </p:nvPr>
        </p:nvSpPr>
        <p:spPr/>
        <p:txBody>
          <a:bodyPr/>
          <a:lstStyle/>
          <a:p>
            <a:fld id="{3E18346B-292C-4441-8B48-07D72E193800}" type="slidenum">
              <a:rPr lang="sv-SE" smtClean="0"/>
              <a:t>41</a:t>
            </a:fld>
            <a:endParaRPr lang="sv-SE"/>
          </a:p>
        </p:txBody>
      </p:sp>
    </p:spTree>
    <p:extLst>
      <p:ext uri="{BB962C8B-B14F-4D97-AF65-F5344CB8AC3E}">
        <p14:creationId xmlns:p14="http://schemas.microsoft.com/office/powerpoint/2010/main" val="27616635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Det var </a:t>
            </a:r>
            <a:r>
              <a:rPr lang="en-GB" dirty="0" err="1"/>
              <a:t>sista</a:t>
            </a:r>
            <a:r>
              <a:rPr lang="en-GB" dirty="0"/>
              <a:t> </a:t>
            </a:r>
            <a:r>
              <a:rPr lang="en-GB" dirty="0" err="1"/>
              <a:t>bilden</a:t>
            </a:r>
            <a:r>
              <a:rPr lang="en-GB" dirty="0"/>
              <a:t>.</a:t>
            </a:r>
          </a:p>
          <a:p>
            <a:r>
              <a:rPr lang="en-GB" dirty="0"/>
              <a:t>Jag </a:t>
            </a:r>
            <a:r>
              <a:rPr lang="en-GB" dirty="0" err="1"/>
              <a:t>hoppas</a:t>
            </a:r>
            <a:r>
              <a:rPr lang="en-GB" dirty="0"/>
              <a:t> </a:t>
            </a:r>
            <a:r>
              <a:rPr lang="en-GB" dirty="0" err="1"/>
              <a:t>ni</a:t>
            </a:r>
            <a:r>
              <a:rPr lang="en-GB" dirty="0"/>
              <a:t> </a:t>
            </a:r>
            <a:r>
              <a:rPr lang="en-GB" dirty="0" err="1"/>
              <a:t>hittat</a:t>
            </a:r>
            <a:r>
              <a:rPr lang="en-GB" dirty="0"/>
              <a:t> </a:t>
            </a:r>
            <a:r>
              <a:rPr lang="en-GB" dirty="0" err="1"/>
              <a:t>något</a:t>
            </a:r>
            <a:r>
              <a:rPr lang="en-GB" dirty="0"/>
              <a:t> </a:t>
            </a:r>
            <a:r>
              <a:rPr lang="en-GB" dirty="0" err="1"/>
              <a:t>matnyttigt</a:t>
            </a:r>
            <a:r>
              <a:rPr lang="en-GB" dirty="0"/>
              <a:t> </a:t>
            </a:r>
            <a:r>
              <a:rPr lang="en-GB" dirty="0" err="1"/>
              <a:t>i</a:t>
            </a:r>
            <a:r>
              <a:rPr lang="en-GB" dirty="0"/>
              <a:t> det jag </a:t>
            </a:r>
            <a:r>
              <a:rPr lang="en-GB" dirty="0" err="1"/>
              <a:t>sagt</a:t>
            </a:r>
            <a:r>
              <a:rPr lang="en-GB" dirty="0"/>
              <a:t>.</a:t>
            </a:r>
          </a:p>
          <a:p>
            <a:r>
              <a:rPr lang="en-GB" dirty="0"/>
              <a:t>Om </a:t>
            </a:r>
            <a:r>
              <a:rPr lang="en-GB" dirty="0" err="1"/>
              <a:t>ni</a:t>
            </a:r>
            <a:r>
              <a:rPr lang="en-GB" dirty="0"/>
              <a:t> </a:t>
            </a:r>
            <a:r>
              <a:rPr lang="en-GB" dirty="0" err="1"/>
              <a:t>vill</a:t>
            </a:r>
            <a:r>
              <a:rPr lang="en-GB" dirty="0"/>
              <a:t> </a:t>
            </a:r>
            <a:r>
              <a:rPr lang="en-GB" dirty="0" err="1"/>
              <a:t>prata</a:t>
            </a:r>
            <a:r>
              <a:rPr lang="en-GB" dirty="0"/>
              <a:t> </a:t>
            </a:r>
            <a:r>
              <a:rPr lang="en-GB" dirty="0" err="1"/>
              <a:t>mer</a:t>
            </a:r>
            <a:r>
              <a:rPr lang="en-GB" dirty="0"/>
              <a:t> med </a:t>
            </a:r>
            <a:r>
              <a:rPr lang="en-GB" dirty="0" err="1"/>
              <a:t>mig</a:t>
            </a:r>
            <a:r>
              <a:rPr lang="en-GB" dirty="0"/>
              <a:t> </a:t>
            </a:r>
            <a:r>
              <a:rPr lang="en-GB" dirty="0" err="1"/>
              <a:t>kommer</a:t>
            </a:r>
            <a:r>
              <a:rPr lang="en-GB" dirty="0"/>
              <a:t> jag </a:t>
            </a:r>
            <a:r>
              <a:rPr lang="en-GB" dirty="0" err="1"/>
              <a:t>att</a:t>
            </a:r>
            <a:r>
              <a:rPr lang="en-GB" dirty="0"/>
              <a:t> </a:t>
            </a:r>
            <a:r>
              <a:rPr lang="en-GB" dirty="0" err="1"/>
              <a:t>finnas</a:t>
            </a:r>
            <a:r>
              <a:rPr lang="en-GB" dirty="0"/>
              <a:t> </a:t>
            </a:r>
            <a:r>
              <a:rPr lang="en-GB" dirty="0" err="1"/>
              <a:t>kvar</a:t>
            </a:r>
            <a:r>
              <a:rPr lang="en-GB" dirty="0"/>
              <a:t> </a:t>
            </a:r>
            <a:r>
              <a:rPr lang="en-GB" dirty="0" err="1"/>
              <a:t>här</a:t>
            </a:r>
            <a:r>
              <a:rPr lang="en-GB" dirty="0"/>
              <a:t> under </a:t>
            </a:r>
            <a:r>
              <a:rPr lang="en-GB" dirty="0" err="1"/>
              <a:t>minglet</a:t>
            </a:r>
            <a:r>
              <a:rPr lang="en-GB" dirty="0"/>
              <a:t> </a:t>
            </a:r>
            <a:r>
              <a:rPr lang="en-GB" dirty="0" err="1"/>
              <a:t>efter</a:t>
            </a:r>
            <a:r>
              <a:rPr lang="en-GB" dirty="0"/>
              <a:t> </a:t>
            </a:r>
            <a:r>
              <a:rPr lang="en-GB" dirty="0" err="1"/>
              <a:t>klockan</a:t>
            </a:r>
            <a:r>
              <a:rPr lang="en-GB" dirty="0"/>
              <a:t> 15.</a:t>
            </a:r>
          </a:p>
          <a:p>
            <a:endParaRPr lang="en-GB" dirty="0"/>
          </a:p>
          <a:p>
            <a:r>
              <a:rPr lang="en-GB" dirty="0" err="1"/>
              <a:t>Å</a:t>
            </a:r>
            <a:r>
              <a:rPr lang="en-GB" dirty="0"/>
              <a:t> </a:t>
            </a:r>
            <a:r>
              <a:rPr lang="en-GB" dirty="0" err="1"/>
              <a:t>mig</a:t>
            </a:r>
            <a:r>
              <a:rPr lang="en-GB" dirty="0"/>
              <a:t> </a:t>
            </a:r>
            <a:r>
              <a:rPr lang="en-GB" dirty="0" err="1"/>
              <a:t>och</a:t>
            </a:r>
            <a:r>
              <a:rPr lang="en-GB" dirty="0"/>
              <a:t> mina </a:t>
            </a:r>
            <a:r>
              <a:rPr lang="en-GB" dirty="0" err="1"/>
              <a:t>kollegors</a:t>
            </a:r>
            <a:r>
              <a:rPr lang="en-GB" dirty="0"/>
              <a:t> </a:t>
            </a:r>
            <a:r>
              <a:rPr lang="en-GB" dirty="0" err="1"/>
              <a:t>vägnar</a:t>
            </a:r>
            <a:r>
              <a:rPr lang="en-GB" dirty="0"/>
              <a:t> – de </a:t>
            </a:r>
            <a:r>
              <a:rPr lang="en-GB" dirty="0" err="1"/>
              <a:t>ni</a:t>
            </a:r>
            <a:r>
              <a:rPr lang="en-GB" dirty="0"/>
              <a:t> ser </a:t>
            </a:r>
            <a:r>
              <a:rPr lang="en-GB" dirty="0" err="1"/>
              <a:t>här</a:t>
            </a:r>
            <a:r>
              <a:rPr lang="en-GB" dirty="0"/>
              <a:t> </a:t>
            </a:r>
            <a:r>
              <a:rPr lang="en-GB" dirty="0" err="1"/>
              <a:t>på</a:t>
            </a:r>
            <a:r>
              <a:rPr lang="en-GB" dirty="0"/>
              <a:t> </a:t>
            </a:r>
            <a:r>
              <a:rPr lang="en-GB" dirty="0" err="1"/>
              <a:t>bilden</a:t>
            </a:r>
            <a:r>
              <a:rPr lang="en-GB" dirty="0"/>
              <a:t>,</a:t>
            </a:r>
          </a:p>
          <a:p>
            <a:r>
              <a:rPr lang="en-GB" dirty="0"/>
              <a:t>Robert, Emma, Josefina </a:t>
            </a:r>
            <a:r>
              <a:rPr lang="en-GB" dirty="0" err="1"/>
              <a:t>och</a:t>
            </a:r>
            <a:r>
              <a:rPr lang="en-GB" dirty="0"/>
              <a:t> </a:t>
            </a:r>
            <a:r>
              <a:rPr lang="en-GB" dirty="0" err="1"/>
              <a:t>vår</a:t>
            </a:r>
            <a:r>
              <a:rPr lang="en-GB" dirty="0"/>
              <a:t> </a:t>
            </a:r>
            <a:r>
              <a:rPr lang="en-GB" dirty="0" err="1"/>
              <a:t>projektledare</a:t>
            </a:r>
            <a:r>
              <a:rPr lang="en-GB" dirty="0"/>
              <a:t>, </a:t>
            </a:r>
            <a:r>
              <a:rPr lang="en-GB" dirty="0" err="1"/>
              <a:t>Emanuela</a:t>
            </a:r>
            <a:r>
              <a:rPr lang="en-GB" dirty="0"/>
              <a:t>…..</a:t>
            </a:r>
          </a:p>
          <a:p>
            <a:r>
              <a:rPr lang="en-GB" dirty="0"/>
              <a:t>…..</a:t>
            </a:r>
            <a:r>
              <a:rPr lang="en-GB" dirty="0" err="1"/>
              <a:t>Vill</a:t>
            </a:r>
            <a:r>
              <a:rPr lang="en-GB" dirty="0"/>
              <a:t> jag </a:t>
            </a:r>
            <a:r>
              <a:rPr lang="en-GB" dirty="0" err="1"/>
              <a:t>tacka</a:t>
            </a:r>
            <a:r>
              <a:rPr lang="en-GB" dirty="0"/>
              <a:t> </a:t>
            </a:r>
            <a:r>
              <a:rPr lang="en-GB" dirty="0" err="1"/>
              <a:t>så</a:t>
            </a:r>
            <a:r>
              <a:rPr lang="en-GB" dirty="0"/>
              <a:t> </a:t>
            </a:r>
            <a:r>
              <a:rPr lang="en-GB" dirty="0" err="1"/>
              <a:t>hjärtligt</a:t>
            </a:r>
            <a:r>
              <a:rPr lang="en-GB" dirty="0"/>
              <a:t> </a:t>
            </a:r>
            <a:r>
              <a:rPr lang="en-GB" dirty="0" err="1"/>
              <a:t>för</a:t>
            </a:r>
            <a:r>
              <a:rPr lang="en-GB" dirty="0"/>
              <a:t> </a:t>
            </a:r>
            <a:r>
              <a:rPr lang="en-GB" dirty="0" err="1"/>
              <a:t>uppmärksamheten</a:t>
            </a:r>
            <a:r>
              <a:rPr lang="en-GB" dirty="0"/>
              <a:t>!</a:t>
            </a:r>
          </a:p>
        </p:txBody>
      </p:sp>
      <p:sp>
        <p:nvSpPr>
          <p:cNvPr id="4" name="Slide Number Placeholder 3"/>
          <p:cNvSpPr>
            <a:spLocks noGrp="1"/>
          </p:cNvSpPr>
          <p:nvPr>
            <p:ph type="sldNum" sz="quarter" idx="5"/>
          </p:nvPr>
        </p:nvSpPr>
        <p:spPr/>
        <p:txBody>
          <a:bodyPr/>
          <a:lstStyle/>
          <a:p>
            <a:fld id="{3E18346B-292C-4441-8B48-07D72E193800}" type="slidenum">
              <a:rPr lang="sv-SE" smtClean="0"/>
              <a:t>42</a:t>
            </a:fld>
            <a:endParaRPr lang="sv-SE"/>
          </a:p>
        </p:txBody>
      </p:sp>
    </p:spTree>
    <p:extLst>
      <p:ext uri="{BB962C8B-B14F-4D97-AF65-F5344CB8AC3E}">
        <p14:creationId xmlns:p14="http://schemas.microsoft.com/office/powerpoint/2010/main" val="1318981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Kollage">
    <p:spTree>
      <p:nvGrpSpPr>
        <p:cNvPr id="1" name=""/>
        <p:cNvGrpSpPr/>
        <p:nvPr/>
      </p:nvGrpSpPr>
      <p:grpSpPr>
        <a:xfrm>
          <a:off x="0" y="0"/>
          <a:ext cx="0" cy="0"/>
          <a:chOff x="0" y="0"/>
          <a:chExt cx="0" cy="0"/>
        </a:xfrm>
      </p:grpSpPr>
      <p:sp>
        <p:nvSpPr>
          <p:cNvPr id="50" name="Platshållare för bild 49"/>
          <p:cNvSpPr>
            <a:spLocks noGrp="1"/>
          </p:cNvSpPr>
          <p:nvPr>
            <p:ph type="pic" sz="quarter" idx="14"/>
          </p:nvPr>
        </p:nvSpPr>
        <p:spPr>
          <a:xfrm>
            <a:off x="6094801" y="0"/>
            <a:ext cx="3049200" cy="3407911"/>
          </a:xfrm>
          <a:custGeom>
            <a:avLst/>
            <a:gdLst>
              <a:gd name="connsiteX0" fmla="*/ 0 w 3049200"/>
              <a:gd name="connsiteY0" fmla="*/ 0 h 3407911"/>
              <a:gd name="connsiteX1" fmla="*/ 3049200 w 3049200"/>
              <a:gd name="connsiteY1" fmla="*/ 0 h 3407911"/>
              <a:gd name="connsiteX2" fmla="*/ 3049200 w 3049200"/>
              <a:gd name="connsiteY2" fmla="*/ 1 h 3407911"/>
              <a:gd name="connsiteX3" fmla="*/ 3029400 w 3049200"/>
              <a:gd name="connsiteY3" fmla="*/ 1 h 3407911"/>
              <a:gd name="connsiteX4" fmla="*/ 3029400 w 3049200"/>
              <a:gd name="connsiteY4" fmla="*/ 3407911 h 3407911"/>
              <a:gd name="connsiteX5" fmla="*/ 20999 w 3049200"/>
              <a:gd name="connsiteY5" fmla="*/ 3407911 h 3407911"/>
              <a:gd name="connsiteX6" fmla="*/ 20999 w 3049200"/>
              <a:gd name="connsiteY6" fmla="*/ 1 h 3407911"/>
              <a:gd name="connsiteX7" fmla="*/ 0 w 3049200"/>
              <a:gd name="connsiteY7" fmla="*/ 1 h 340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9200" h="3407911">
                <a:moveTo>
                  <a:pt x="0" y="0"/>
                </a:moveTo>
                <a:lnTo>
                  <a:pt x="3049200" y="0"/>
                </a:lnTo>
                <a:lnTo>
                  <a:pt x="3049200" y="1"/>
                </a:lnTo>
                <a:lnTo>
                  <a:pt x="3029400" y="1"/>
                </a:lnTo>
                <a:lnTo>
                  <a:pt x="3029400" y="3407911"/>
                </a:lnTo>
                <a:lnTo>
                  <a:pt x="20999" y="3407911"/>
                </a:lnTo>
                <a:lnTo>
                  <a:pt x="20999" y="1"/>
                </a:lnTo>
                <a:lnTo>
                  <a:pt x="0" y="1"/>
                </a:lnTo>
                <a:close/>
              </a:path>
            </a:pathLst>
          </a:custGeom>
          <a:solidFill>
            <a:schemeClr val="bg2"/>
          </a:solidFill>
        </p:spPr>
        <p:txBody>
          <a:bodyPr wrap="square">
            <a:noAutofit/>
          </a:bodyPr>
          <a:lstStyle/>
          <a:p>
            <a:r>
              <a:rPr lang="sv-SE"/>
              <a:t>Klicka på ikonen för att lägga till en bild</a:t>
            </a:r>
          </a:p>
        </p:txBody>
      </p:sp>
      <p:sp>
        <p:nvSpPr>
          <p:cNvPr id="48" name="Platshållare för bild 47"/>
          <p:cNvSpPr>
            <a:spLocks noGrp="1"/>
          </p:cNvSpPr>
          <p:nvPr>
            <p:ph type="pic" sz="quarter" idx="15"/>
          </p:nvPr>
        </p:nvSpPr>
        <p:spPr>
          <a:xfrm>
            <a:off x="9142800" y="0"/>
            <a:ext cx="3049200" cy="3407911"/>
          </a:xfrm>
          <a:custGeom>
            <a:avLst/>
            <a:gdLst>
              <a:gd name="connsiteX0" fmla="*/ 0 w 3049200"/>
              <a:gd name="connsiteY0" fmla="*/ 0 h 3407911"/>
              <a:gd name="connsiteX1" fmla="*/ 3049200 w 3049200"/>
              <a:gd name="connsiteY1" fmla="*/ 0 h 3407911"/>
              <a:gd name="connsiteX2" fmla="*/ 3049200 w 3049200"/>
              <a:gd name="connsiteY2" fmla="*/ 3407911 h 3407911"/>
              <a:gd name="connsiteX3" fmla="*/ 21001 w 3049200"/>
              <a:gd name="connsiteY3" fmla="*/ 3407911 h 3407911"/>
              <a:gd name="connsiteX4" fmla="*/ 21001 w 3049200"/>
              <a:gd name="connsiteY4" fmla="*/ 1 h 3407911"/>
              <a:gd name="connsiteX5" fmla="*/ 0 w 3049200"/>
              <a:gd name="connsiteY5" fmla="*/ 1 h 340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9200" h="3407911">
                <a:moveTo>
                  <a:pt x="0" y="0"/>
                </a:moveTo>
                <a:lnTo>
                  <a:pt x="3049200" y="0"/>
                </a:lnTo>
                <a:lnTo>
                  <a:pt x="3049200" y="3407911"/>
                </a:lnTo>
                <a:lnTo>
                  <a:pt x="21001" y="3407911"/>
                </a:lnTo>
                <a:lnTo>
                  <a:pt x="21001" y="1"/>
                </a:lnTo>
                <a:lnTo>
                  <a:pt x="0" y="1"/>
                </a:lnTo>
                <a:close/>
              </a:path>
            </a:pathLst>
          </a:custGeom>
          <a:solidFill>
            <a:schemeClr val="bg2"/>
          </a:solidFill>
        </p:spPr>
        <p:txBody>
          <a:bodyPr wrap="square">
            <a:noAutofit/>
          </a:bodyPr>
          <a:lstStyle/>
          <a:p>
            <a:r>
              <a:rPr lang="sv-SE"/>
              <a:t>Klicka på ikonen för att lägga till en bild</a:t>
            </a:r>
            <a:endParaRPr lang="sv-SE" dirty="0"/>
          </a:p>
        </p:txBody>
      </p:sp>
      <p:sp>
        <p:nvSpPr>
          <p:cNvPr id="51" name="Platshållare för bild 50"/>
          <p:cNvSpPr>
            <a:spLocks noGrp="1"/>
          </p:cNvSpPr>
          <p:nvPr>
            <p:ph type="pic" sz="quarter" idx="16"/>
          </p:nvPr>
        </p:nvSpPr>
        <p:spPr>
          <a:xfrm>
            <a:off x="6115801" y="3447510"/>
            <a:ext cx="3008401" cy="3410490"/>
          </a:xfrm>
          <a:custGeom>
            <a:avLst/>
            <a:gdLst>
              <a:gd name="connsiteX0" fmla="*/ 0 w 3008401"/>
              <a:gd name="connsiteY0" fmla="*/ 0 h 3410490"/>
              <a:gd name="connsiteX1" fmla="*/ 3008401 w 3008401"/>
              <a:gd name="connsiteY1" fmla="*/ 0 h 3410490"/>
              <a:gd name="connsiteX2" fmla="*/ 3008401 w 3008401"/>
              <a:gd name="connsiteY2" fmla="*/ 3410490 h 3410490"/>
              <a:gd name="connsiteX3" fmla="*/ 0 w 3008401"/>
              <a:gd name="connsiteY3" fmla="*/ 3410490 h 3410490"/>
            </a:gdLst>
            <a:ahLst/>
            <a:cxnLst>
              <a:cxn ang="0">
                <a:pos x="connsiteX0" y="connsiteY0"/>
              </a:cxn>
              <a:cxn ang="0">
                <a:pos x="connsiteX1" y="connsiteY1"/>
              </a:cxn>
              <a:cxn ang="0">
                <a:pos x="connsiteX2" y="connsiteY2"/>
              </a:cxn>
              <a:cxn ang="0">
                <a:pos x="connsiteX3" y="connsiteY3"/>
              </a:cxn>
            </a:cxnLst>
            <a:rect l="l" t="t" r="r" b="b"/>
            <a:pathLst>
              <a:path w="3008401" h="3410490">
                <a:moveTo>
                  <a:pt x="0" y="0"/>
                </a:moveTo>
                <a:lnTo>
                  <a:pt x="3008401" y="0"/>
                </a:lnTo>
                <a:lnTo>
                  <a:pt x="3008401" y="3410490"/>
                </a:lnTo>
                <a:lnTo>
                  <a:pt x="0" y="3410490"/>
                </a:lnTo>
                <a:close/>
              </a:path>
            </a:pathLst>
          </a:custGeom>
          <a:solidFill>
            <a:schemeClr val="bg2"/>
          </a:solidFill>
        </p:spPr>
        <p:txBody>
          <a:bodyPr wrap="square">
            <a:noAutofit/>
          </a:bodyPr>
          <a:lstStyle/>
          <a:p>
            <a:r>
              <a:rPr lang="sv-SE"/>
              <a:t>Klicka på ikonen för att lägga till en bild</a:t>
            </a:r>
          </a:p>
        </p:txBody>
      </p:sp>
      <p:sp>
        <p:nvSpPr>
          <p:cNvPr id="47" name="Platshållare för bild 46"/>
          <p:cNvSpPr>
            <a:spLocks noGrp="1"/>
          </p:cNvSpPr>
          <p:nvPr>
            <p:ph type="pic" sz="quarter" idx="17"/>
          </p:nvPr>
        </p:nvSpPr>
        <p:spPr>
          <a:xfrm>
            <a:off x="9163802" y="3447510"/>
            <a:ext cx="3028199" cy="3410490"/>
          </a:xfrm>
          <a:custGeom>
            <a:avLst/>
            <a:gdLst>
              <a:gd name="connsiteX0" fmla="*/ 0 w 3028199"/>
              <a:gd name="connsiteY0" fmla="*/ 0 h 3410490"/>
              <a:gd name="connsiteX1" fmla="*/ 3028199 w 3028199"/>
              <a:gd name="connsiteY1" fmla="*/ 0 h 3410490"/>
              <a:gd name="connsiteX2" fmla="*/ 3028199 w 3028199"/>
              <a:gd name="connsiteY2" fmla="*/ 3410490 h 3410490"/>
              <a:gd name="connsiteX3" fmla="*/ 0 w 3028199"/>
              <a:gd name="connsiteY3" fmla="*/ 3410490 h 3410490"/>
            </a:gdLst>
            <a:ahLst/>
            <a:cxnLst>
              <a:cxn ang="0">
                <a:pos x="connsiteX0" y="connsiteY0"/>
              </a:cxn>
              <a:cxn ang="0">
                <a:pos x="connsiteX1" y="connsiteY1"/>
              </a:cxn>
              <a:cxn ang="0">
                <a:pos x="connsiteX2" y="connsiteY2"/>
              </a:cxn>
              <a:cxn ang="0">
                <a:pos x="connsiteX3" y="connsiteY3"/>
              </a:cxn>
            </a:cxnLst>
            <a:rect l="l" t="t" r="r" b="b"/>
            <a:pathLst>
              <a:path w="3028199" h="3410490">
                <a:moveTo>
                  <a:pt x="0" y="0"/>
                </a:moveTo>
                <a:lnTo>
                  <a:pt x="3028199" y="0"/>
                </a:lnTo>
                <a:lnTo>
                  <a:pt x="3028199" y="3410490"/>
                </a:lnTo>
                <a:lnTo>
                  <a:pt x="0" y="3410490"/>
                </a:lnTo>
                <a:close/>
              </a:path>
            </a:pathLst>
          </a:custGeom>
          <a:solidFill>
            <a:schemeClr val="bg2"/>
          </a:solidFill>
        </p:spPr>
        <p:txBody>
          <a:bodyPr wrap="square">
            <a:noAutofit/>
          </a:bodyPr>
          <a:lstStyle/>
          <a:p>
            <a:r>
              <a:rPr lang="sv-SE"/>
              <a:t>Klicka på ikonen för att lägga till en bild</a:t>
            </a:r>
          </a:p>
        </p:txBody>
      </p:sp>
      <p:sp>
        <p:nvSpPr>
          <p:cNvPr id="2" name="Rubrik 1"/>
          <p:cNvSpPr>
            <a:spLocks noGrp="1"/>
          </p:cNvSpPr>
          <p:nvPr>
            <p:ph type="ctrTitle"/>
          </p:nvPr>
        </p:nvSpPr>
        <p:spPr>
          <a:xfrm>
            <a:off x="695325" y="1214808"/>
            <a:ext cx="5048250" cy="2215991"/>
          </a:xfrm>
        </p:spPr>
        <p:txBody>
          <a:bodyPr anchor="b"/>
          <a:lstStyle>
            <a:lvl1pPr algn="l">
              <a:defRPr sz="4800" b="0" cap="all" baseline="0">
                <a:solidFill>
                  <a:srgbClr val="7F7F7F"/>
                </a:solidFill>
              </a:defRPr>
            </a:lvl1pPr>
          </a:lstStyle>
          <a:p>
            <a:r>
              <a:rPr lang="sv-SE"/>
              <a:t>Klicka här för att ändra format</a:t>
            </a:r>
            <a:endParaRPr lang="sv-SE" dirty="0"/>
          </a:p>
        </p:txBody>
      </p:sp>
      <p:sp>
        <p:nvSpPr>
          <p:cNvPr id="3" name="Underrubrik 2"/>
          <p:cNvSpPr>
            <a:spLocks noGrp="1"/>
          </p:cNvSpPr>
          <p:nvPr>
            <p:ph type="subTitle" idx="1"/>
          </p:nvPr>
        </p:nvSpPr>
        <p:spPr>
          <a:xfrm>
            <a:off x="695325" y="3522873"/>
            <a:ext cx="5048250" cy="2073885"/>
          </a:xfrm>
        </p:spPr>
        <p:txBody>
          <a:bodyPr>
            <a:normAutofit/>
          </a:bodyPr>
          <a:lstStyle>
            <a:lvl1pPr marL="0" indent="0" algn="l">
              <a:buNone/>
              <a:defRPr sz="1800">
                <a:solidFill>
                  <a:srgbClr val="7F7F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sv-SE" dirty="0"/>
          </a:p>
        </p:txBody>
      </p:sp>
      <p:sp>
        <p:nvSpPr>
          <p:cNvPr id="9" name="Platshållare för text 4"/>
          <p:cNvSpPr>
            <a:spLocks noGrp="1"/>
          </p:cNvSpPr>
          <p:nvPr>
            <p:ph type="body" sz="quarter" idx="18" hasCustomPrompt="1"/>
          </p:nvPr>
        </p:nvSpPr>
        <p:spPr>
          <a:xfrm>
            <a:off x="695325" y="5924550"/>
            <a:ext cx="5256213" cy="914400"/>
          </a:xfrm>
        </p:spPr>
        <p:txBody>
          <a:bodyPr>
            <a:normAutofit/>
          </a:bodyPr>
          <a:lstStyle>
            <a:lvl1pPr marL="0" indent="0">
              <a:buNone/>
              <a:defRPr sz="1800" b="1" i="0">
                <a:solidFill>
                  <a:srgbClr val="7F7F7F"/>
                </a:solidFill>
                <a:latin typeface="+mj-lt"/>
              </a:defRPr>
            </a:lvl1pPr>
          </a:lstStyle>
          <a:p>
            <a:pPr lvl="0"/>
            <a:r>
              <a:rPr lang="sv-SE" dirty="0"/>
              <a:t>DIVISION OCH ENHET</a:t>
            </a:r>
          </a:p>
        </p:txBody>
      </p:sp>
      <p:pic>
        <p:nvPicPr>
          <p:cNvPr id="11" name="Platshållare för innehåll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890" y="333375"/>
            <a:ext cx="857910" cy="1102891"/>
          </a:xfrm>
          <a:prstGeom prst="rect">
            <a:avLst/>
          </a:prstGeom>
        </p:spPr>
      </p:pic>
      <p:sp>
        <p:nvSpPr>
          <p:cNvPr id="4" name="textruta 3"/>
          <p:cNvSpPr txBox="1"/>
          <p:nvPr userDrawn="1"/>
        </p:nvSpPr>
        <p:spPr>
          <a:xfrm>
            <a:off x="695325" y="5638800"/>
            <a:ext cx="2726067" cy="276999"/>
          </a:xfrm>
          <a:prstGeom prst="rect">
            <a:avLst/>
          </a:prstGeom>
          <a:noFill/>
        </p:spPr>
        <p:txBody>
          <a:bodyPr wrap="none" lIns="0" rtlCol="0">
            <a:spAutoFit/>
          </a:bodyPr>
          <a:lstStyle/>
          <a:p>
            <a:r>
              <a:rPr lang="sv-SE" sz="1200" b="1" dirty="0">
                <a:solidFill>
                  <a:srgbClr val="7F7F7F"/>
                </a:solidFill>
              </a:rPr>
              <a:t>RISE Research </a:t>
            </a:r>
            <a:r>
              <a:rPr lang="sv-SE" sz="1200" b="1" dirty="0" err="1">
                <a:solidFill>
                  <a:srgbClr val="7F7F7F"/>
                </a:solidFill>
              </a:rPr>
              <a:t>Institutes</a:t>
            </a:r>
            <a:r>
              <a:rPr lang="sv-SE" sz="1200" b="1" dirty="0">
                <a:solidFill>
                  <a:srgbClr val="7F7F7F"/>
                </a:solidFill>
              </a:rPr>
              <a:t> </a:t>
            </a:r>
            <a:r>
              <a:rPr lang="sv-SE" sz="1200" b="1" dirty="0" err="1">
                <a:solidFill>
                  <a:srgbClr val="7F7F7F"/>
                </a:solidFill>
              </a:rPr>
              <a:t>of</a:t>
            </a:r>
            <a:r>
              <a:rPr lang="sv-SE" sz="1200" b="1" dirty="0">
                <a:solidFill>
                  <a:srgbClr val="7F7F7F"/>
                </a:solidFill>
              </a:rPr>
              <a:t> Sweden</a:t>
            </a:r>
          </a:p>
        </p:txBody>
      </p:sp>
    </p:spTree>
    <p:extLst>
      <p:ext uri="{BB962C8B-B14F-4D97-AF65-F5344CB8AC3E}">
        <p14:creationId xmlns:p14="http://schemas.microsoft.com/office/powerpoint/2010/main" val="3387097335"/>
      </p:ext>
    </p:extLst>
  </p:cSld>
  <p:clrMapOvr>
    <a:masterClrMapping/>
  </p:clrMapOvr>
  <p:extLst>
    <p:ext uri="{DCECCB84-F9BA-43D5-87BE-67443E8EF086}">
      <p15:sldGuideLst xmlns:p15="http://schemas.microsoft.com/office/powerpoint/2012/main">
        <p15:guide id="1" orient="horz" pos="279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ehåll utan bild">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0"/>
          </p:nvPr>
        </p:nvSpPr>
        <p:spPr/>
        <p:txBody>
          <a:bodyPr/>
          <a:lstStyle/>
          <a:p>
            <a:fld id="{689F2D8B-41AF-4F0A-96D1-36B06F461775}" type="slidenum">
              <a:rPr lang="sv-SE" smtClean="0"/>
              <a:pPr/>
              <a:t>‹#›</a:t>
            </a:fld>
            <a:endParaRPr lang="sv-SE"/>
          </a:p>
        </p:txBody>
      </p:sp>
      <p:sp>
        <p:nvSpPr>
          <p:cNvPr id="4" name="Rubrik 3"/>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57699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foruta grön">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2" y="1233488"/>
            <a:ext cx="9380538"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5" name="Rubrik 4"/>
          <p:cNvSpPr>
            <a:spLocks noGrp="1"/>
          </p:cNvSpPr>
          <p:nvPr>
            <p:ph type="title"/>
          </p:nvPr>
        </p:nvSpPr>
        <p:spPr>
          <a:xfrm>
            <a:off x="550862" y="404813"/>
            <a:ext cx="9380538" cy="492443"/>
          </a:xfrm>
        </p:spPr>
        <p:txBody>
          <a:bodyPr/>
          <a:lstStyle/>
          <a:p>
            <a:r>
              <a:rPr lang="sv-SE" dirty="0"/>
              <a:t>Klicka här för att ändra format</a:t>
            </a:r>
          </a:p>
        </p:txBody>
      </p:sp>
      <p:sp>
        <p:nvSpPr>
          <p:cNvPr id="10" name="Frihandsfigur: Form 9">
            <a:extLst>
              <a:ext uri="{FF2B5EF4-FFF2-40B4-BE49-F238E27FC236}">
                <a16:creationId xmlns:a16="http://schemas.microsoft.com/office/drawing/2014/main" id="{AA2D6FDD-5CDF-49F6-BDE0-DDF4EF213911}"/>
              </a:ext>
            </a:extLst>
          </p:cNvPr>
          <p:cNvSpPr/>
          <p:nvPr userDrawn="1"/>
        </p:nvSpPr>
        <p:spPr>
          <a:xfrm>
            <a:off x="10350500" y="0"/>
            <a:ext cx="1841500" cy="6858001"/>
          </a:xfrm>
          <a:custGeom>
            <a:avLst/>
            <a:gdLst>
              <a:gd name="connsiteX0" fmla="*/ 1512815 w 1841500"/>
              <a:gd name="connsiteY0" fmla="*/ 6463665 h 6858001"/>
              <a:gd name="connsiteX1" fmla="*/ 1512815 w 1841500"/>
              <a:gd name="connsiteY1" fmla="*/ 6706425 h 6858001"/>
              <a:gd name="connsiteX2" fmla="*/ 1685690 w 1841500"/>
              <a:gd name="connsiteY2" fmla="*/ 6706425 h 6858001"/>
              <a:gd name="connsiteX3" fmla="*/ 1685690 w 1841500"/>
              <a:gd name="connsiteY3" fmla="*/ 6661561 h 6858001"/>
              <a:gd name="connsiteX4" fmla="*/ 1566360 w 1841500"/>
              <a:gd name="connsiteY4" fmla="*/ 6661561 h 6858001"/>
              <a:gd name="connsiteX5" fmla="*/ 1566360 w 1841500"/>
              <a:gd name="connsiteY5" fmla="*/ 6602016 h 6858001"/>
              <a:gd name="connsiteX6" fmla="*/ 1678629 w 1841500"/>
              <a:gd name="connsiteY6" fmla="*/ 6602016 h 6858001"/>
              <a:gd name="connsiteX7" fmla="*/ 1678629 w 1841500"/>
              <a:gd name="connsiteY7" fmla="*/ 6560558 h 6858001"/>
              <a:gd name="connsiteX8" fmla="*/ 1566360 w 1841500"/>
              <a:gd name="connsiteY8" fmla="*/ 6560558 h 6858001"/>
              <a:gd name="connsiteX9" fmla="*/ 1566360 w 1841500"/>
              <a:gd name="connsiteY9" fmla="*/ 6508529 h 6858001"/>
              <a:gd name="connsiteX10" fmla="*/ 1685925 w 1841500"/>
              <a:gd name="connsiteY10" fmla="*/ 6508529 h 6858001"/>
              <a:gd name="connsiteX11" fmla="*/ 1685925 w 1841500"/>
              <a:gd name="connsiteY11" fmla="*/ 6463665 h 6858001"/>
              <a:gd name="connsiteX12" fmla="*/ 1389411 w 1841500"/>
              <a:gd name="connsiteY12" fmla="*/ 6457793 h 6858001"/>
              <a:gd name="connsiteX13" fmla="*/ 1356755 w 1841500"/>
              <a:gd name="connsiteY13" fmla="*/ 6462149 h 6858001"/>
              <a:gd name="connsiteX14" fmla="*/ 1327327 w 1841500"/>
              <a:gd name="connsiteY14" fmla="*/ 6475785 h 6858001"/>
              <a:gd name="connsiteX15" fmla="*/ 1306443 w 1841500"/>
              <a:gd name="connsiteY15" fmla="*/ 6498889 h 6858001"/>
              <a:gd name="connsiteX16" fmla="*/ 1298469 w 1841500"/>
              <a:gd name="connsiteY16" fmla="*/ 6531274 h 6858001"/>
              <a:gd name="connsiteX17" fmla="*/ 1304734 w 1841500"/>
              <a:gd name="connsiteY17" fmla="*/ 6559681 h 6858001"/>
              <a:gd name="connsiteX18" fmla="*/ 1321252 w 1841500"/>
              <a:gd name="connsiteY18" fmla="*/ 6579188 h 6858001"/>
              <a:gd name="connsiteX19" fmla="*/ 1344414 w 1841500"/>
              <a:gd name="connsiteY19" fmla="*/ 6592066 h 6858001"/>
              <a:gd name="connsiteX20" fmla="*/ 1370995 w 1841500"/>
              <a:gd name="connsiteY20" fmla="*/ 6600399 h 6858001"/>
              <a:gd name="connsiteX21" fmla="*/ 1397385 w 1841500"/>
              <a:gd name="connsiteY21" fmla="*/ 6607216 h 6858001"/>
              <a:gd name="connsiteX22" fmla="*/ 1420548 w 1841500"/>
              <a:gd name="connsiteY22" fmla="*/ 6614224 h 6858001"/>
              <a:gd name="connsiteX23" fmla="*/ 1437065 w 1841500"/>
              <a:gd name="connsiteY23" fmla="*/ 6624450 h 6858001"/>
              <a:gd name="connsiteX24" fmla="*/ 1443331 w 1841500"/>
              <a:gd name="connsiteY24" fmla="*/ 6640548 h 6858001"/>
              <a:gd name="connsiteX25" fmla="*/ 1438584 w 1841500"/>
              <a:gd name="connsiteY25" fmla="*/ 6655698 h 6858001"/>
              <a:gd name="connsiteX26" fmla="*/ 1426623 w 1841500"/>
              <a:gd name="connsiteY26" fmla="*/ 6664978 h 6858001"/>
              <a:gd name="connsiteX27" fmla="*/ 1411245 w 1841500"/>
              <a:gd name="connsiteY27" fmla="*/ 6669523 h 6858001"/>
              <a:gd name="connsiteX28" fmla="*/ 1396056 w 1841500"/>
              <a:gd name="connsiteY28" fmla="*/ 6670849 h 6858001"/>
              <a:gd name="connsiteX29" fmla="*/ 1375551 w 1841500"/>
              <a:gd name="connsiteY29" fmla="*/ 6668198 h 6858001"/>
              <a:gd name="connsiteX30" fmla="*/ 1358274 w 1841500"/>
              <a:gd name="connsiteY30" fmla="*/ 6660433 h 6858001"/>
              <a:gd name="connsiteX31" fmla="*/ 1346503 w 1841500"/>
              <a:gd name="connsiteY31" fmla="*/ 6646608 h 6858001"/>
              <a:gd name="connsiteX32" fmla="*/ 1342136 w 1841500"/>
              <a:gd name="connsiteY32" fmla="*/ 6625965 h 6858001"/>
              <a:gd name="connsiteX33" fmla="*/ 1290305 w 1841500"/>
              <a:gd name="connsiteY33" fmla="*/ 6625965 h 6858001"/>
              <a:gd name="connsiteX34" fmla="*/ 1298469 w 1841500"/>
              <a:gd name="connsiteY34" fmla="*/ 6664599 h 6858001"/>
              <a:gd name="connsiteX35" fmla="*/ 1321442 w 1841500"/>
              <a:gd name="connsiteY35" fmla="*/ 6691492 h 6858001"/>
              <a:gd name="connsiteX36" fmla="*/ 1354857 w 1841500"/>
              <a:gd name="connsiteY36" fmla="*/ 6707021 h 6858001"/>
              <a:gd name="connsiteX37" fmla="*/ 1393967 w 1841500"/>
              <a:gd name="connsiteY37" fmla="*/ 6711945 h 6858001"/>
              <a:gd name="connsiteX38" fmla="*/ 1437825 w 1841500"/>
              <a:gd name="connsiteY38" fmla="*/ 6706264 h 6858001"/>
              <a:gd name="connsiteX39" fmla="*/ 1469531 w 1841500"/>
              <a:gd name="connsiteY39" fmla="*/ 6689977 h 6858001"/>
              <a:gd name="connsiteX40" fmla="*/ 1488707 w 1841500"/>
              <a:gd name="connsiteY40" fmla="*/ 6665357 h 6858001"/>
              <a:gd name="connsiteX41" fmla="*/ 1495162 w 1841500"/>
              <a:gd name="connsiteY41" fmla="*/ 6634298 h 6858001"/>
              <a:gd name="connsiteX42" fmla="*/ 1486618 w 1841500"/>
              <a:gd name="connsiteY42" fmla="*/ 6600967 h 6858001"/>
              <a:gd name="connsiteX43" fmla="*/ 1465924 w 1841500"/>
              <a:gd name="connsiteY43" fmla="*/ 6579945 h 6858001"/>
              <a:gd name="connsiteX44" fmla="*/ 1441812 w 1841500"/>
              <a:gd name="connsiteY44" fmla="*/ 6568582 h 6858001"/>
              <a:gd name="connsiteX45" fmla="*/ 1422826 w 1841500"/>
              <a:gd name="connsiteY45" fmla="*/ 6563658 h 6858001"/>
              <a:gd name="connsiteX46" fmla="*/ 1385993 w 1841500"/>
              <a:gd name="connsiteY46" fmla="*/ 6554000 h 6858001"/>
              <a:gd name="connsiteX47" fmla="*/ 1363780 w 1841500"/>
              <a:gd name="connsiteY47" fmla="*/ 6546614 h 6858001"/>
              <a:gd name="connsiteX48" fmla="*/ 1352958 w 1841500"/>
              <a:gd name="connsiteY48" fmla="*/ 6538470 h 6858001"/>
              <a:gd name="connsiteX49" fmla="*/ 1350300 w 1841500"/>
              <a:gd name="connsiteY49" fmla="*/ 6526918 h 6858001"/>
              <a:gd name="connsiteX50" fmla="*/ 1353717 w 1841500"/>
              <a:gd name="connsiteY50" fmla="*/ 6514040 h 6858001"/>
              <a:gd name="connsiteX51" fmla="*/ 1362451 w 1841500"/>
              <a:gd name="connsiteY51" fmla="*/ 6505518 h 6858001"/>
              <a:gd name="connsiteX52" fmla="*/ 1374222 w 1841500"/>
              <a:gd name="connsiteY52" fmla="*/ 6500594 h 6858001"/>
              <a:gd name="connsiteX53" fmla="*/ 1387133 w 1841500"/>
              <a:gd name="connsiteY53" fmla="*/ 6499268 h 6858001"/>
              <a:gd name="connsiteX54" fmla="*/ 1405359 w 1841500"/>
              <a:gd name="connsiteY54" fmla="*/ 6500973 h 6858001"/>
              <a:gd name="connsiteX55" fmla="*/ 1420168 w 1841500"/>
              <a:gd name="connsiteY55" fmla="*/ 6506843 h 6858001"/>
              <a:gd name="connsiteX56" fmla="*/ 1430610 w 1841500"/>
              <a:gd name="connsiteY56" fmla="*/ 6518017 h 6858001"/>
              <a:gd name="connsiteX57" fmla="*/ 1435167 w 1841500"/>
              <a:gd name="connsiteY57" fmla="*/ 6536008 h 6858001"/>
              <a:gd name="connsiteX58" fmla="*/ 1486998 w 1841500"/>
              <a:gd name="connsiteY58" fmla="*/ 6536008 h 6858001"/>
              <a:gd name="connsiteX59" fmla="*/ 1479024 w 1841500"/>
              <a:gd name="connsiteY59" fmla="*/ 6500215 h 6858001"/>
              <a:gd name="connsiteX60" fmla="*/ 1457380 w 1841500"/>
              <a:gd name="connsiteY60" fmla="*/ 6475785 h 6858001"/>
              <a:gd name="connsiteX61" fmla="*/ 1426243 w 1841500"/>
              <a:gd name="connsiteY61" fmla="*/ 6462149 h 6858001"/>
              <a:gd name="connsiteX62" fmla="*/ 1389411 w 1841500"/>
              <a:gd name="connsiteY62" fmla="*/ 6457793 h 6858001"/>
              <a:gd name="connsiteX63" fmla="*/ 1622965 w 1841500"/>
              <a:gd name="connsiteY63" fmla="*/ 6384507 h 6858001"/>
              <a:gd name="connsiteX64" fmla="*/ 1622965 w 1841500"/>
              <a:gd name="connsiteY64" fmla="*/ 6447106 h 6858001"/>
              <a:gd name="connsiteX65" fmla="*/ 1685925 w 1841500"/>
              <a:gd name="connsiteY65" fmla="*/ 6447106 h 6858001"/>
              <a:gd name="connsiteX66" fmla="*/ 1685925 w 1841500"/>
              <a:gd name="connsiteY66" fmla="*/ 6384507 h 6858001"/>
              <a:gd name="connsiteX67" fmla="*/ 1356180 w 1841500"/>
              <a:gd name="connsiteY67" fmla="*/ 6246039 h 6858001"/>
              <a:gd name="connsiteX68" fmla="*/ 1414883 w 1841500"/>
              <a:gd name="connsiteY68" fmla="*/ 6246039 h 6858001"/>
              <a:gd name="connsiteX69" fmla="*/ 1442619 w 1841500"/>
              <a:gd name="connsiteY69" fmla="*/ 6253991 h 6858001"/>
              <a:gd name="connsiteX70" fmla="*/ 1451738 w 1841500"/>
              <a:gd name="connsiteY70" fmla="*/ 6279742 h 6858001"/>
              <a:gd name="connsiteX71" fmla="*/ 1442619 w 1841500"/>
              <a:gd name="connsiteY71" fmla="*/ 6306250 h 6858001"/>
              <a:gd name="connsiteX72" fmla="*/ 1414883 w 1841500"/>
              <a:gd name="connsiteY72" fmla="*/ 6314392 h 6858001"/>
              <a:gd name="connsiteX73" fmla="*/ 1356180 w 1841500"/>
              <a:gd name="connsiteY73" fmla="*/ 6314392 h 6858001"/>
              <a:gd name="connsiteX74" fmla="*/ 1356180 w 1841500"/>
              <a:gd name="connsiteY74" fmla="*/ 6246039 h 6858001"/>
              <a:gd name="connsiteX75" fmla="*/ 1537763 w 1841500"/>
              <a:gd name="connsiteY75" fmla="*/ 6204580 h 6858001"/>
              <a:gd name="connsiteX76" fmla="*/ 1537763 w 1841500"/>
              <a:gd name="connsiteY76" fmla="*/ 6447575 h 6858001"/>
              <a:gd name="connsiteX77" fmla="*/ 1591308 w 1841500"/>
              <a:gd name="connsiteY77" fmla="*/ 6447575 h 6858001"/>
              <a:gd name="connsiteX78" fmla="*/ 1591308 w 1841500"/>
              <a:gd name="connsiteY78" fmla="*/ 6204580 h 6858001"/>
              <a:gd name="connsiteX79" fmla="*/ 1302635 w 1841500"/>
              <a:gd name="connsiteY79" fmla="*/ 6204580 h 6858001"/>
              <a:gd name="connsiteX80" fmla="*/ 1302635 w 1841500"/>
              <a:gd name="connsiteY80" fmla="*/ 6447575 h 6858001"/>
              <a:gd name="connsiteX81" fmla="*/ 1356184 w 1841500"/>
              <a:gd name="connsiteY81" fmla="*/ 6447575 h 6858001"/>
              <a:gd name="connsiteX82" fmla="*/ 1356184 w 1841500"/>
              <a:gd name="connsiteY82" fmla="*/ 6352688 h 6858001"/>
              <a:gd name="connsiteX83" fmla="*/ 1409732 w 1841500"/>
              <a:gd name="connsiteY83" fmla="*/ 6352688 h 6858001"/>
              <a:gd name="connsiteX84" fmla="*/ 1438785 w 1841500"/>
              <a:gd name="connsiteY84" fmla="*/ 6361400 h 6858001"/>
              <a:gd name="connsiteX85" fmla="*/ 1450368 w 1841500"/>
              <a:gd name="connsiteY85" fmla="*/ 6389431 h 6858001"/>
              <a:gd name="connsiteX86" fmla="*/ 1453407 w 1841500"/>
              <a:gd name="connsiteY86" fmla="*/ 6419923 h 6858001"/>
              <a:gd name="connsiteX87" fmla="*/ 1458913 w 1841500"/>
              <a:gd name="connsiteY87" fmla="*/ 6447575 h 6858001"/>
              <a:gd name="connsiteX88" fmla="*/ 1512462 w 1841500"/>
              <a:gd name="connsiteY88" fmla="*/ 6447575 h 6858001"/>
              <a:gd name="connsiteX89" fmla="*/ 1506765 w 1841500"/>
              <a:gd name="connsiteY89" fmla="*/ 6435075 h 6858001"/>
              <a:gd name="connsiteX90" fmla="*/ 1504107 w 1841500"/>
              <a:gd name="connsiteY90" fmla="*/ 6419545 h 6858001"/>
              <a:gd name="connsiteX91" fmla="*/ 1502968 w 1841500"/>
              <a:gd name="connsiteY91" fmla="*/ 6403635 h 6858001"/>
              <a:gd name="connsiteX92" fmla="*/ 1502208 w 1841500"/>
              <a:gd name="connsiteY92" fmla="*/ 6389999 h 6858001"/>
              <a:gd name="connsiteX93" fmla="*/ 1499739 w 1841500"/>
              <a:gd name="connsiteY93" fmla="*/ 6371627 h 6858001"/>
              <a:gd name="connsiteX94" fmla="*/ 1493663 w 1841500"/>
              <a:gd name="connsiteY94" fmla="*/ 6354771 h 6858001"/>
              <a:gd name="connsiteX95" fmla="*/ 1483029 w 1841500"/>
              <a:gd name="connsiteY95" fmla="*/ 6341514 h 6858001"/>
              <a:gd name="connsiteX96" fmla="*/ 1466699 w 1841500"/>
              <a:gd name="connsiteY96" fmla="*/ 6333180 h 6858001"/>
              <a:gd name="connsiteX97" fmla="*/ 1466699 w 1841500"/>
              <a:gd name="connsiteY97" fmla="*/ 6332612 h 6858001"/>
              <a:gd name="connsiteX98" fmla="*/ 1496321 w 1841500"/>
              <a:gd name="connsiteY98" fmla="*/ 6308748 h 6858001"/>
              <a:gd name="connsiteX99" fmla="*/ 1505246 w 1841500"/>
              <a:gd name="connsiteY99" fmla="*/ 6271626 h 6858001"/>
              <a:gd name="connsiteX100" fmla="*/ 1500309 w 1841500"/>
              <a:gd name="connsiteY100" fmla="*/ 6245679 h 6858001"/>
              <a:gd name="connsiteX101" fmla="*/ 1486068 w 1841500"/>
              <a:gd name="connsiteY101" fmla="*/ 6224277 h 6858001"/>
              <a:gd name="connsiteX102" fmla="*/ 1463471 w 1841500"/>
              <a:gd name="connsiteY102" fmla="*/ 6209883 h 6858001"/>
              <a:gd name="connsiteX103" fmla="*/ 1434038 w 1841500"/>
              <a:gd name="connsiteY103" fmla="*/ 6204580 h 6858001"/>
              <a:gd name="connsiteX104" fmla="*/ 0 w 1841500"/>
              <a:gd name="connsiteY104" fmla="*/ 0 h 6858001"/>
              <a:gd name="connsiteX105" fmla="*/ 1841500 w 1841500"/>
              <a:gd name="connsiteY105" fmla="*/ 0 h 6858001"/>
              <a:gd name="connsiteX106" fmla="*/ 1841500 w 1841500"/>
              <a:gd name="connsiteY106" fmla="*/ 6057901 h 6858001"/>
              <a:gd name="connsiteX107" fmla="*/ 1841499 w 1841500"/>
              <a:gd name="connsiteY107" fmla="*/ 6057901 h 6858001"/>
              <a:gd name="connsiteX108" fmla="*/ 1841499 w 1841500"/>
              <a:gd name="connsiteY108" fmla="*/ 6858001 h 6858001"/>
              <a:gd name="connsiteX109" fmla="*/ 0 w 1841500"/>
              <a:gd name="connsiteY109"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841500" h="6858001">
                <a:moveTo>
                  <a:pt x="1512815" y="6463665"/>
                </a:moveTo>
                <a:lnTo>
                  <a:pt x="1512815" y="6706425"/>
                </a:lnTo>
                <a:lnTo>
                  <a:pt x="1685690" y="6706425"/>
                </a:lnTo>
                <a:lnTo>
                  <a:pt x="1685690" y="6661561"/>
                </a:lnTo>
                <a:lnTo>
                  <a:pt x="1566360" y="6661561"/>
                </a:lnTo>
                <a:lnTo>
                  <a:pt x="1566360" y="6602016"/>
                </a:lnTo>
                <a:lnTo>
                  <a:pt x="1678629" y="6602016"/>
                </a:lnTo>
                <a:lnTo>
                  <a:pt x="1678629" y="6560558"/>
                </a:lnTo>
                <a:lnTo>
                  <a:pt x="1566360" y="6560558"/>
                </a:lnTo>
                <a:lnTo>
                  <a:pt x="1566360" y="6508529"/>
                </a:lnTo>
                <a:lnTo>
                  <a:pt x="1685925" y="6508529"/>
                </a:lnTo>
                <a:lnTo>
                  <a:pt x="1685925" y="6463665"/>
                </a:lnTo>
                <a:close/>
                <a:moveTo>
                  <a:pt x="1389411" y="6457793"/>
                </a:moveTo>
                <a:cubicBezTo>
                  <a:pt x="1378589" y="6457793"/>
                  <a:pt x="1367577" y="6459308"/>
                  <a:pt x="1356755" y="6462149"/>
                </a:cubicBezTo>
                <a:cubicBezTo>
                  <a:pt x="1345743" y="6465179"/>
                  <a:pt x="1336061" y="6469724"/>
                  <a:pt x="1327327" y="6475785"/>
                </a:cubicBezTo>
                <a:cubicBezTo>
                  <a:pt x="1318783" y="6482034"/>
                  <a:pt x="1311759" y="6489610"/>
                  <a:pt x="1306443" y="6498889"/>
                </a:cubicBezTo>
                <a:cubicBezTo>
                  <a:pt x="1301127" y="6507980"/>
                  <a:pt x="1298469" y="6518775"/>
                  <a:pt x="1298469" y="6531274"/>
                </a:cubicBezTo>
                <a:cubicBezTo>
                  <a:pt x="1298469" y="6542447"/>
                  <a:pt x="1300557" y="6551917"/>
                  <a:pt x="1304734" y="6559681"/>
                </a:cubicBezTo>
                <a:cubicBezTo>
                  <a:pt x="1308911" y="6567446"/>
                  <a:pt x="1314417" y="6574074"/>
                  <a:pt x="1321252" y="6579188"/>
                </a:cubicBezTo>
                <a:cubicBezTo>
                  <a:pt x="1328087" y="6584490"/>
                  <a:pt x="1335871" y="6588657"/>
                  <a:pt x="1344414" y="6592066"/>
                </a:cubicBezTo>
                <a:cubicBezTo>
                  <a:pt x="1353148" y="6595285"/>
                  <a:pt x="1361881" y="6598126"/>
                  <a:pt x="1370995" y="6600399"/>
                </a:cubicBezTo>
                <a:cubicBezTo>
                  <a:pt x="1379918" y="6602861"/>
                  <a:pt x="1388651" y="6605133"/>
                  <a:pt x="1397385" y="6607216"/>
                </a:cubicBezTo>
                <a:cubicBezTo>
                  <a:pt x="1405929" y="6609300"/>
                  <a:pt x="1413713" y="6611572"/>
                  <a:pt x="1420548" y="6614224"/>
                </a:cubicBezTo>
                <a:cubicBezTo>
                  <a:pt x="1427383" y="6617064"/>
                  <a:pt x="1432888" y="6620473"/>
                  <a:pt x="1437065" y="6624450"/>
                </a:cubicBezTo>
                <a:cubicBezTo>
                  <a:pt x="1441242" y="6628617"/>
                  <a:pt x="1443331" y="6633919"/>
                  <a:pt x="1443331" y="6640548"/>
                </a:cubicBezTo>
                <a:cubicBezTo>
                  <a:pt x="1443331" y="6646608"/>
                  <a:pt x="1441812" y="6651721"/>
                  <a:pt x="1438584" y="6655698"/>
                </a:cubicBezTo>
                <a:cubicBezTo>
                  <a:pt x="1435357" y="6659676"/>
                  <a:pt x="1431370" y="6662706"/>
                  <a:pt x="1426623" y="6664978"/>
                </a:cubicBezTo>
                <a:cubicBezTo>
                  <a:pt x="1421877" y="6667251"/>
                  <a:pt x="1416750" y="6668766"/>
                  <a:pt x="1411245" y="6669523"/>
                </a:cubicBezTo>
                <a:cubicBezTo>
                  <a:pt x="1405929" y="6670470"/>
                  <a:pt x="1400802" y="6670849"/>
                  <a:pt x="1396056" y="6670849"/>
                </a:cubicBezTo>
                <a:cubicBezTo>
                  <a:pt x="1388841" y="6670849"/>
                  <a:pt x="1382006" y="6669902"/>
                  <a:pt x="1375551" y="6668198"/>
                </a:cubicBezTo>
                <a:cubicBezTo>
                  <a:pt x="1368906" y="6666493"/>
                  <a:pt x="1363210" y="6663842"/>
                  <a:pt x="1358274" y="6660433"/>
                </a:cubicBezTo>
                <a:cubicBezTo>
                  <a:pt x="1353338" y="6656835"/>
                  <a:pt x="1349541" y="6652290"/>
                  <a:pt x="1346503" y="6646608"/>
                </a:cubicBezTo>
                <a:cubicBezTo>
                  <a:pt x="1343465" y="6640927"/>
                  <a:pt x="1342136" y="6634109"/>
                  <a:pt x="1342136" y="6625965"/>
                </a:cubicBezTo>
                <a:cubicBezTo>
                  <a:pt x="1342136" y="6625965"/>
                  <a:pt x="1342136" y="6625965"/>
                  <a:pt x="1290305" y="6625965"/>
                </a:cubicBezTo>
                <a:cubicBezTo>
                  <a:pt x="1289925" y="6640927"/>
                  <a:pt x="1292773" y="6653805"/>
                  <a:pt x="1298469" y="6664599"/>
                </a:cubicBezTo>
                <a:cubicBezTo>
                  <a:pt x="1304164" y="6675584"/>
                  <a:pt x="1311759" y="6684485"/>
                  <a:pt x="1321442" y="6691492"/>
                </a:cubicBezTo>
                <a:cubicBezTo>
                  <a:pt x="1331124" y="6698499"/>
                  <a:pt x="1342326" y="6703802"/>
                  <a:pt x="1354857" y="6707021"/>
                </a:cubicBezTo>
                <a:cubicBezTo>
                  <a:pt x="1367577" y="6710241"/>
                  <a:pt x="1380487" y="6711945"/>
                  <a:pt x="1393967" y="6711945"/>
                </a:cubicBezTo>
                <a:cubicBezTo>
                  <a:pt x="1410485" y="6711945"/>
                  <a:pt x="1425104" y="6710051"/>
                  <a:pt x="1437825" y="6706264"/>
                </a:cubicBezTo>
                <a:cubicBezTo>
                  <a:pt x="1450355" y="6702287"/>
                  <a:pt x="1460987" y="6696984"/>
                  <a:pt x="1469531" y="6689977"/>
                </a:cubicBezTo>
                <a:cubicBezTo>
                  <a:pt x="1478075" y="6683159"/>
                  <a:pt x="1484340" y="6674826"/>
                  <a:pt x="1488707" y="6665357"/>
                </a:cubicBezTo>
                <a:cubicBezTo>
                  <a:pt x="1493074" y="6655888"/>
                  <a:pt x="1495162" y="6645472"/>
                  <a:pt x="1495162" y="6634298"/>
                </a:cubicBezTo>
                <a:cubicBezTo>
                  <a:pt x="1495162" y="6620852"/>
                  <a:pt x="1492314" y="6609678"/>
                  <a:pt x="1486618" y="6600967"/>
                </a:cubicBezTo>
                <a:cubicBezTo>
                  <a:pt x="1480733" y="6592066"/>
                  <a:pt x="1473898" y="6585248"/>
                  <a:pt x="1465924" y="6579945"/>
                </a:cubicBezTo>
                <a:cubicBezTo>
                  <a:pt x="1457950" y="6574832"/>
                  <a:pt x="1449976" y="6570855"/>
                  <a:pt x="1441812" y="6568582"/>
                </a:cubicBezTo>
                <a:cubicBezTo>
                  <a:pt x="1433838" y="6566120"/>
                  <a:pt x="1427383" y="6564605"/>
                  <a:pt x="1422826" y="6563658"/>
                </a:cubicBezTo>
                <a:cubicBezTo>
                  <a:pt x="1407637" y="6559681"/>
                  <a:pt x="1395296" y="6556651"/>
                  <a:pt x="1385993" y="6554000"/>
                </a:cubicBezTo>
                <a:cubicBezTo>
                  <a:pt x="1376500" y="6551538"/>
                  <a:pt x="1369096" y="6549076"/>
                  <a:pt x="1363780" y="6546614"/>
                </a:cubicBezTo>
                <a:cubicBezTo>
                  <a:pt x="1358464" y="6544152"/>
                  <a:pt x="1354857" y="6541311"/>
                  <a:pt x="1352958" y="6538470"/>
                </a:cubicBezTo>
                <a:cubicBezTo>
                  <a:pt x="1351249" y="6535440"/>
                  <a:pt x="1350300" y="6531653"/>
                  <a:pt x="1350300" y="6526918"/>
                </a:cubicBezTo>
                <a:cubicBezTo>
                  <a:pt x="1350300" y="6521615"/>
                  <a:pt x="1351439" y="6517260"/>
                  <a:pt x="1353717" y="6514040"/>
                </a:cubicBezTo>
                <a:cubicBezTo>
                  <a:pt x="1355996" y="6510631"/>
                  <a:pt x="1358844" y="6507790"/>
                  <a:pt x="1362451" y="6505518"/>
                </a:cubicBezTo>
                <a:cubicBezTo>
                  <a:pt x="1365868" y="6503245"/>
                  <a:pt x="1369855" y="6501541"/>
                  <a:pt x="1374222" y="6500594"/>
                </a:cubicBezTo>
                <a:cubicBezTo>
                  <a:pt x="1378399" y="6499836"/>
                  <a:pt x="1382766" y="6499268"/>
                  <a:pt x="1387133" y="6499268"/>
                </a:cubicBezTo>
                <a:cubicBezTo>
                  <a:pt x="1393778" y="6499268"/>
                  <a:pt x="1399853" y="6499836"/>
                  <a:pt x="1405359" y="6500973"/>
                </a:cubicBezTo>
                <a:cubicBezTo>
                  <a:pt x="1410865" y="6502109"/>
                  <a:pt x="1415801" y="6504003"/>
                  <a:pt x="1420168" y="6506843"/>
                </a:cubicBezTo>
                <a:cubicBezTo>
                  <a:pt x="1424535" y="6509495"/>
                  <a:pt x="1427952" y="6513282"/>
                  <a:pt x="1430610" y="6518017"/>
                </a:cubicBezTo>
                <a:cubicBezTo>
                  <a:pt x="1433268" y="6522752"/>
                  <a:pt x="1434787" y="6528812"/>
                  <a:pt x="1435167" y="6536008"/>
                </a:cubicBezTo>
                <a:cubicBezTo>
                  <a:pt x="1435167" y="6536008"/>
                  <a:pt x="1435167" y="6536008"/>
                  <a:pt x="1486998" y="6536008"/>
                </a:cubicBezTo>
                <a:cubicBezTo>
                  <a:pt x="1486998" y="6521994"/>
                  <a:pt x="1484340" y="6510063"/>
                  <a:pt x="1479024" y="6500215"/>
                </a:cubicBezTo>
                <a:cubicBezTo>
                  <a:pt x="1473708" y="6490367"/>
                  <a:pt x="1466493" y="6482224"/>
                  <a:pt x="1457380" y="6475785"/>
                </a:cubicBezTo>
                <a:cubicBezTo>
                  <a:pt x="1448267" y="6469535"/>
                  <a:pt x="1437825" y="6464990"/>
                  <a:pt x="1426243" y="6462149"/>
                </a:cubicBezTo>
                <a:cubicBezTo>
                  <a:pt x="1414472" y="6459308"/>
                  <a:pt x="1402131" y="6457793"/>
                  <a:pt x="1389411" y="6457793"/>
                </a:cubicBezTo>
                <a:close/>
                <a:moveTo>
                  <a:pt x="1622965" y="6384507"/>
                </a:moveTo>
                <a:lnTo>
                  <a:pt x="1622965" y="6447106"/>
                </a:lnTo>
                <a:lnTo>
                  <a:pt x="1685925" y="6447106"/>
                </a:lnTo>
                <a:lnTo>
                  <a:pt x="1685925" y="6384507"/>
                </a:lnTo>
                <a:close/>
                <a:moveTo>
                  <a:pt x="1356180" y="6246039"/>
                </a:moveTo>
                <a:cubicBezTo>
                  <a:pt x="1356180" y="6246039"/>
                  <a:pt x="1356180" y="6246039"/>
                  <a:pt x="1414883" y="6246039"/>
                </a:cubicBezTo>
                <a:cubicBezTo>
                  <a:pt x="1427231" y="6246039"/>
                  <a:pt x="1436350" y="6248689"/>
                  <a:pt x="1442619" y="6253991"/>
                </a:cubicBezTo>
                <a:cubicBezTo>
                  <a:pt x="1448699" y="6259482"/>
                  <a:pt x="1451738" y="6268003"/>
                  <a:pt x="1451738" y="6279742"/>
                </a:cubicBezTo>
                <a:cubicBezTo>
                  <a:pt x="1451738" y="6292049"/>
                  <a:pt x="1448699" y="6300759"/>
                  <a:pt x="1442619" y="6306250"/>
                </a:cubicBezTo>
                <a:cubicBezTo>
                  <a:pt x="1436350" y="6311741"/>
                  <a:pt x="1427231" y="6314392"/>
                  <a:pt x="1414883" y="6314392"/>
                </a:cubicBezTo>
                <a:lnTo>
                  <a:pt x="1356180" y="6314392"/>
                </a:lnTo>
                <a:cubicBezTo>
                  <a:pt x="1356180" y="6314392"/>
                  <a:pt x="1356180" y="6314392"/>
                  <a:pt x="1356180" y="6246039"/>
                </a:cubicBezTo>
                <a:close/>
                <a:moveTo>
                  <a:pt x="1537763" y="6204580"/>
                </a:moveTo>
                <a:lnTo>
                  <a:pt x="1537763" y="6447575"/>
                </a:lnTo>
                <a:lnTo>
                  <a:pt x="1591308" y="6447575"/>
                </a:lnTo>
                <a:lnTo>
                  <a:pt x="1591308" y="6204580"/>
                </a:lnTo>
                <a:close/>
                <a:moveTo>
                  <a:pt x="1302635" y="6204580"/>
                </a:moveTo>
                <a:cubicBezTo>
                  <a:pt x="1302635" y="6204580"/>
                  <a:pt x="1302635" y="6204580"/>
                  <a:pt x="1302635" y="6447575"/>
                </a:cubicBezTo>
                <a:cubicBezTo>
                  <a:pt x="1302635" y="6447575"/>
                  <a:pt x="1302635" y="6447575"/>
                  <a:pt x="1356184" y="6447575"/>
                </a:cubicBezTo>
                <a:cubicBezTo>
                  <a:pt x="1356184" y="6447575"/>
                  <a:pt x="1356184" y="6447575"/>
                  <a:pt x="1356184" y="6352688"/>
                </a:cubicBezTo>
                <a:cubicBezTo>
                  <a:pt x="1356184" y="6352688"/>
                  <a:pt x="1356184" y="6352688"/>
                  <a:pt x="1409732" y="6352688"/>
                </a:cubicBezTo>
                <a:cubicBezTo>
                  <a:pt x="1423214" y="6352688"/>
                  <a:pt x="1432899" y="6355529"/>
                  <a:pt x="1438785" y="6361400"/>
                </a:cubicBezTo>
                <a:cubicBezTo>
                  <a:pt x="1444672" y="6367271"/>
                  <a:pt x="1448470" y="6376741"/>
                  <a:pt x="1450368" y="6389431"/>
                </a:cubicBezTo>
                <a:cubicBezTo>
                  <a:pt x="1451698" y="6399090"/>
                  <a:pt x="1452837" y="6409317"/>
                  <a:pt x="1453407" y="6419923"/>
                </a:cubicBezTo>
                <a:cubicBezTo>
                  <a:pt x="1454166" y="6430719"/>
                  <a:pt x="1455875" y="6439810"/>
                  <a:pt x="1458913" y="6447575"/>
                </a:cubicBezTo>
                <a:cubicBezTo>
                  <a:pt x="1458913" y="6447575"/>
                  <a:pt x="1458913" y="6447575"/>
                  <a:pt x="1512462" y="6447575"/>
                </a:cubicBezTo>
                <a:cubicBezTo>
                  <a:pt x="1509993" y="6444166"/>
                  <a:pt x="1508095" y="6439999"/>
                  <a:pt x="1506765" y="6435075"/>
                </a:cubicBezTo>
                <a:cubicBezTo>
                  <a:pt x="1505626" y="6430340"/>
                  <a:pt x="1504677" y="6425037"/>
                  <a:pt x="1504107" y="6419545"/>
                </a:cubicBezTo>
                <a:cubicBezTo>
                  <a:pt x="1503537" y="6414242"/>
                  <a:pt x="1503157" y="6408938"/>
                  <a:pt x="1502968" y="6403635"/>
                </a:cubicBezTo>
                <a:cubicBezTo>
                  <a:pt x="1502588" y="6398522"/>
                  <a:pt x="1502398" y="6393976"/>
                  <a:pt x="1502208" y="6389999"/>
                </a:cubicBezTo>
                <a:cubicBezTo>
                  <a:pt x="1501828" y="6383938"/>
                  <a:pt x="1500879" y="6377878"/>
                  <a:pt x="1499739" y="6371627"/>
                </a:cubicBezTo>
                <a:cubicBezTo>
                  <a:pt x="1498410" y="6365567"/>
                  <a:pt x="1496321" y="6359885"/>
                  <a:pt x="1493663" y="6354771"/>
                </a:cubicBezTo>
                <a:cubicBezTo>
                  <a:pt x="1491005" y="6349658"/>
                  <a:pt x="1487397" y="6345301"/>
                  <a:pt x="1483029" y="6341514"/>
                </a:cubicBezTo>
                <a:cubicBezTo>
                  <a:pt x="1478852" y="6337726"/>
                  <a:pt x="1473345" y="6335074"/>
                  <a:pt x="1466699" y="6333180"/>
                </a:cubicBezTo>
                <a:cubicBezTo>
                  <a:pt x="1466699" y="6333180"/>
                  <a:pt x="1466699" y="6333180"/>
                  <a:pt x="1466699" y="6332612"/>
                </a:cubicBezTo>
                <a:cubicBezTo>
                  <a:pt x="1480371" y="6327119"/>
                  <a:pt x="1490245" y="6319165"/>
                  <a:pt x="1496321" y="6308748"/>
                </a:cubicBezTo>
                <a:cubicBezTo>
                  <a:pt x="1502208" y="6298331"/>
                  <a:pt x="1505246" y="6285831"/>
                  <a:pt x="1505246" y="6271626"/>
                </a:cubicBezTo>
                <a:cubicBezTo>
                  <a:pt x="1505246" y="6262346"/>
                  <a:pt x="1503727" y="6253634"/>
                  <a:pt x="1500309" y="6245679"/>
                </a:cubicBezTo>
                <a:cubicBezTo>
                  <a:pt x="1497081" y="6237535"/>
                  <a:pt x="1492334" y="6230527"/>
                  <a:pt x="1486068" y="6224277"/>
                </a:cubicBezTo>
                <a:cubicBezTo>
                  <a:pt x="1479801" y="6218217"/>
                  <a:pt x="1472206" y="6213292"/>
                  <a:pt x="1463471" y="6209883"/>
                </a:cubicBezTo>
                <a:cubicBezTo>
                  <a:pt x="1454736" y="6206285"/>
                  <a:pt x="1444862" y="6204580"/>
                  <a:pt x="1434038" y="6204580"/>
                </a:cubicBezTo>
                <a:close/>
                <a:moveTo>
                  <a:pt x="0" y="0"/>
                </a:moveTo>
                <a:lnTo>
                  <a:pt x="1841500" y="0"/>
                </a:lnTo>
                <a:lnTo>
                  <a:pt x="1841500" y="6057901"/>
                </a:lnTo>
                <a:lnTo>
                  <a:pt x="1841499" y="6057901"/>
                </a:lnTo>
                <a:lnTo>
                  <a:pt x="1841499"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14836907"/>
      </p:ext>
    </p:extLst>
  </p:cSld>
  <p:clrMapOvr>
    <a:masterClrMapping/>
  </p:clrMapOvr>
  <p:extLst>
    <p:ext uri="{DCECCB84-F9BA-43D5-87BE-67443E8EF086}">
      <p15:sldGuideLst xmlns:p15="http://schemas.microsoft.com/office/powerpoint/2012/main">
        <p15:guide id="1" pos="3840" userDrawn="1">
          <p15:clr>
            <a:srgbClr val="FBAE40"/>
          </p15:clr>
        </p15:guide>
        <p15:guide id="2" pos="515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foruta vinrö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2" y="1233488"/>
            <a:ext cx="93805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9"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Rubrik 4"/>
          <p:cNvSpPr>
            <a:spLocks noGrp="1"/>
          </p:cNvSpPr>
          <p:nvPr>
            <p:ph type="title"/>
          </p:nvPr>
        </p:nvSpPr>
        <p:spPr>
          <a:xfrm>
            <a:off x="550862" y="404813"/>
            <a:ext cx="9380537" cy="492443"/>
          </a:xfrm>
        </p:spPr>
        <p:txBody>
          <a:bodyPr/>
          <a:lstStyle/>
          <a:p>
            <a:r>
              <a:rPr lang="sv-SE" dirty="0"/>
              <a:t>Klicka här för att ändra format</a:t>
            </a:r>
          </a:p>
        </p:txBody>
      </p:sp>
      <p:sp>
        <p:nvSpPr>
          <p:cNvPr id="12" name="Frihandsfigur: Form 11">
            <a:extLst>
              <a:ext uri="{FF2B5EF4-FFF2-40B4-BE49-F238E27FC236}">
                <a16:creationId xmlns:a16="http://schemas.microsoft.com/office/drawing/2014/main" id="{E3C1DFAA-430E-4FF3-B1FB-1D5716444AB1}"/>
              </a:ext>
            </a:extLst>
          </p:cNvPr>
          <p:cNvSpPr/>
          <p:nvPr userDrawn="1"/>
        </p:nvSpPr>
        <p:spPr>
          <a:xfrm>
            <a:off x="10350500" y="0"/>
            <a:ext cx="1841500" cy="6858001"/>
          </a:xfrm>
          <a:custGeom>
            <a:avLst/>
            <a:gdLst>
              <a:gd name="connsiteX0" fmla="*/ 1512815 w 1841500"/>
              <a:gd name="connsiteY0" fmla="*/ 6463665 h 6858001"/>
              <a:gd name="connsiteX1" fmla="*/ 1512815 w 1841500"/>
              <a:gd name="connsiteY1" fmla="*/ 6706425 h 6858001"/>
              <a:gd name="connsiteX2" fmla="*/ 1685690 w 1841500"/>
              <a:gd name="connsiteY2" fmla="*/ 6706425 h 6858001"/>
              <a:gd name="connsiteX3" fmla="*/ 1685690 w 1841500"/>
              <a:gd name="connsiteY3" fmla="*/ 6661561 h 6858001"/>
              <a:gd name="connsiteX4" fmla="*/ 1566360 w 1841500"/>
              <a:gd name="connsiteY4" fmla="*/ 6661561 h 6858001"/>
              <a:gd name="connsiteX5" fmla="*/ 1566360 w 1841500"/>
              <a:gd name="connsiteY5" fmla="*/ 6602016 h 6858001"/>
              <a:gd name="connsiteX6" fmla="*/ 1678629 w 1841500"/>
              <a:gd name="connsiteY6" fmla="*/ 6602016 h 6858001"/>
              <a:gd name="connsiteX7" fmla="*/ 1678629 w 1841500"/>
              <a:gd name="connsiteY7" fmla="*/ 6560558 h 6858001"/>
              <a:gd name="connsiteX8" fmla="*/ 1566360 w 1841500"/>
              <a:gd name="connsiteY8" fmla="*/ 6560558 h 6858001"/>
              <a:gd name="connsiteX9" fmla="*/ 1566360 w 1841500"/>
              <a:gd name="connsiteY9" fmla="*/ 6508529 h 6858001"/>
              <a:gd name="connsiteX10" fmla="*/ 1685925 w 1841500"/>
              <a:gd name="connsiteY10" fmla="*/ 6508529 h 6858001"/>
              <a:gd name="connsiteX11" fmla="*/ 1685925 w 1841500"/>
              <a:gd name="connsiteY11" fmla="*/ 6463665 h 6858001"/>
              <a:gd name="connsiteX12" fmla="*/ 1389411 w 1841500"/>
              <a:gd name="connsiteY12" fmla="*/ 6457793 h 6858001"/>
              <a:gd name="connsiteX13" fmla="*/ 1356755 w 1841500"/>
              <a:gd name="connsiteY13" fmla="*/ 6462149 h 6858001"/>
              <a:gd name="connsiteX14" fmla="*/ 1327327 w 1841500"/>
              <a:gd name="connsiteY14" fmla="*/ 6475785 h 6858001"/>
              <a:gd name="connsiteX15" fmla="*/ 1306443 w 1841500"/>
              <a:gd name="connsiteY15" fmla="*/ 6498889 h 6858001"/>
              <a:gd name="connsiteX16" fmla="*/ 1298469 w 1841500"/>
              <a:gd name="connsiteY16" fmla="*/ 6531274 h 6858001"/>
              <a:gd name="connsiteX17" fmla="*/ 1304734 w 1841500"/>
              <a:gd name="connsiteY17" fmla="*/ 6559681 h 6858001"/>
              <a:gd name="connsiteX18" fmla="*/ 1321252 w 1841500"/>
              <a:gd name="connsiteY18" fmla="*/ 6579188 h 6858001"/>
              <a:gd name="connsiteX19" fmla="*/ 1344414 w 1841500"/>
              <a:gd name="connsiteY19" fmla="*/ 6592066 h 6858001"/>
              <a:gd name="connsiteX20" fmla="*/ 1370995 w 1841500"/>
              <a:gd name="connsiteY20" fmla="*/ 6600399 h 6858001"/>
              <a:gd name="connsiteX21" fmla="*/ 1397385 w 1841500"/>
              <a:gd name="connsiteY21" fmla="*/ 6607216 h 6858001"/>
              <a:gd name="connsiteX22" fmla="*/ 1420548 w 1841500"/>
              <a:gd name="connsiteY22" fmla="*/ 6614224 h 6858001"/>
              <a:gd name="connsiteX23" fmla="*/ 1437065 w 1841500"/>
              <a:gd name="connsiteY23" fmla="*/ 6624450 h 6858001"/>
              <a:gd name="connsiteX24" fmla="*/ 1443331 w 1841500"/>
              <a:gd name="connsiteY24" fmla="*/ 6640548 h 6858001"/>
              <a:gd name="connsiteX25" fmla="*/ 1438584 w 1841500"/>
              <a:gd name="connsiteY25" fmla="*/ 6655698 h 6858001"/>
              <a:gd name="connsiteX26" fmla="*/ 1426623 w 1841500"/>
              <a:gd name="connsiteY26" fmla="*/ 6664978 h 6858001"/>
              <a:gd name="connsiteX27" fmla="*/ 1411245 w 1841500"/>
              <a:gd name="connsiteY27" fmla="*/ 6669523 h 6858001"/>
              <a:gd name="connsiteX28" fmla="*/ 1396056 w 1841500"/>
              <a:gd name="connsiteY28" fmla="*/ 6670849 h 6858001"/>
              <a:gd name="connsiteX29" fmla="*/ 1375551 w 1841500"/>
              <a:gd name="connsiteY29" fmla="*/ 6668198 h 6858001"/>
              <a:gd name="connsiteX30" fmla="*/ 1358274 w 1841500"/>
              <a:gd name="connsiteY30" fmla="*/ 6660433 h 6858001"/>
              <a:gd name="connsiteX31" fmla="*/ 1346503 w 1841500"/>
              <a:gd name="connsiteY31" fmla="*/ 6646608 h 6858001"/>
              <a:gd name="connsiteX32" fmla="*/ 1342136 w 1841500"/>
              <a:gd name="connsiteY32" fmla="*/ 6625965 h 6858001"/>
              <a:gd name="connsiteX33" fmla="*/ 1290305 w 1841500"/>
              <a:gd name="connsiteY33" fmla="*/ 6625965 h 6858001"/>
              <a:gd name="connsiteX34" fmla="*/ 1298469 w 1841500"/>
              <a:gd name="connsiteY34" fmla="*/ 6664599 h 6858001"/>
              <a:gd name="connsiteX35" fmla="*/ 1321442 w 1841500"/>
              <a:gd name="connsiteY35" fmla="*/ 6691492 h 6858001"/>
              <a:gd name="connsiteX36" fmla="*/ 1354857 w 1841500"/>
              <a:gd name="connsiteY36" fmla="*/ 6707021 h 6858001"/>
              <a:gd name="connsiteX37" fmla="*/ 1393967 w 1841500"/>
              <a:gd name="connsiteY37" fmla="*/ 6711945 h 6858001"/>
              <a:gd name="connsiteX38" fmla="*/ 1437825 w 1841500"/>
              <a:gd name="connsiteY38" fmla="*/ 6706264 h 6858001"/>
              <a:gd name="connsiteX39" fmla="*/ 1469531 w 1841500"/>
              <a:gd name="connsiteY39" fmla="*/ 6689977 h 6858001"/>
              <a:gd name="connsiteX40" fmla="*/ 1488707 w 1841500"/>
              <a:gd name="connsiteY40" fmla="*/ 6665357 h 6858001"/>
              <a:gd name="connsiteX41" fmla="*/ 1495162 w 1841500"/>
              <a:gd name="connsiteY41" fmla="*/ 6634298 h 6858001"/>
              <a:gd name="connsiteX42" fmla="*/ 1486618 w 1841500"/>
              <a:gd name="connsiteY42" fmla="*/ 6600967 h 6858001"/>
              <a:gd name="connsiteX43" fmla="*/ 1465924 w 1841500"/>
              <a:gd name="connsiteY43" fmla="*/ 6579945 h 6858001"/>
              <a:gd name="connsiteX44" fmla="*/ 1441812 w 1841500"/>
              <a:gd name="connsiteY44" fmla="*/ 6568582 h 6858001"/>
              <a:gd name="connsiteX45" fmla="*/ 1422826 w 1841500"/>
              <a:gd name="connsiteY45" fmla="*/ 6563658 h 6858001"/>
              <a:gd name="connsiteX46" fmla="*/ 1385993 w 1841500"/>
              <a:gd name="connsiteY46" fmla="*/ 6554000 h 6858001"/>
              <a:gd name="connsiteX47" fmla="*/ 1363780 w 1841500"/>
              <a:gd name="connsiteY47" fmla="*/ 6546614 h 6858001"/>
              <a:gd name="connsiteX48" fmla="*/ 1352958 w 1841500"/>
              <a:gd name="connsiteY48" fmla="*/ 6538470 h 6858001"/>
              <a:gd name="connsiteX49" fmla="*/ 1350300 w 1841500"/>
              <a:gd name="connsiteY49" fmla="*/ 6526918 h 6858001"/>
              <a:gd name="connsiteX50" fmla="*/ 1353717 w 1841500"/>
              <a:gd name="connsiteY50" fmla="*/ 6514040 h 6858001"/>
              <a:gd name="connsiteX51" fmla="*/ 1362451 w 1841500"/>
              <a:gd name="connsiteY51" fmla="*/ 6505518 h 6858001"/>
              <a:gd name="connsiteX52" fmla="*/ 1374222 w 1841500"/>
              <a:gd name="connsiteY52" fmla="*/ 6500594 h 6858001"/>
              <a:gd name="connsiteX53" fmla="*/ 1387133 w 1841500"/>
              <a:gd name="connsiteY53" fmla="*/ 6499268 h 6858001"/>
              <a:gd name="connsiteX54" fmla="*/ 1405359 w 1841500"/>
              <a:gd name="connsiteY54" fmla="*/ 6500973 h 6858001"/>
              <a:gd name="connsiteX55" fmla="*/ 1420168 w 1841500"/>
              <a:gd name="connsiteY55" fmla="*/ 6506843 h 6858001"/>
              <a:gd name="connsiteX56" fmla="*/ 1430610 w 1841500"/>
              <a:gd name="connsiteY56" fmla="*/ 6518017 h 6858001"/>
              <a:gd name="connsiteX57" fmla="*/ 1435167 w 1841500"/>
              <a:gd name="connsiteY57" fmla="*/ 6536008 h 6858001"/>
              <a:gd name="connsiteX58" fmla="*/ 1486998 w 1841500"/>
              <a:gd name="connsiteY58" fmla="*/ 6536008 h 6858001"/>
              <a:gd name="connsiteX59" fmla="*/ 1479024 w 1841500"/>
              <a:gd name="connsiteY59" fmla="*/ 6500215 h 6858001"/>
              <a:gd name="connsiteX60" fmla="*/ 1457380 w 1841500"/>
              <a:gd name="connsiteY60" fmla="*/ 6475785 h 6858001"/>
              <a:gd name="connsiteX61" fmla="*/ 1426243 w 1841500"/>
              <a:gd name="connsiteY61" fmla="*/ 6462149 h 6858001"/>
              <a:gd name="connsiteX62" fmla="*/ 1389411 w 1841500"/>
              <a:gd name="connsiteY62" fmla="*/ 6457793 h 6858001"/>
              <a:gd name="connsiteX63" fmla="*/ 1622965 w 1841500"/>
              <a:gd name="connsiteY63" fmla="*/ 6384507 h 6858001"/>
              <a:gd name="connsiteX64" fmla="*/ 1622965 w 1841500"/>
              <a:gd name="connsiteY64" fmla="*/ 6447106 h 6858001"/>
              <a:gd name="connsiteX65" fmla="*/ 1685925 w 1841500"/>
              <a:gd name="connsiteY65" fmla="*/ 6447106 h 6858001"/>
              <a:gd name="connsiteX66" fmla="*/ 1685925 w 1841500"/>
              <a:gd name="connsiteY66" fmla="*/ 6384507 h 6858001"/>
              <a:gd name="connsiteX67" fmla="*/ 1356180 w 1841500"/>
              <a:gd name="connsiteY67" fmla="*/ 6246039 h 6858001"/>
              <a:gd name="connsiteX68" fmla="*/ 1414883 w 1841500"/>
              <a:gd name="connsiteY68" fmla="*/ 6246039 h 6858001"/>
              <a:gd name="connsiteX69" fmla="*/ 1442619 w 1841500"/>
              <a:gd name="connsiteY69" fmla="*/ 6253991 h 6858001"/>
              <a:gd name="connsiteX70" fmla="*/ 1451738 w 1841500"/>
              <a:gd name="connsiteY70" fmla="*/ 6279742 h 6858001"/>
              <a:gd name="connsiteX71" fmla="*/ 1442619 w 1841500"/>
              <a:gd name="connsiteY71" fmla="*/ 6306250 h 6858001"/>
              <a:gd name="connsiteX72" fmla="*/ 1414883 w 1841500"/>
              <a:gd name="connsiteY72" fmla="*/ 6314392 h 6858001"/>
              <a:gd name="connsiteX73" fmla="*/ 1356180 w 1841500"/>
              <a:gd name="connsiteY73" fmla="*/ 6314392 h 6858001"/>
              <a:gd name="connsiteX74" fmla="*/ 1356180 w 1841500"/>
              <a:gd name="connsiteY74" fmla="*/ 6246039 h 6858001"/>
              <a:gd name="connsiteX75" fmla="*/ 1537763 w 1841500"/>
              <a:gd name="connsiteY75" fmla="*/ 6204580 h 6858001"/>
              <a:gd name="connsiteX76" fmla="*/ 1537763 w 1841500"/>
              <a:gd name="connsiteY76" fmla="*/ 6447575 h 6858001"/>
              <a:gd name="connsiteX77" fmla="*/ 1591308 w 1841500"/>
              <a:gd name="connsiteY77" fmla="*/ 6447575 h 6858001"/>
              <a:gd name="connsiteX78" fmla="*/ 1591308 w 1841500"/>
              <a:gd name="connsiteY78" fmla="*/ 6204580 h 6858001"/>
              <a:gd name="connsiteX79" fmla="*/ 1302635 w 1841500"/>
              <a:gd name="connsiteY79" fmla="*/ 6204580 h 6858001"/>
              <a:gd name="connsiteX80" fmla="*/ 1302635 w 1841500"/>
              <a:gd name="connsiteY80" fmla="*/ 6447575 h 6858001"/>
              <a:gd name="connsiteX81" fmla="*/ 1356184 w 1841500"/>
              <a:gd name="connsiteY81" fmla="*/ 6447575 h 6858001"/>
              <a:gd name="connsiteX82" fmla="*/ 1356184 w 1841500"/>
              <a:gd name="connsiteY82" fmla="*/ 6352688 h 6858001"/>
              <a:gd name="connsiteX83" fmla="*/ 1409732 w 1841500"/>
              <a:gd name="connsiteY83" fmla="*/ 6352688 h 6858001"/>
              <a:gd name="connsiteX84" fmla="*/ 1438785 w 1841500"/>
              <a:gd name="connsiteY84" fmla="*/ 6361400 h 6858001"/>
              <a:gd name="connsiteX85" fmla="*/ 1450368 w 1841500"/>
              <a:gd name="connsiteY85" fmla="*/ 6389431 h 6858001"/>
              <a:gd name="connsiteX86" fmla="*/ 1453407 w 1841500"/>
              <a:gd name="connsiteY86" fmla="*/ 6419923 h 6858001"/>
              <a:gd name="connsiteX87" fmla="*/ 1458913 w 1841500"/>
              <a:gd name="connsiteY87" fmla="*/ 6447575 h 6858001"/>
              <a:gd name="connsiteX88" fmla="*/ 1512462 w 1841500"/>
              <a:gd name="connsiteY88" fmla="*/ 6447575 h 6858001"/>
              <a:gd name="connsiteX89" fmla="*/ 1506765 w 1841500"/>
              <a:gd name="connsiteY89" fmla="*/ 6435075 h 6858001"/>
              <a:gd name="connsiteX90" fmla="*/ 1504107 w 1841500"/>
              <a:gd name="connsiteY90" fmla="*/ 6419545 h 6858001"/>
              <a:gd name="connsiteX91" fmla="*/ 1502968 w 1841500"/>
              <a:gd name="connsiteY91" fmla="*/ 6403635 h 6858001"/>
              <a:gd name="connsiteX92" fmla="*/ 1502208 w 1841500"/>
              <a:gd name="connsiteY92" fmla="*/ 6389999 h 6858001"/>
              <a:gd name="connsiteX93" fmla="*/ 1499739 w 1841500"/>
              <a:gd name="connsiteY93" fmla="*/ 6371627 h 6858001"/>
              <a:gd name="connsiteX94" fmla="*/ 1493663 w 1841500"/>
              <a:gd name="connsiteY94" fmla="*/ 6354771 h 6858001"/>
              <a:gd name="connsiteX95" fmla="*/ 1483029 w 1841500"/>
              <a:gd name="connsiteY95" fmla="*/ 6341514 h 6858001"/>
              <a:gd name="connsiteX96" fmla="*/ 1466699 w 1841500"/>
              <a:gd name="connsiteY96" fmla="*/ 6333180 h 6858001"/>
              <a:gd name="connsiteX97" fmla="*/ 1466699 w 1841500"/>
              <a:gd name="connsiteY97" fmla="*/ 6332612 h 6858001"/>
              <a:gd name="connsiteX98" fmla="*/ 1496321 w 1841500"/>
              <a:gd name="connsiteY98" fmla="*/ 6308748 h 6858001"/>
              <a:gd name="connsiteX99" fmla="*/ 1505246 w 1841500"/>
              <a:gd name="connsiteY99" fmla="*/ 6271626 h 6858001"/>
              <a:gd name="connsiteX100" fmla="*/ 1500309 w 1841500"/>
              <a:gd name="connsiteY100" fmla="*/ 6245679 h 6858001"/>
              <a:gd name="connsiteX101" fmla="*/ 1486068 w 1841500"/>
              <a:gd name="connsiteY101" fmla="*/ 6224277 h 6858001"/>
              <a:gd name="connsiteX102" fmla="*/ 1463471 w 1841500"/>
              <a:gd name="connsiteY102" fmla="*/ 6209883 h 6858001"/>
              <a:gd name="connsiteX103" fmla="*/ 1434038 w 1841500"/>
              <a:gd name="connsiteY103" fmla="*/ 6204580 h 6858001"/>
              <a:gd name="connsiteX104" fmla="*/ 0 w 1841500"/>
              <a:gd name="connsiteY104" fmla="*/ 0 h 6858001"/>
              <a:gd name="connsiteX105" fmla="*/ 1841500 w 1841500"/>
              <a:gd name="connsiteY105" fmla="*/ 0 h 6858001"/>
              <a:gd name="connsiteX106" fmla="*/ 1841500 w 1841500"/>
              <a:gd name="connsiteY106" fmla="*/ 6057901 h 6858001"/>
              <a:gd name="connsiteX107" fmla="*/ 1841499 w 1841500"/>
              <a:gd name="connsiteY107" fmla="*/ 6057901 h 6858001"/>
              <a:gd name="connsiteX108" fmla="*/ 1841499 w 1841500"/>
              <a:gd name="connsiteY108" fmla="*/ 6858001 h 6858001"/>
              <a:gd name="connsiteX109" fmla="*/ 0 w 1841500"/>
              <a:gd name="connsiteY109"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841500" h="6858001">
                <a:moveTo>
                  <a:pt x="1512815" y="6463665"/>
                </a:moveTo>
                <a:lnTo>
                  <a:pt x="1512815" y="6706425"/>
                </a:lnTo>
                <a:lnTo>
                  <a:pt x="1685690" y="6706425"/>
                </a:lnTo>
                <a:lnTo>
                  <a:pt x="1685690" y="6661561"/>
                </a:lnTo>
                <a:lnTo>
                  <a:pt x="1566360" y="6661561"/>
                </a:lnTo>
                <a:lnTo>
                  <a:pt x="1566360" y="6602016"/>
                </a:lnTo>
                <a:lnTo>
                  <a:pt x="1678629" y="6602016"/>
                </a:lnTo>
                <a:lnTo>
                  <a:pt x="1678629" y="6560558"/>
                </a:lnTo>
                <a:lnTo>
                  <a:pt x="1566360" y="6560558"/>
                </a:lnTo>
                <a:lnTo>
                  <a:pt x="1566360" y="6508529"/>
                </a:lnTo>
                <a:lnTo>
                  <a:pt x="1685925" y="6508529"/>
                </a:lnTo>
                <a:lnTo>
                  <a:pt x="1685925" y="6463665"/>
                </a:lnTo>
                <a:close/>
                <a:moveTo>
                  <a:pt x="1389411" y="6457793"/>
                </a:moveTo>
                <a:cubicBezTo>
                  <a:pt x="1378589" y="6457793"/>
                  <a:pt x="1367577" y="6459308"/>
                  <a:pt x="1356755" y="6462149"/>
                </a:cubicBezTo>
                <a:cubicBezTo>
                  <a:pt x="1345743" y="6465179"/>
                  <a:pt x="1336061" y="6469724"/>
                  <a:pt x="1327327" y="6475785"/>
                </a:cubicBezTo>
                <a:cubicBezTo>
                  <a:pt x="1318783" y="6482034"/>
                  <a:pt x="1311759" y="6489610"/>
                  <a:pt x="1306443" y="6498889"/>
                </a:cubicBezTo>
                <a:cubicBezTo>
                  <a:pt x="1301127" y="6507980"/>
                  <a:pt x="1298469" y="6518775"/>
                  <a:pt x="1298469" y="6531274"/>
                </a:cubicBezTo>
                <a:cubicBezTo>
                  <a:pt x="1298469" y="6542447"/>
                  <a:pt x="1300557" y="6551917"/>
                  <a:pt x="1304734" y="6559681"/>
                </a:cubicBezTo>
                <a:cubicBezTo>
                  <a:pt x="1308911" y="6567446"/>
                  <a:pt x="1314417" y="6574074"/>
                  <a:pt x="1321252" y="6579188"/>
                </a:cubicBezTo>
                <a:cubicBezTo>
                  <a:pt x="1328087" y="6584490"/>
                  <a:pt x="1335871" y="6588657"/>
                  <a:pt x="1344414" y="6592066"/>
                </a:cubicBezTo>
                <a:cubicBezTo>
                  <a:pt x="1353148" y="6595285"/>
                  <a:pt x="1361881" y="6598126"/>
                  <a:pt x="1370995" y="6600399"/>
                </a:cubicBezTo>
                <a:cubicBezTo>
                  <a:pt x="1379918" y="6602861"/>
                  <a:pt x="1388651" y="6605133"/>
                  <a:pt x="1397385" y="6607216"/>
                </a:cubicBezTo>
                <a:cubicBezTo>
                  <a:pt x="1405929" y="6609300"/>
                  <a:pt x="1413713" y="6611572"/>
                  <a:pt x="1420548" y="6614224"/>
                </a:cubicBezTo>
                <a:cubicBezTo>
                  <a:pt x="1427383" y="6617064"/>
                  <a:pt x="1432888" y="6620473"/>
                  <a:pt x="1437065" y="6624450"/>
                </a:cubicBezTo>
                <a:cubicBezTo>
                  <a:pt x="1441242" y="6628617"/>
                  <a:pt x="1443331" y="6633919"/>
                  <a:pt x="1443331" y="6640548"/>
                </a:cubicBezTo>
                <a:cubicBezTo>
                  <a:pt x="1443331" y="6646608"/>
                  <a:pt x="1441812" y="6651721"/>
                  <a:pt x="1438584" y="6655698"/>
                </a:cubicBezTo>
                <a:cubicBezTo>
                  <a:pt x="1435357" y="6659676"/>
                  <a:pt x="1431370" y="6662706"/>
                  <a:pt x="1426623" y="6664978"/>
                </a:cubicBezTo>
                <a:cubicBezTo>
                  <a:pt x="1421877" y="6667251"/>
                  <a:pt x="1416750" y="6668766"/>
                  <a:pt x="1411245" y="6669523"/>
                </a:cubicBezTo>
                <a:cubicBezTo>
                  <a:pt x="1405929" y="6670470"/>
                  <a:pt x="1400802" y="6670849"/>
                  <a:pt x="1396056" y="6670849"/>
                </a:cubicBezTo>
                <a:cubicBezTo>
                  <a:pt x="1388841" y="6670849"/>
                  <a:pt x="1382006" y="6669902"/>
                  <a:pt x="1375551" y="6668198"/>
                </a:cubicBezTo>
                <a:cubicBezTo>
                  <a:pt x="1368906" y="6666493"/>
                  <a:pt x="1363210" y="6663842"/>
                  <a:pt x="1358274" y="6660433"/>
                </a:cubicBezTo>
                <a:cubicBezTo>
                  <a:pt x="1353338" y="6656835"/>
                  <a:pt x="1349541" y="6652290"/>
                  <a:pt x="1346503" y="6646608"/>
                </a:cubicBezTo>
                <a:cubicBezTo>
                  <a:pt x="1343465" y="6640927"/>
                  <a:pt x="1342136" y="6634109"/>
                  <a:pt x="1342136" y="6625965"/>
                </a:cubicBezTo>
                <a:cubicBezTo>
                  <a:pt x="1342136" y="6625965"/>
                  <a:pt x="1342136" y="6625965"/>
                  <a:pt x="1290305" y="6625965"/>
                </a:cubicBezTo>
                <a:cubicBezTo>
                  <a:pt x="1289925" y="6640927"/>
                  <a:pt x="1292773" y="6653805"/>
                  <a:pt x="1298469" y="6664599"/>
                </a:cubicBezTo>
                <a:cubicBezTo>
                  <a:pt x="1304164" y="6675584"/>
                  <a:pt x="1311759" y="6684485"/>
                  <a:pt x="1321442" y="6691492"/>
                </a:cubicBezTo>
                <a:cubicBezTo>
                  <a:pt x="1331124" y="6698499"/>
                  <a:pt x="1342326" y="6703802"/>
                  <a:pt x="1354857" y="6707021"/>
                </a:cubicBezTo>
                <a:cubicBezTo>
                  <a:pt x="1367577" y="6710241"/>
                  <a:pt x="1380487" y="6711945"/>
                  <a:pt x="1393967" y="6711945"/>
                </a:cubicBezTo>
                <a:cubicBezTo>
                  <a:pt x="1410485" y="6711945"/>
                  <a:pt x="1425104" y="6710051"/>
                  <a:pt x="1437825" y="6706264"/>
                </a:cubicBezTo>
                <a:cubicBezTo>
                  <a:pt x="1450355" y="6702287"/>
                  <a:pt x="1460987" y="6696984"/>
                  <a:pt x="1469531" y="6689977"/>
                </a:cubicBezTo>
                <a:cubicBezTo>
                  <a:pt x="1478075" y="6683159"/>
                  <a:pt x="1484340" y="6674826"/>
                  <a:pt x="1488707" y="6665357"/>
                </a:cubicBezTo>
                <a:cubicBezTo>
                  <a:pt x="1493074" y="6655888"/>
                  <a:pt x="1495162" y="6645472"/>
                  <a:pt x="1495162" y="6634298"/>
                </a:cubicBezTo>
                <a:cubicBezTo>
                  <a:pt x="1495162" y="6620852"/>
                  <a:pt x="1492314" y="6609678"/>
                  <a:pt x="1486618" y="6600967"/>
                </a:cubicBezTo>
                <a:cubicBezTo>
                  <a:pt x="1480733" y="6592066"/>
                  <a:pt x="1473898" y="6585248"/>
                  <a:pt x="1465924" y="6579945"/>
                </a:cubicBezTo>
                <a:cubicBezTo>
                  <a:pt x="1457950" y="6574832"/>
                  <a:pt x="1449976" y="6570855"/>
                  <a:pt x="1441812" y="6568582"/>
                </a:cubicBezTo>
                <a:cubicBezTo>
                  <a:pt x="1433838" y="6566120"/>
                  <a:pt x="1427383" y="6564605"/>
                  <a:pt x="1422826" y="6563658"/>
                </a:cubicBezTo>
                <a:cubicBezTo>
                  <a:pt x="1407637" y="6559681"/>
                  <a:pt x="1395296" y="6556651"/>
                  <a:pt x="1385993" y="6554000"/>
                </a:cubicBezTo>
                <a:cubicBezTo>
                  <a:pt x="1376500" y="6551538"/>
                  <a:pt x="1369096" y="6549076"/>
                  <a:pt x="1363780" y="6546614"/>
                </a:cubicBezTo>
                <a:cubicBezTo>
                  <a:pt x="1358464" y="6544152"/>
                  <a:pt x="1354857" y="6541311"/>
                  <a:pt x="1352958" y="6538470"/>
                </a:cubicBezTo>
                <a:cubicBezTo>
                  <a:pt x="1351249" y="6535440"/>
                  <a:pt x="1350300" y="6531653"/>
                  <a:pt x="1350300" y="6526918"/>
                </a:cubicBezTo>
                <a:cubicBezTo>
                  <a:pt x="1350300" y="6521615"/>
                  <a:pt x="1351439" y="6517260"/>
                  <a:pt x="1353717" y="6514040"/>
                </a:cubicBezTo>
                <a:cubicBezTo>
                  <a:pt x="1355996" y="6510631"/>
                  <a:pt x="1358844" y="6507790"/>
                  <a:pt x="1362451" y="6505518"/>
                </a:cubicBezTo>
                <a:cubicBezTo>
                  <a:pt x="1365868" y="6503245"/>
                  <a:pt x="1369855" y="6501541"/>
                  <a:pt x="1374222" y="6500594"/>
                </a:cubicBezTo>
                <a:cubicBezTo>
                  <a:pt x="1378399" y="6499836"/>
                  <a:pt x="1382766" y="6499268"/>
                  <a:pt x="1387133" y="6499268"/>
                </a:cubicBezTo>
                <a:cubicBezTo>
                  <a:pt x="1393778" y="6499268"/>
                  <a:pt x="1399853" y="6499836"/>
                  <a:pt x="1405359" y="6500973"/>
                </a:cubicBezTo>
                <a:cubicBezTo>
                  <a:pt x="1410865" y="6502109"/>
                  <a:pt x="1415801" y="6504003"/>
                  <a:pt x="1420168" y="6506843"/>
                </a:cubicBezTo>
                <a:cubicBezTo>
                  <a:pt x="1424535" y="6509495"/>
                  <a:pt x="1427952" y="6513282"/>
                  <a:pt x="1430610" y="6518017"/>
                </a:cubicBezTo>
                <a:cubicBezTo>
                  <a:pt x="1433268" y="6522752"/>
                  <a:pt x="1434787" y="6528812"/>
                  <a:pt x="1435167" y="6536008"/>
                </a:cubicBezTo>
                <a:cubicBezTo>
                  <a:pt x="1435167" y="6536008"/>
                  <a:pt x="1435167" y="6536008"/>
                  <a:pt x="1486998" y="6536008"/>
                </a:cubicBezTo>
                <a:cubicBezTo>
                  <a:pt x="1486998" y="6521994"/>
                  <a:pt x="1484340" y="6510063"/>
                  <a:pt x="1479024" y="6500215"/>
                </a:cubicBezTo>
                <a:cubicBezTo>
                  <a:pt x="1473708" y="6490367"/>
                  <a:pt x="1466493" y="6482224"/>
                  <a:pt x="1457380" y="6475785"/>
                </a:cubicBezTo>
                <a:cubicBezTo>
                  <a:pt x="1448267" y="6469535"/>
                  <a:pt x="1437825" y="6464990"/>
                  <a:pt x="1426243" y="6462149"/>
                </a:cubicBezTo>
                <a:cubicBezTo>
                  <a:pt x="1414472" y="6459308"/>
                  <a:pt x="1402131" y="6457793"/>
                  <a:pt x="1389411" y="6457793"/>
                </a:cubicBezTo>
                <a:close/>
                <a:moveTo>
                  <a:pt x="1622965" y="6384507"/>
                </a:moveTo>
                <a:lnTo>
                  <a:pt x="1622965" y="6447106"/>
                </a:lnTo>
                <a:lnTo>
                  <a:pt x="1685925" y="6447106"/>
                </a:lnTo>
                <a:lnTo>
                  <a:pt x="1685925" y="6384507"/>
                </a:lnTo>
                <a:close/>
                <a:moveTo>
                  <a:pt x="1356180" y="6246039"/>
                </a:moveTo>
                <a:cubicBezTo>
                  <a:pt x="1356180" y="6246039"/>
                  <a:pt x="1356180" y="6246039"/>
                  <a:pt x="1414883" y="6246039"/>
                </a:cubicBezTo>
                <a:cubicBezTo>
                  <a:pt x="1427231" y="6246039"/>
                  <a:pt x="1436350" y="6248689"/>
                  <a:pt x="1442619" y="6253991"/>
                </a:cubicBezTo>
                <a:cubicBezTo>
                  <a:pt x="1448699" y="6259482"/>
                  <a:pt x="1451738" y="6268003"/>
                  <a:pt x="1451738" y="6279742"/>
                </a:cubicBezTo>
                <a:cubicBezTo>
                  <a:pt x="1451738" y="6292049"/>
                  <a:pt x="1448699" y="6300759"/>
                  <a:pt x="1442619" y="6306250"/>
                </a:cubicBezTo>
                <a:cubicBezTo>
                  <a:pt x="1436350" y="6311741"/>
                  <a:pt x="1427231" y="6314392"/>
                  <a:pt x="1414883" y="6314392"/>
                </a:cubicBezTo>
                <a:lnTo>
                  <a:pt x="1356180" y="6314392"/>
                </a:lnTo>
                <a:cubicBezTo>
                  <a:pt x="1356180" y="6314392"/>
                  <a:pt x="1356180" y="6314392"/>
                  <a:pt x="1356180" y="6246039"/>
                </a:cubicBezTo>
                <a:close/>
                <a:moveTo>
                  <a:pt x="1537763" y="6204580"/>
                </a:moveTo>
                <a:lnTo>
                  <a:pt x="1537763" y="6447575"/>
                </a:lnTo>
                <a:lnTo>
                  <a:pt x="1591308" y="6447575"/>
                </a:lnTo>
                <a:lnTo>
                  <a:pt x="1591308" y="6204580"/>
                </a:lnTo>
                <a:close/>
                <a:moveTo>
                  <a:pt x="1302635" y="6204580"/>
                </a:moveTo>
                <a:cubicBezTo>
                  <a:pt x="1302635" y="6204580"/>
                  <a:pt x="1302635" y="6204580"/>
                  <a:pt x="1302635" y="6447575"/>
                </a:cubicBezTo>
                <a:cubicBezTo>
                  <a:pt x="1302635" y="6447575"/>
                  <a:pt x="1302635" y="6447575"/>
                  <a:pt x="1356184" y="6447575"/>
                </a:cubicBezTo>
                <a:cubicBezTo>
                  <a:pt x="1356184" y="6447575"/>
                  <a:pt x="1356184" y="6447575"/>
                  <a:pt x="1356184" y="6352688"/>
                </a:cubicBezTo>
                <a:cubicBezTo>
                  <a:pt x="1356184" y="6352688"/>
                  <a:pt x="1356184" y="6352688"/>
                  <a:pt x="1409732" y="6352688"/>
                </a:cubicBezTo>
                <a:cubicBezTo>
                  <a:pt x="1423214" y="6352688"/>
                  <a:pt x="1432899" y="6355529"/>
                  <a:pt x="1438785" y="6361400"/>
                </a:cubicBezTo>
                <a:cubicBezTo>
                  <a:pt x="1444672" y="6367271"/>
                  <a:pt x="1448470" y="6376741"/>
                  <a:pt x="1450368" y="6389431"/>
                </a:cubicBezTo>
                <a:cubicBezTo>
                  <a:pt x="1451698" y="6399090"/>
                  <a:pt x="1452837" y="6409317"/>
                  <a:pt x="1453407" y="6419923"/>
                </a:cubicBezTo>
                <a:cubicBezTo>
                  <a:pt x="1454166" y="6430719"/>
                  <a:pt x="1455875" y="6439810"/>
                  <a:pt x="1458913" y="6447575"/>
                </a:cubicBezTo>
                <a:cubicBezTo>
                  <a:pt x="1458913" y="6447575"/>
                  <a:pt x="1458913" y="6447575"/>
                  <a:pt x="1512462" y="6447575"/>
                </a:cubicBezTo>
                <a:cubicBezTo>
                  <a:pt x="1509993" y="6444166"/>
                  <a:pt x="1508095" y="6439999"/>
                  <a:pt x="1506765" y="6435075"/>
                </a:cubicBezTo>
                <a:cubicBezTo>
                  <a:pt x="1505626" y="6430340"/>
                  <a:pt x="1504677" y="6425037"/>
                  <a:pt x="1504107" y="6419545"/>
                </a:cubicBezTo>
                <a:cubicBezTo>
                  <a:pt x="1503537" y="6414242"/>
                  <a:pt x="1503157" y="6408938"/>
                  <a:pt x="1502968" y="6403635"/>
                </a:cubicBezTo>
                <a:cubicBezTo>
                  <a:pt x="1502588" y="6398522"/>
                  <a:pt x="1502398" y="6393976"/>
                  <a:pt x="1502208" y="6389999"/>
                </a:cubicBezTo>
                <a:cubicBezTo>
                  <a:pt x="1501828" y="6383938"/>
                  <a:pt x="1500879" y="6377878"/>
                  <a:pt x="1499739" y="6371627"/>
                </a:cubicBezTo>
                <a:cubicBezTo>
                  <a:pt x="1498410" y="6365567"/>
                  <a:pt x="1496321" y="6359885"/>
                  <a:pt x="1493663" y="6354771"/>
                </a:cubicBezTo>
                <a:cubicBezTo>
                  <a:pt x="1491005" y="6349658"/>
                  <a:pt x="1487397" y="6345301"/>
                  <a:pt x="1483029" y="6341514"/>
                </a:cubicBezTo>
                <a:cubicBezTo>
                  <a:pt x="1478852" y="6337726"/>
                  <a:pt x="1473345" y="6335074"/>
                  <a:pt x="1466699" y="6333180"/>
                </a:cubicBezTo>
                <a:cubicBezTo>
                  <a:pt x="1466699" y="6333180"/>
                  <a:pt x="1466699" y="6333180"/>
                  <a:pt x="1466699" y="6332612"/>
                </a:cubicBezTo>
                <a:cubicBezTo>
                  <a:pt x="1480371" y="6327119"/>
                  <a:pt x="1490245" y="6319165"/>
                  <a:pt x="1496321" y="6308748"/>
                </a:cubicBezTo>
                <a:cubicBezTo>
                  <a:pt x="1502208" y="6298331"/>
                  <a:pt x="1505246" y="6285831"/>
                  <a:pt x="1505246" y="6271626"/>
                </a:cubicBezTo>
                <a:cubicBezTo>
                  <a:pt x="1505246" y="6262346"/>
                  <a:pt x="1503727" y="6253634"/>
                  <a:pt x="1500309" y="6245679"/>
                </a:cubicBezTo>
                <a:cubicBezTo>
                  <a:pt x="1497081" y="6237535"/>
                  <a:pt x="1492334" y="6230527"/>
                  <a:pt x="1486068" y="6224277"/>
                </a:cubicBezTo>
                <a:cubicBezTo>
                  <a:pt x="1479801" y="6218217"/>
                  <a:pt x="1472206" y="6213292"/>
                  <a:pt x="1463471" y="6209883"/>
                </a:cubicBezTo>
                <a:cubicBezTo>
                  <a:pt x="1454736" y="6206285"/>
                  <a:pt x="1444862" y="6204580"/>
                  <a:pt x="1434038" y="6204580"/>
                </a:cubicBezTo>
                <a:close/>
                <a:moveTo>
                  <a:pt x="0" y="0"/>
                </a:moveTo>
                <a:lnTo>
                  <a:pt x="1841500" y="0"/>
                </a:lnTo>
                <a:lnTo>
                  <a:pt x="1841500" y="6057901"/>
                </a:lnTo>
                <a:lnTo>
                  <a:pt x="1841499" y="6057901"/>
                </a:lnTo>
                <a:lnTo>
                  <a:pt x="1841499" y="6858001"/>
                </a:lnTo>
                <a:lnTo>
                  <a:pt x="0" y="685800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391951169"/>
      </p:ext>
    </p:extLst>
  </p:cSld>
  <p:clrMapOvr>
    <a:masterClrMapping/>
  </p:clrMapOvr>
  <p:extLst>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foruta blå">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2" y="1233488"/>
            <a:ext cx="93805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9"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 name="Rubrik 3"/>
          <p:cNvSpPr>
            <a:spLocks noGrp="1"/>
          </p:cNvSpPr>
          <p:nvPr>
            <p:ph type="title"/>
          </p:nvPr>
        </p:nvSpPr>
        <p:spPr>
          <a:xfrm>
            <a:off x="550862" y="404813"/>
            <a:ext cx="9380537" cy="492443"/>
          </a:xfrm>
        </p:spPr>
        <p:txBody>
          <a:bodyPr/>
          <a:lstStyle/>
          <a:p>
            <a:r>
              <a:rPr lang="sv-SE" dirty="0"/>
              <a:t>Klicka här för att ändra format</a:t>
            </a:r>
          </a:p>
        </p:txBody>
      </p:sp>
      <p:sp>
        <p:nvSpPr>
          <p:cNvPr id="12" name="Frihandsfigur: Form 11">
            <a:extLst>
              <a:ext uri="{FF2B5EF4-FFF2-40B4-BE49-F238E27FC236}">
                <a16:creationId xmlns:a16="http://schemas.microsoft.com/office/drawing/2014/main" id="{05748F08-21FB-4E10-90BD-51368F569A97}"/>
              </a:ext>
            </a:extLst>
          </p:cNvPr>
          <p:cNvSpPr/>
          <p:nvPr userDrawn="1"/>
        </p:nvSpPr>
        <p:spPr>
          <a:xfrm>
            <a:off x="10350500" y="0"/>
            <a:ext cx="1841500" cy="6858001"/>
          </a:xfrm>
          <a:custGeom>
            <a:avLst/>
            <a:gdLst>
              <a:gd name="connsiteX0" fmla="*/ 1512815 w 1841500"/>
              <a:gd name="connsiteY0" fmla="*/ 6463665 h 6858001"/>
              <a:gd name="connsiteX1" fmla="*/ 1512815 w 1841500"/>
              <a:gd name="connsiteY1" fmla="*/ 6706425 h 6858001"/>
              <a:gd name="connsiteX2" fmla="*/ 1685690 w 1841500"/>
              <a:gd name="connsiteY2" fmla="*/ 6706425 h 6858001"/>
              <a:gd name="connsiteX3" fmla="*/ 1685690 w 1841500"/>
              <a:gd name="connsiteY3" fmla="*/ 6661561 h 6858001"/>
              <a:gd name="connsiteX4" fmla="*/ 1566360 w 1841500"/>
              <a:gd name="connsiteY4" fmla="*/ 6661561 h 6858001"/>
              <a:gd name="connsiteX5" fmla="*/ 1566360 w 1841500"/>
              <a:gd name="connsiteY5" fmla="*/ 6602016 h 6858001"/>
              <a:gd name="connsiteX6" fmla="*/ 1678629 w 1841500"/>
              <a:gd name="connsiteY6" fmla="*/ 6602016 h 6858001"/>
              <a:gd name="connsiteX7" fmla="*/ 1678629 w 1841500"/>
              <a:gd name="connsiteY7" fmla="*/ 6560558 h 6858001"/>
              <a:gd name="connsiteX8" fmla="*/ 1566360 w 1841500"/>
              <a:gd name="connsiteY8" fmla="*/ 6560558 h 6858001"/>
              <a:gd name="connsiteX9" fmla="*/ 1566360 w 1841500"/>
              <a:gd name="connsiteY9" fmla="*/ 6508529 h 6858001"/>
              <a:gd name="connsiteX10" fmla="*/ 1685925 w 1841500"/>
              <a:gd name="connsiteY10" fmla="*/ 6508529 h 6858001"/>
              <a:gd name="connsiteX11" fmla="*/ 1685925 w 1841500"/>
              <a:gd name="connsiteY11" fmla="*/ 6463665 h 6858001"/>
              <a:gd name="connsiteX12" fmla="*/ 1389411 w 1841500"/>
              <a:gd name="connsiteY12" fmla="*/ 6457793 h 6858001"/>
              <a:gd name="connsiteX13" fmla="*/ 1356755 w 1841500"/>
              <a:gd name="connsiteY13" fmla="*/ 6462149 h 6858001"/>
              <a:gd name="connsiteX14" fmla="*/ 1327327 w 1841500"/>
              <a:gd name="connsiteY14" fmla="*/ 6475785 h 6858001"/>
              <a:gd name="connsiteX15" fmla="*/ 1306443 w 1841500"/>
              <a:gd name="connsiteY15" fmla="*/ 6498889 h 6858001"/>
              <a:gd name="connsiteX16" fmla="*/ 1298469 w 1841500"/>
              <a:gd name="connsiteY16" fmla="*/ 6531274 h 6858001"/>
              <a:gd name="connsiteX17" fmla="*/ 1304734 w 1841500"/>
              <a:gd name="connsiteY17" fmla="*/ 6559681 h 6858001"/>
              <a:gd name="connsiteX18" fmla="*/ 1321252 w 1841500"/>
              <a:gd name="connsiteY18" fmla="*/ 6579188 h 6858001"/>
              <a:gd name="connsiteX19" fmla="*/ 1344414 w 1841500"/>
              <a:gd name="connsiteY19" fmla="*/ 6592066 h 6858001"/>
              <a:gd name="connsiteX20" fmla="*/ 1370995 w 1841500"/>
              <a:gd name="connsiteY20" fmla="*/ 6600399 h 6858001"/>
              <a:gd name="connsiteX21" fmla="*/ 1397385 w 1841500"/>
              <a:gd name="connsiteY21" fmla="*/ 6607216 h 6858001"/>
              <a:gd name="connsiteX22" fmla="*/ 1420548 w 1841500"/>
              <a:gd name="connsiteY22" fmla="*/ 6614224 h 6858001"/>
              <a:gd name="connsiteX23" fmla="*/ 1437065 w 1841500"/>
              <a:gd name="connsiteY23" fmla="*/ 6624450 h 6858001"/>
              <a:gd name="connsiteX24" fmla="*/ 1443331 w 1841500"/>
              <a:gd name="connsiteY24" fmla="*/ 6640548 h 6858001"/>
              <a:gd name="connsiteX25" fmla="*/ 1438584 w 1841500"/>
              <a:gd name="connsiteY25" fmla="*/ 6655698 h 6858001"/>
              <a:gd name="connsiteX26" fmla="*/ 1426623 w 1841500"/>
              <a:gd name="connsiteY26" fmla="*/ 6664978 h 6858001"/>
              <a:gd name="connsiteX27" fmla="*/ 1411245 w 1841500"/>
              <a:gd name="connsiteY27" fmla="*/ 6669523 h 6858001"/>
              <a:gd name="connsiteX28" fmla="*/ 1396056 w 1841500"/>
              <a:gd name="connsiteY28" fmla="*/ 6670849 h 6858001"/>
              <a:gd name="connsiteX29" fmla="*/ 1375551 w 1841500"/>
              <a:gd name="connsiteY29" fmla="*/ 6668198 h 6858001"/>
              <a:gd name="connsiteX30" fmla="*/ 1358274 w 1841500"/>
              <a:gd name="connsiteY30" fmla="*/ 6660433 h 6858001"/>
              <a:gd name="connsiteX31" fmla="*/ 1346503 w 1841500"/>
              <a:gd name="connsiteY31" fmla="*/ 6646608 h 6858001"/>
              <a:gd name="connsiteX32" fmla="*/ 1342136 w 1841500"/>
              <a:gd name="connsiteY32" fmla="*/ 6625965 h 6858001"/>
              <a:gd name="connsiteX33" fmla="*/ 1290305 w 1841500"/>
              <a:gd name="connsiteY33" fmla="*/ 6625965 h 6858001"/>
              <a:gd name="connsiteX34" fmla="*/ 1298469 w 1841500"/>
              <a:gd name="connsiteY34" fmla="*/ 6664599 h 6858001"/>
              <a:gd name="connsiteX35" fmla="*/ 1321442 w 1841500"/>
              <a:gd name="connsiteY35" fmla="*/ 6691492 h 6858001"/>
              <a:gd name="connsiteX36" fmla="*/ 1354857 w 1841500"/>
              <a:gd name="connsiteY36" fmla="*/ 6707021 h 6858001"/>
              <a:gd name="connsiteX37" fmla="*/ 1393967 w 1841500"/>
              <a:gd name="connsiteY37" fmla="*/ 6711945 h 6858001"/>
              <a:gd name="connsiteX38" fmla="*/ 1437825 w 1841500"/>
              <a:gd name="connsiteY38" fmla="*/ 6706264 h 6858001"/>
              <a:gd name="connsiteX39" fmla="*/ 1469531 w 1841500"/>
              <a:gd name="connsiteY39" fmla="*/ 6689977 h 6858001"/>
              <a:gd name="connsiteX40" fmla="*/ 1488707 w 1841500"/>
              <a:gd name="connsiteY40" fmla="*/ 6665357 h 6858001"/>
              <a:gd name="connsiteX41" fmla="*/ 1495162 w 1841500"/>
              <a:gd name="connsiteY41" fmla="*/ 6634298 h 6858001"/>
              <a:gd name="connsiteX42" fmla="*/ 1486618 w 1841500"/>
              <a:gd name="connsiteY42" fmla="*/ 6600967 h 6858001"/>
              <a:gd name="connsiteX43" fmla="*/ 1465924 w 1841500"/>
              <a:gd name="connsiteY43" fmla="*/ 6579945 h 6858001"/>
              <a:gd name="connsiteX44" fmla="*/ 1441812 w 1841500"/>
              <a:gd name="connsiteY44" fmla="*/ 6568582 h 6858001"/>
              <a:gd name="connsiteX45" fmla="*/ 1422826 w 1841500"/>
              <a:gd name="connsiteY45" fmla="*/ 6563658 h 6858001"/>
              <a:gd name="connsiteX46" fmla="*/ 1385993 w 1841500"/>
              <a:gd name="connsiteY46" fmla="*/ 6554000 h 6858001"/>
              <a:gd name="connsiteX47" fmla="*/ 1363780 w 1841500"/>
              <a:gd name="connsiteY47" fmla="*/ 6546614 h 6858001"/>
              <a:gd name="connsiteX48" fmla="*/ 1352958 w 1841500"/>
              <a:gd name="connsiteY48" fmla="*/ 6538470 h 6858001"/>
              <a:gd name="connsiteX49" fmla="*/ 1350300 w 1841500"/>
              <a:gd name="connsiteY49" fmla="*/ 6526918 h 6858001"/>
              <a:gd name="connsiteX50" fmla="*/ 1353717 w 1841500"/>
              <a:gd name="connsiteY50" fmla="*/ 6514040 h 6858001"/>
              <a:gd name="connsiteX51" fmla="*/ 1362451 w 1841500"/>
              <a:gd name="connsiteY51" fmla="*/ 6505518 h 6858001"/>
              <a:gd name="connsiteX52" fmla="*/ 1374222 w 1841500"/>
              <a:gd name="connsiteY52" fmla="*/ 6500594 h 6858001"/>
              <a:gd name="connsiteX53" fmla="*/ 1387133 w 1841500"/>
              <a:gd name="connsiteY53" fmla="*/ 6499268 h 6858001"/>
              <a:gd name="connsiteX54" fmla="*/ 1405359 w 1841500"/>
              <a:gd name="connsiteY54" fmla="*/ 6500973 h 6858001"/>
              <a:gd name="connsiteX55" fmla="*/ 1420168 w 1841500"/>
              <a:gd name="connsiteY55" fmla="*/ 6506843 h 6858001"/>
              <a:gd name="connsiteX56" fmla="*/ 1430610 w 1841500"/>
              <a:gd name="connsiteY56" fmla="*/ 6518017 h 6858001"/>
              <a:gd name="connsiteX57" fmla="*/ 1435167 w 1841500"/>
              <a:gd name="connsiteY57" fmla="*/ 6536008 h 6858001"/>
              <a:gd name="connsiteX58" fmla="*/ 1486998 w 1841500"/>
              <a:gd name="connsiteY58" fmla="*/ 6536008 h 6858001"/>
              <a:gd name="connsiteX59" fmla="*/ 1479024 w 1841500"/>
              <a:gd name="connsiteY59" fmla="*/ 6500215 h 6858001"/>
              <a:gd name="connsiteX60" fmla="*/ 1457380 w 1841500"/>
              <a:gd name="connsiteY60" fmla="*/ 6475785 h 6858001"/>
              <a:gd name="connsiteX61" fmla="*/ 1426243 w 1841500"/>
              <a:gd name="connsiteY61" fmla="*/ 6462149 h 6858001"/>
              <a:gd name="connsiteX62" fmla="*/ 1389411 w 1841500"/>
              <a:gd name="connsiteY62" fmla="*/ 6457793 h 6858001"/>
              <a:gd name="connsiteX63" fmla="*/ 1622965 w 1841500"/>
              <a:gd name="connsiteY63" fmla="*/ 6384507 h 6858001"/>
              <a:gd name="connsiteX64" fmla="*/ 1622965 w 1841500"/>
              <a:gd name="connsiteY64" fmla="*/ 6447106 h 6858001"/>
              <a:gd name="connsiteX65" fmla="*/ 1685925 w 1841500"/>
              <a:gd name="connsiteY65" fmla="*/ 6447106 h 6858001"/>
              <a:gd name="connsiteX66" fmla="*/ 1685925 w 1841500"/>
              <a:gd name="connsiteY66" fmla="*/ 6384507 h 6858001"/>
              <a:gd name="connsiteX67" fmla="*/ 1356180 w 1841500"/>
              <a:gd name="connsiteY67" fmla="*/ 6246039 h 6858001"/>
              <a:gd name="connsiteX68" fmla="*/ 1414883 w 1841500"/>
              <a:gd name="connsiteY68" fmla="*/ 6246039 h 6858001"/>
              <a:gd name="connsiteX69" fmla="*/ 1442619 w 1841500"/>
              <a:gd name="connsiteY69" fmla="*/ 6253991 h 6858001"/>
              <a:gd name="connsiteX70" fmla="*/ 1451738 w 1841500"/>
              <a:gd name="connsiteY70" fmla="*/ 6279742 h 6858001"/>
              <a:gd name="connsiteX71" fmla="*/ 1442619 w 1841500"/>
              <a:gd name="connsiteY71" fmla="*/ 6306250 h 6858001"/>
              <a:gd name="connsiteX72" fmla="*/ 1414883 w 1841500"/>
              <a:gd name="connsiteY72" fmla="*/ 6314392 h 6858001"/>
              <a:gd name="connsiteX73" fmla="*/ 1356180 w 1841500"/>
              <a:gd name="connsiteY73" fmla="*/ 6314392 h 6858001"/>
              <a:gd name="connsiteX74" fmla="*/ 1356180 w 1841500"/>
              <a:gd name="connsiteY74" fmla="*/ 6246039 h 6858001"/>
              <a:gd name="connsiteX75" fmla="*/ 1537763 w 1841500"/>
              <a:gd name="connsiteY75" fmla="*/ 6204580 h 6858001"/>
              <a:gd name="connsiteX76" fmla="*/ 1537763 w 1841500"/>
              <a:gd name="connsiteY76" fmla="*/ 6447575 h 6858001"/>
              <a:gd name="connsiteX77" fmla="*/ 1591308 w 1841500"/>
              <a:gd name="connsiteY77" fmla="*/ 6447575 h 6858001"/>
              <a:gd name="connsiteX78" fmla="*/ 1591308 w 1841500"/>
              <a:gd name="connsiteY78" fmla="*/ 6204580 h 6858001"/>
              <a:gd name="connsiteX79" fmla="*/ 1302635 w 1841500"/>
              <a:gd name="connsiteY79" fmla="*/ 6204580 h 6858001"/>
              <a:gd name="connsiteX80" fmla="*/ 1302635 w 1841500"/>
              <a:gd name="connsiteY80" fmla="*/ 6447575 h 6858001"/>
              <a:gd name="connsiteX81" fmla="*/ 1356184 w 1841500"/>
              <a:gd name="connsiteY81" fmla="*/ 6447575 h 6858001"/>
              <a:gd name="connsiteX82" fmla="*/ 1356184 w 1841500"/>
              <a:gd name="connsiteY82" fmla="*/ 6352688 h 6858001"/>
              <a:gd name="connsiteX83" fmla="*/ 1409732 w 1841500"/>
              <a:gd name="connsiteY83" fmla="*/ 6352688 h 6858001"/>
              <a:gd name="connsiteX84" fmla="*/ 1438785 w 1841500"/>
              <a:gd name="connsiteY84" fmla="*/ 6361400 h 6858001"/>
              <a:gd name="connsiteX85" fmla="*/ 1450368 w 1841500"/>
              <a:gd name="connsiteY85" fmla="*/ 6389431 h 6858001"/>
              <a:gd name="connsiteX86" fmla="*/ 1453407 w 1841500"/>
              <a:gd name="connsiteY86" fmla="*/ 6419923 h 6858001"/>
              <a:gd name="connsiteX87" fmla="*/ 1458913 w 1841500"/>
              <a:gd name="connsiteY87" fmla="*/ 6447575 h 6858001"/>
              <a:gd name="connsiteX88" fmla="*/ 1512462 w 1841500"/>
              <a:gd name="connsiteY88" fmla="*/ 6447575 h 6858001"/>
              <a:gd name="connsiteX89" fmla="*/ 1506765 w 1841500"/>
              <a:gd name="connsiteY89" fmla="*/ 6435075 h 6858001"/>
              <a:gd name="connsiteX90" fmla="*/ 1504107 w 1841500"/>
              <a:gd name="connsiteY90" fmla="*/ 6419545 h 6858001"/>
              <a:gd name="connsiteX91" fmla="*/ 1502968 w 1841500"/>
              <a:gd name="connsiteY91" fmla="*/ 6403635 h 6858001"/>
              <a:gd name="connsiteX92" fmla="*/ 1502208 w 1841500"/>
              <a:gd name="connsiteY92" fmla="*/ 6389999 h 6858001"/>
              <a:gd name="connsiteX93" fmla="*/ 1499739 w 1841500"/>
              <a:gd name="connsiteY93" fmla="*/ 6371627 h 6858001"/>
              <a:gd name="connsiteX94" fmla="*/ 1493663 w 1841500"/>
              <a:gd name="connsiteY94" fmla="*/ 6354771 h 6858001"/>
              <a:gd name="connsiteX95" fmla="*/ 1483029 w 1841500"/>
              <a:gd name="connsiteY95" fmla="*/ 6341514 h 6858001"/>
              <a:gd name="connsiteX96" fmla="*/ 1466699 w 1841500"/>
              <a:gd name="connsiteY96" fmla="*/ 6333180 h 6858001"/>
              <a:gd name="connsiteX97" fmla="*/ 1466699 w 1841500"/>
              <a:gd name="connsiteY97" fmla="*/ 6332612 h 6858001"/>
              <a:gd name="connsiteX98" fmla="*/ 1496321 w 1841500"/>
              <a:gd name="connsiteY98" fmla="*/ 6308748 h 6858001"/>
              <a:gd name="connsiteX99" fmla="*/ 1505246 w 1841500"/>
              <a:gd name="connsiteY99" fmla="*/ 6271626 h 6858001"/>
              <a:gd name="connsiteX100" fmla="*/ 1500309 w 1841500"/>
              <a:gd name="connsiteY100" fmla="*/ 6245679 h 6858001"/>
              <a:gd name="connsiteX101" fmla="*/ 1486068 w 1841500"/>
              <a:gd name="connsiteY101" fmla="*/ 6224277 h 6858001"/>
              <a:gd name="connsiteX102" fmla="*/ 1463471 w 1841500"/>
              <a:gd name="connsiteY102" fmla="*/ 6209883 h 6858001"/>
              <a:gd name="connsiteX103" fmla="*/ 1434038 w 1841500"/>
              <a:gd name="connsiteY103" fmla="*/ 6204580 h 6858001"/>
              <a:gd name="connsiteX104" fmla="*/ 0 w 1841500"/>
              <a:gd name="connsiteY104" fmla="*/ 0 h 6858001"/>
              <a:gd name="connsiteX105" fmla="*/ 1841500 w 1841500"/>
              <a:gd name="connsiteY105" fmla="*/ 0 h 6858001"/>
              <a:gd name="connsiteX106" fmla="*/ 1841500 w 1841500"/>
              <a:gd name="connsiteY106" fmla="*/ 6057901 h 6858001"/>
              <a:gd name="connsiteX107" fmla="*/ 1841499 w 1841500"/>
              <a:gd name="connsiteY107" fmla="*/ 6057901 h 6858001"/>
              <a:gd name="connsiteX108" fmla="*/ 1841499 w 1841500"/>
              <a:gd name="connsiteY108" fmla="*/ 6858001 h 6858001"/>
              <a:gd name="connsiteX109" fmla="*/ 0 w 1841500"/>
              <a:gd name="connsiteY109"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841500" h="6858001">
                <a:moveTo>
                  <a:pt x="1512815" y="6463665"/>
                </a:moveTo>
                <a:lnTo>
                  <a:pt x="1512815" y="6706425"/>
                </a:lnTo>
                <a:lnTo>
                  <a:pt x="1685690" y="6706425"/>
                </a:lnTo>
                <a:lnTo>
                  <a:pt x="1685690" y="6661561"/>
                </a:lnTo>
                <a:lnTo>
                  <a:pt x="1566360" y="6661561"/>
                </a:lnTo>
                <a:lnTo>
                  <a:pt x="1566360" y="6602016"/>
                </a:lnTo>
                <a:lnTo>
                  <a:pt x="1678629" y="6602016"/>
                </a:lnTo>
                <a:lnTo>
                  <a:pt x="1678629" y="6560558"/>
                </a:lnTo>
                <a:lnTo>
                  <a:pt x="1566360" y="6560558"/>
                </a:lnTo>
                <a:lnTo>
                  <a:pt x="1566360" y="6508529"/>
                </a:lnTo>
                <a:lnTo>
                  <a:pt x="1685925" y="6508529"/>
                </a:lnTo>
                <a:lnTo>
                  <a:pt x="1685925" y="6463665"/>
                </a:lnTo>
                <a:close/>
                <a:moveTo>
                  <a:pt x="1389411" y="6457793"/>
                </a:moveTo>
                <a:cubicBezTo>
                  <a:pt x="1378589" y="6457793"/>
                  <a:pt x="1367577" y="6459308"/>
                  <a:pt x="1356755" y="6462149"/>
                </a:cubicBezTo>
                <a:cubicBezTo>
                  <a:pt x="1345743" y="6465179"/>
                  <a:pt x="1336061" y="6469724"/>
                  <a:pt x="1327327" y="6475785"/>
                </a:cubicBezTo>
                <a:cubicBezTo>
                  <a:pt x="1318783" y="6482034"/>
                  <a:pt x="1311759" y="6489610"/>
                  <a:pt x="1306443" y="6498889"/>
                </a:cubicBezTo>
                <a:cubicBezTo>
                  <a:pt x="1301127" y="6507980"/>
                  <a:pt x="1298469" y="6518775"/>
                  <a:pt x="1298469" y="6531274"/>
                </a:cubicBezTo>
                <a:cubicBezTo>
                  <a:pt x="1298469" y="6542447"/>
                  <a:pt x="1300557" y="6551917"/>
                  <a:pt x="1304734" y="6559681"/>
                </a:cubicBezTo>
                <a:cubicBezTo>
                  <a:pt x="1308911" y="6567446"/>
                  <a:pt x="1314417" y="6574074"/>
                  <a:pt x="1321252" y="6579188"/>
                </a:cubicBezTo>
                <a:cubicBezTo>
                  <a:pt x="1328087" y="6584490"/>
                  <a:pt x="1335871" y="6588657"/>
                  <a:pt x="1344414" y="6592066"/>
                </a:cubicBezTo>
                <a:cubicBezTo>
                  <a:pt x="1353148" y="6595285"/>
                  <a:pt x="1361881" y="6598126"/>
                  <a:pt x="1370995" y="6600399"/>
                </a:cubicBezTo>
                <a:cubicBezTo>
                  <a:pt x="1379918" y="6602861"/>
                  <a:pt x="1388651" y="6605133"/>
                  <a:pt x="1397385" y="6607216"/>
                </a:cubicBezTo>
                <a:cubicBezTo>
                  <a:pt x="1405929" y="6609300"/>
                  <a:pt x="1413713" y="6611572"/>
                  <a:pt x="1420548" y="6614224"/>
                </a:cubicBezTo>
                <a:cubicBezTo>
                  <a:pt x="1427383" y="6617064"/>
                  <a:pt x="1432888" y="6620473"/>
                  <a:pt x="1437065" y="6624450"/>
                </a:cubicBezTo>
                <a:cubicBezTo>
                  <a:pt x="1441242" y="6628617"/>
                  <a:pt x="1443331" y="6633919"/>
                  <a:pt x="1443331" y="6640548"/>
                </a:cubicBezTo>
                <a:cubicBezTo>
                  <a:pt x="1443331" y="6646608"/>
                  <a:pt x="1441812" y="6651721"/>
                  <a:pt x="1438584" y="6655698"/>
                </a:cubicBezTo>
                <a:cubicBezTo>
                  <a:pt x="1435357" y="6659676"/>
                  <a:pt x="1431370" y="6662706"/>
                  <a:pt x="1426623" y="6664978"/>
                </a:cubicBezTo>
                <a:cubicBezTo>
                  <a:pt x="1421877" y="6667251"/>
                  <a:pt x="1416750" y="6668766"/>
                  <a:pt x="1411245" y="6669523"/>
                </a:cubicBezTo>
                <a:cubicBezTo>
                  <a:pt x="1405929" y="6670470"/>
                  <a:pt x="1400802" y="6670849"/>
                  <a:pt x="1396056" y="6670849"/>
                </a:cubicBezTo>
                <a:cubicBezTo>
                  <a:pt x="1388841" y="6670849"/>
                  <a:pt x="1382006" y="6669902"/>
                  <a:pt x="1375551" y="6668198"/>
                </a:cubicBezTo>
                <a:cubicBezTo>
                  <a:pt x="1368906" y="6666493"/>
                  <a:pt x="1363210" y="6663842"/>
                  <a:pt x="1358274" y="6660433"/>
                </a:cubicBezTo>
                <a:cubicBezTo>
                  <a:pt x="1353338" y="6656835"/>
                  <a:pt x="1349541" y="6652290"/>
                  <a:pt x="1346503" y="6646608"/>
                </a:cubicBezTo>
                <a:cubicBezTo>
                  <a:pt x="1343465" y="6640927"/>
                  <a:pt x="1342136" y="6634109"/>
                  <a:pt x="1342136" y="6625965"/>
                </a:cubicBezTo>
                <a:cubicBezTo>
                  <a:pt x="1342136" y="6625965"/>
                  <a:pt x="1342136" y="6625965"/>
                  <a:pt x="1290305" y="6625965"/>
                </a:cubicBezTo>
                <a:cubicBezTo>
                  <a:pt x="1289925" y="6640927"/>
                  <a:pt x="1292773" y="6653805"/>
                  <a:pt x="1298469" y="6664599"/>
                </a:cubicBezTo>
                <a:cubicBezTo>
                  <a:pt x="1304164" y="6675584"/>
                  <a:pt x="1311759" y="6684485"/>
                  <a:pt x="1321442" y="6691492"/>
                </a:cubicBezTo>
                <a:cubicBezTo>
                  <a:pt x="1331124" y="6698499"/>
                  <a:pt x="1342326" y="6703802"/>
                  <a:pt x="1354857" y="6707021"/>
                </a:cubicBezTo>
                <a:cubicBezTo>
                  <a:pt x="1367577" y="6710241"/>
                  <a:pt x="1380487" y="6711945"/>
                  <a:pt x="1393967" y="6711945"/>
                </a:cubicBezTo>
                <a:cubicBezTo>
                  <a:pt x="1410485" y="6711945"/>
                  <a:pt x="1425104" y="6710051"/>
                  <a:pt x="1437825" y="6706264"/>
                </a:cubicBezTo>
                <a:cubicBezTo>
                  <a:pt x="1450355" y="6702287"/>
                  <a:pt x="1460987" y="6696984"/>
                  <a:pt x="1469531" y="6689977"/>
                </a:cubicBezTo>
                <a:cubicBezTo>
                  <a:pt x="1478075" y="6683159"/>
                  <a:pt x="1484340" y="6674826"/>
                  <a:pt x="1488707" y="6665357"/>
                </a:cubicBezTo>
                <a:cubicBezTo>
                  <a:pt x="1493074" y="6655888"/>
                  <a:pt x="1495162" y="6645472"/>
                  <a:pt x="1495162" y="6634298"/>
                </a:cubicBezTo>
                <a:cubicBezTo>
                  <a:pt x="1495162" y="6620852"/>
                  <a:pt x="1492314" y="6609678"/>
                  <a:pt x="1486618" y="6600967"/>
                </a:cubicBezTo>
                <a:cubicBezTo>
                  <a:pt x="1480733" y="6592066"/>
                  <a:pt x="1473898" y="6585248"/>
                  <a:pt x="1465924" y="6579945"/>
                </a:cubicBezTo>
                <a:cubicBezTo>
                  <a:pt x="1457950" y="6574832"/>
                  <a:pt x="1449976" y="6570855"/>
                  <a:pt x="1441812" y="6568582"/>
                </a:cubicBezTo>
                <a:cubicBezTo>
                  <a:pt x="1433838" y="6566120"/>
                  <a:pt x="1427383" y="6564605"/>
                  <a:pt x="1422826" y="6563658"/>
                </a:cubicBezTo>
                <a:cubicBezTo>
                  <a:pt x="1407637" y="6559681"/>
                  <a:pt x="1395296" y="6556651"/>
                  <a:pt x="1385993" y="6554000"/>
                </a:cubicBezTo>
                <a:cubicBezTo>
                  <a:pt x="1376500" y="6551538"/>
                  <a:pt x="1369096" y="6549076"/>
                  <a:pt x="1363780" y="6546614"/>
                </a:cubicBezTo>
                <a:cubicBezTo>
                  <a:pt x="1358464" y="6544152"/>
                  <a:pt x="1354857" y="6541311"/>
                  <a:pt x="1352958" y="6538470"/>
                </a:cubicBezTo>
                <a:cubicBezTo>
                  <a:pt x="1351249" y="6535440"/>
                  <a:pt x="1350300" y="6531653"/>
                  <a:pt x="1350300" y="6526918"/>
                </a:cubicBezTo>
                <a:cubicBezTo>
                  <a:pt x="1350300" y="6521615"/>
                  <a:pt x="1351439" y="6517260"/>
                  <a:pt x="1353717" y="6514040"/>
                </a:cubicBezTo>
                <a:cubicBezTo>
                  <a:pt x="1355996" y="6510631"/>
                  <a:pt x="1358844" y="6507790"/>
                  <a:pt x="1362451" y="6505518"/>
                </a:cubicBezTo>
                <a:cubicBezTo>
                  <a:pt x="1365868" y="6503245"/>
                  <a:pt x="1369855" y="6501541"/>
                  <a:pt x="1374222" y="6500594"/>
                </a:cubicBezTo>
                <a:cubicBezTo>
                  <a:pt x="1378399" y="6499836"/>
                  <a:pt x="1382766" y="6499268"/>
                  <a:pt x="1387133" y="6499268"/>
                </a:cubicBezTo>
                <a:cubicBezTo>
                  <a:pt x="1393778" y="6499268"/>
                  <a:pt x="1399853" y="6499836"/>
                  <a:pt x="1405359" y="6500973"/>
                </a:cubicBezTo>
                <a:cubicBezTo>
                  <a:pt x="1410865" y="6502109"/>
                  <a:pt x="1415801" y="6504003"/>
                  <a:pt x="1420168" y="6506843"/>
                </a:cubicBezTo>
                <a:cubicBezTo>
                  <a:pt x="1424535" y="6509495"/>
                  <a:pt x="1427952" y="6513282"/>
                  <a:pt x="1430610" y="6518017"/>
                </a:cubicBezTo>
                <a:cubicBezTo>
                  <a:pt x="1433268" y="6522752"/>
                  <a:pt x="1434787" y="6528812"/>
                  <a:pt x="1435167" y="6536008"/>
                </a:cubicBezTo>
                <a:cubicBezTo>
                  <a:pt x="1435167" y="6536008"/>
                  <a:pt x="1435167" y="6536008"/>
                  <a:pt x="1486998" y="6536008"/>
                </a:cubicBezTo>
                <a:cubicBezTo>
                  <a:pt x="1486998" y="6521994"/>
                  <a:pt x="1484340" y="6510063"/>
                  <a:pt x="1479024" y="6500215"/>
                </a:cubicBezTo>
                <a:cubicBezTo>
                  <a:pt x="1473708" y="6490367"/>
                  <a:pt x="1466493" y="6482224"/>
                  <a:pt x="1457380" y="6475785"/>
                </a:cubicBezTo>
                <a:cubicBezTo>
                  <a:pt x="1448267" y="6469535"/>
                  <a:pt x="1437825" y="6464990"/>
                  <a:pt x="1426243" y="6462149"/>
                </a:cubicBezTo>
                <a:cubicBezTo>
                  <a:pt x="1414472" y="6459308"/>
                  <a:pt x="1402131" y="6457793"/>
                  <a:pt x="1389411" y="6457793"/>
                </a:cubicBezTo>
                <a:close/>
                <a:moveTo>
                  <a:pt x="1622965" y="6384507"/>
                </a:moveTo>
                <a:lnTo>
                  <a:pt x="1622965" y="6447106"/>
                </a:lnTo>
                <a:lnTo>
                  <a:pt x="1685925" y="6447106"/>
                </a:lnTo>
                <a:lnTo>
                  <a:pt x="1685925" y="6384507"/>
                </a:lnTo>
                <a:close/>
                <a:moveTo>
                  <a:pt x="1356180" y="6246039"/>
                </a:moveTo>
                <a:cubicBezTo>
                  <a:pt x="1356180" y="6246039"/>
                  <a:pt x="1356180" y="6246039"/>
                  <a:pt x="1414883" y="6246039"/>
                </a:cubicBezTo>
                <a:cubicBezTo>
                  <a:pt x="1427231" y="6246039"/>
                  <a:pt x="1436350" y="6248689"/>
                  <a:pt x="1442619" y="6253991"/>
                </a:cubicBezTo>
                <a:cubicBezTo>
                  <a:pt x="1448699" y="6259482"/>
                  <a:pt x="1451738" y="6268003"/>
                  <a:pt x="1451738" y="6279742"/>
                </a:cubicBezTo>
                <a:cubicBezTo>
                  <a:pt x="1451738" y="6292049"/>
                  <a:pt x="1448699" y="6300759"/>
                  <a:pt x="1442619" y="6306250"/>
                </a:cubicBezTo>
                <a:cubicBezTo>
                  <a:pt x="1436350" y="6311741"/>
                  <a:pt x="1427231" y="6314392"/>
                  <a:pt x="1414883" y="6314392"/>
                </a:cubicBezTo>
                <a:lnTo>
                  <a:pt x="1356180" y="6314392"/>
                </a:lnTo>
                <a:cubicBezTo>
                  <a:pt x="1356180" y="6314392"/>
                  <a:pt x="1356180" y="6314392"/>
                  <a:pt x="1356180" y="6246039"/>
                </a:cubicBezTo>
                <a:close/>
                <a:moveTo>
                  <a:pt x="1537763" y="6204580"/>
                </a:moveTo>
                <a:lnTo>
                  <a:pt x="1537763" y="6447575"/>
                </a:lnTo>
                <a:lnTo>
                  <a:pt x="1591308" y="6447575"/>
                </a:lnTo>
                <a:lnTo>
                  <a:pt x="1591308" y="6204580"/>
                </a:lnTo>
                <a:close/>
                <a:moveTo>
                  <a:pt x="1302635" y="6204580"/>
                </a:moveTo>
                <a:cubicBezTo>
                  <a:pt x="1302635" y="6204580"/>
                  <a:pt x="1302635" y="6204580"/>
                  <a:pt x="1302635" y="6447575"/>
                </a:cubicBezTo>
                <a:cubicBezTo>
                  <a:pt x="1302635" y="6447575"/>
                  <a:pt x="1302635" y="6447575"/>
                  <a:pt x="1356184" y="6447575"/>
                </a:cubicBezTo>
                <a:cubicBezTo>
                  <a:pt x="1356184" y="6447575"/>
                  <a:pt x="1356184" y="6447575"/>
                  <a:pt x="1356184" y="6352688"/>
                </a:cubicBezTo>
                <a:cubicBezTo>
                  <a:pt x="1356184" y="6352688"/>
                  <a:pt x="1356184" y="6352688"/>
                  <a:pt x="1409732" y="6352688"/>
                </a:cubicBezTo>
                <a:cubicBezTo>
                  <a:pt x="1423214" y="6352688"/>
                  <a:pt x="1432899" y="6355529"/>
                  <a:pt x="1438785" y="6361400"/>
                </a:cubicBezTo>
                <a:cubicBezTo>
                  <a:pt x="1444672" y="6367271"/>
                  <a:pt x="1448470" y="6376741"/>
                  <a:pt x="1450368" y="6389431"/>
                </a:cubicBezTo>
                <a:cubicBezTo>
                  <a:pt x="1451698" y="6399090"/>
                  <a:pt x="1452837" y="6409317"/>
                  <a:pt x="1453407" y="6419923"/>
                </a:cubicBezTo>
                <a:cubicBezTo>
                  <a:pt x="1454166" y="6430719"/>
                  <a:pt x="1455875" y="6439810"/>
                  <a:pt x="1458913" y="6447575"/>
                </a:cubicBezTo>
                <a:cubicBezTo>
                  <a:pt x="1458913" y="6447575"/>
                  <a:pt x="1458913" y="6447575"/>
                  <a:pt x="1512462" y="6447575"/>
                </a:cubicBezTo>
                <a:cubicBezTo>
                  <a:pt x="1509993" y="6444166"/>
                  <a:pt x="1508095" y="6439999"/>
                  <a:pt x="1506765" y="6435075"/>
                </a:cubicBezTo>
                <a:cubicBezTo>
                  <a:pt x="1505626" y="6430340"/>
                  <a:pt x="1504677" y="6425037"/>
                  <a:pt x="1504107" y="6419545"/>
                </a:cubicBezTo>
                <a:cubicBezTo>
                  <a:pt x="1503537" y="6414242"/>
                  <a:pt x="1503157" y="6408938"/>
                  <a:pt x="1502968" y="6403635"/>
                </a:cubicBezTo>
                <a:cubicBezTo>
                  <a:pt x="1502588" y="6398522"/>
                  <a:pt x="1502398" y="6393976"/>
                  <a:pt x="1502208" y="6389999"/>
                </a:cubicBezTo>
                <a:cubicBezTo>
                  <a:pt x="1501828" y="6383938"/>
                  <a:pt x="1500879" y="6377878"/>
                  <a:pt x="1499739" y="6371627"/>
                </a:cubicBezTo>
                <a:cubicBezTo>
                  <a:pt x="1498410" y="6365567"/>
                  <a:pt x="1496321" y="6359885"/>
                  <a:pt x="1493663" y="6354771"/>
                </a:cubicBezTo>
                <a:cubicBezTo>
                  <a:pt x="1491005" y="6349658"/>
                  <a:pt x="1487397" y="6345301"/>
                  <a:pt x="1483029" y="6341514"/>
                </a:cubicBezTo>
                <a:cubicBezTo>
                  <a:pt x="1478852" y="6337726"/>
                  <a:pt x="1473345" y="6335074"/>
                  <a:pt x="1466699" y="6333180"/>
                </a:cubicBezTo>
                <a:cubicBezTo>
                  <a:pt x="1466699" y="6333180"/>
                  <a:pt x="1466699" y="6333180"/>
                  <a:pt x="1466699" y="6332612"/>
                </a:cubicBezTo>
                <a:cubicBezTo>
                  <a:pt x="1480371" y="6327119"/>
                  <a:pt x="1490245" y="6319165"/>
                  <a:pt x="1496321" y="6308748"/>
                </a:cubicBezTo>
                <a:cubicBezTo>
                  <a:pt x="1502208" y="6298331"/>
                  <a:pt x="1505246" y="6285831"/>
                  <a:pt x="1505246" y="6271626"/>
                </a:cubicBezTo>
                <a:cubicBezTo>
                  <a:pt x="1505246" y="6262346"/>
                  <a:pt x="1503727" y="6253634"/>
                  <a:pt x="1500309" y="6245679"/>
                </a:cubicBezTo>
                <a:cubicBezTo>
                  <a:pt x="1497081" y="6237535"/>
                  <a:pt x="1492334" y="6230527"/>
                  <a:pt x="1486068" y="6224277"/>
                </a:cubicBezTo>
                <a:cubicBezTo>
                  <a:pt x="1479801" y="6218217"/>
                  <a:pt x="1472206" y="6213292"/>
                  <a:pt x="1463471" y="6209883"/>
                </a:cubicBezTo>
                <a:cubicBezTo>
                  <a:pt x="1454736" y="6206285"/>
                  <a:pt x="1444862" y="6204580"/>
                  <a:pt x="1434038" y="6204580"/>
                </a:cubicBezTo>
                <a:close/>
                <a:moveTo>
                  <a:pt x="0" y="0"/>
                </a:moveTo>
                <a:lnTo>
                  <a:pt x="1841500" y="0"/>
                </a:lnTo>
                <a:lnTo>
                  <a:pt x="1841500" y="6057901"/>
                </a:lnTo>
                <a:lnTo>
                  <a:pt x="1841499" y="6057901"/>
                </a:lnTo>
                <a:lnTo>
                  <a:pt x="1841499" y="6858001"/>
                </a:lnTo>
                <a:lnTo>
                  <a:pt x="0" y="68580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753432780"/>
      </p:ext>
    </p:extLst>
  </p:cSld>
  <p:clrMapOvr>
    <a:masterClrMapping/>
  </p:clrMapOvr>
  <p:extLst>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foruta oran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2" y="1233488"/>
            <a:ext cx="93805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4" name="Rubrik 3"/>
          <p:cNvSpPr>
            <a:spLocks noGrp="1"/>
          </p:cNvSpPr>
          <p:nvPr>
            <p:ph type="title"/>
          </p:nvPr>
        </p:nvSpPr>
        <p:spPr>
          <a:xfrm>
            <a:off x="550862" y="404813"/>
            <a:ext cx="9380537" cy="492443"/>
          </a:xfrm>
        </p:spPr>
        <p:txBody>
          <a:bodyPr/>
          <a:lstStyle/>
          <a:p>
            <a:r>
              <a:rPr lang="sv-SE" dirty="0"/>
              <a:t>Klicka här för att ändra format</a:t>
            </a:r>
          </a:p>
        </p:txBody>
      </p:sp>
      <p:sp>
        <p:nvSpPr>
          <p:cNvPr id="10" name="Frihandsfigur: Form 9">
            <a:extLst>
              <a:ext uri="{FF2B5EF4-FFF2-40B4-BE49-F238E27FC236}">
                <a16:creationId xmlns:a16="http://schemas.microsoft.com/office/drawing/2014/main" id="{B4E93008-14D9-43C2-AC1E-AC5A1F5EFACA}"/>
              </a:ext>
            </a:extLst>
          </p:cNvPr>
          <p:cNvSpPr/>
          <p:nvPr userDrawn="1"/>
        </p:nvSpPr>
        <p:spPr>
          <a:xfrm>
            <a:off x="10350500" y="0"/>
            <a:ext cx="1841500" cy="6858001"/>
          </a:xfrm>
          <a:custGeom>
            <a:avLst/>
            <a:gdLst>
              <a:gd name="connsiteX0" fmla="*/ 1512815 w 1841500"/>
              <a:gd name="connsiteY0" fmla="*/ 6463665 h 6858001"/>
              <a:gd name="connsiteX1" fmla="*/ 1512815 w 1841500"/>
              <a:gd name="connsiteY1" fmla="*/ 6706425 h 6858001"/>
              <a:gd name="connsiteX2" fmla="*/ 1685690 w 1841500"/>
              <a:gd name="connsiteY2" fmla="*/ 6706425 h 6858001"/>
              <a:gd name="connsiteX3" fmla="*/ 1685690 w 1841500"/>
              <a:gd name="connsiteY3" fmla="*/ 6661561 h 6858001"/>
              <a:gd name="connsiteX4" fmla="*/ 1566360 w 1841500"/>
              <a:gd name="connsiteY4" fmla="*/ 6661561 h 6858001"/>
              <a:gd name="connsiteX5" fmla="*/ 1566360 w 1841500"/>
              <a:gd name="connsiteY5" fmla="*/ 6602016 h 6858001"/>
              <a:gd name="connsiteX6" fmla="*/ 1678629 w 1841500"/>
              <a:gd name="connsiteY6" fmla="*/ 6602016 h 6858001"/>
              <a:gd name="connsiteX7" fmla="*/ 1678629 w 1841500"/>
              <a:gd name="connsiteY7" fmla="*/ 6560558 h 6858001"/>
              <a:gd name="connsiteX8" fmla="*/ 1566360 w 1841500"/>
              <a:gd name="connsiteY8" fmla="*/ 6560558 h 6858001"/>
              <a:gd name="connsiteX9" fmla="*/ 1566360 w 1841500"/>
              <a:gd name="connsiteY9" fmla="*/ 6508529 h 6858001"/>
              <a:gd name="connsiteX10" fmla="*/ 1685925 w 1841500"/>
              <a:gd name="connsiteY10" fmla="*/ 6508529 h 6858001"/>
              <a:gd name="connsiteX11" fmla="*/ 1685925 w 1841500"/>
              <a:gd name="connsiteY11" fmla="*/ 6463665 h 6858001"/>
              <a:gd name="connsiteX12" fmla="*/ 1389411 w 1841500"/>
              <a:gd name="connsiteY12" fmla="*/ 6457793 h 6858001"/>
              <a:gd name="connsiteX13" fmla="*/ 1356755 w 1841500"/>
              <a:gd name="connsiteY13" fmla="*/ 6462149 h 6858001"/>
              <a:gd name="connsiteX14" fmla="*/ 1327327 w 1841500"/>
              <a:gd name="connsiteY14" fmla="*/ 6475785 h 6858001"/>
              <a:gd name="connsiteX15" fmla="*/ 1306443 w 1841500"/>
              <a:gd name="connsiteY15" fmla="*/ 6498889 h 6858001"/>
              <a:gd name="connsiteX16" fmla="*/ 1298469 w 1841500"/>
              <a:gd name="connsiteY16" fmla="*/ 6531274 h 6858001"/>
              <a:gd name="connsiteX17" fmla="*/ 1304734 w 1841500"/>
              <a:gd name="connsiteY17" fmla="*/ 6559681 h 6858001"/>
              <a:gd name="connsiteX18" fmla="*/ 1321252 w 1841500"/>
              <a:gd name="connsiteY18" fmla="*/ 6579188 h 6858001"/>
              <a:gd name="connsiteX19" fmla="*/ 1344414 w 1841500"/>
              <a:gd name="connsiteY19" fmla="*/ 6592066 h 6858001"/>
              <a:gd name="connsiteX20" fmla="*/ 1370995 w 1841500"/>
              <a:gd name="connsiteY20" fmla="*/ 6600399 h 6858001"/>
              <a:gd name="connsiteX21" fmla="*/ 1397385 w 1841500"/>
              <a:gd name="connsiteY21" fmla="*/ 6607216 h 6858001"/>
              <a:gd name="connsiteX22" fmla="*/ 1420548 w 1841500"/>
              <a:gd name="connsiteY22" fmla="*/ 6614224 h 6858001"/>
              <a:gd name="connsiteX23" fmla="*/ 1437065 w 1841500"/>
              <a:gd name="connsiteY23" fmla="*/ 6624450 h 6858001"/>
              <a:gd name="connsiteX24" fmla="*/ 1443331 w 1841500"/>
              <a:gd name="connsiteY24" fmla="*/ 6640548 h 6858001"/>
              <a:gd name="connsiteX25" fmla="*/ 1438584 w 1841500"/>
              <a:gd name="connsiteY25" fmla="*/ 6655698 h 6858001"/>
              <a:gd name="connsiteX26" fmla="*/ 1426623 w 1841500"/>
              <a:gd name="connsiteY26" fmla="*/ 6664978 h 6858001"/>
              <a:gd name="connsiteX27" fmla="*/ 1411245 w 1841500"/>
              <a:gd name="connsiteY27" fmla="*/ 6669523 h 6858001"/>
              <a:gd name="connsiteX28" fmla="*/ 1396056 w 1841500"/>
              <a:gd name="connsiteY28" fmla="*/ 6670849 h 6858001"/>
              <a:gd name="connsiteX29" fmla="*/ 1375551 w 1841500"/>
              <a:gd name="connsiteY29" fmla="*/ 6668198 h 6858001"/>
              <a:gd name="connsiteX30" fmla="*/ 1358274 w 1841500"/>
              <a:gd name="connsiteY30" fmla="*/ 6660433 h 6858001"/>
              <a:gd name="connsiteX31" fmla="*/ 1346503 w 1841500"/>
              <a:gd name="connsiteY31" fmla="*/ 6646608 h 6858001"/>
              <a:gd name="connsiteX32" fmla="*/ 1342136 w 1841500"/>
              <a:gd name="connsiteY32" fmla="*/ 6625965 h 6858001"/>
              <a:gd name="connsiteX33" fmla="*/ 1290305 w 1841500"/>
              <a:gd name="connsiteY33" fmla="*/ 6625965 h 6858001"/>
              <a:gd name="connsiteX34" fmla="*/ 1298469 w 1841500"/>
              <a:gd name="connsiteY34" fmla="*/ 6664599 h 6858001"/>
              <a:gd name="connsiteX35" fmla="*/ 1321442 w 1841500"/>
              <a:gd name="connsiteY35" fmla="*/ 6691492 h 6858001"/>
              <a:gd name="connsiteX36" fmla="*/ 1354857 w 1841500"/>
              <a:gd name="connsiteY36" fmla="*/ 6707021 h 6858001"/>
              <a:gd name="connsiteX37" fmla="*/ 1393967 w 1841500"/>
              <a:gd name="connsiteY37" fmla="*/ 6711945 h 6858001"/>
              <a:gd name="connsiteX38" fmla="*/ 1437825 w 1841500"/>
              <a:gd name="connsiteY38" fmla="*/ 6706264 h 6858001"/>
              <a:gd name="connsiteX39" fmla="*/ 1469531 w 1841500"/>
              <a:gd name="connsiteY39" fmla="*/ 6689977 h 6858001"/>
              <a:gd name="connsiteX40" fmla="*/ 1488707 w 1841500"/>
              <a:gd name="connsiteY40" fmla="*/ 6665357 h 6858001"/>
              <a:gd name="connsiteX41" fmla="*/ 1495162 w 1841500"/>
              <a:gd name="connsiteY41" fmla="*/ 6634298 h 6858001"/>
              <a:gd name="connsiteX42" fmla="*/ 1486618 w 1841500"/>
              <a:gd name="connsiteY42" fmla="*/ 6600967 h 6858001"/>
              <a:gd name="connsiteX43" fmla="*/ 1465924 w 1841500"/>
              <a:gd name="connsiteY43" fmla="*/ 6579945 h 6858001"/>
              <a:gd name="connsiteX44" fmla="*/ 1441812 w 1841500"/>
              <a:gd name="connsiteY44" fmla="*/ 6568582 h 6858001"/>
              <a:gd name="connsiteX45" fmla="*/ 1422826 w 1841500"/>
              <a:gd name="connsiteY45" fmla="*/ 6563658 h 6858001"/>
              <a:gd name="connsiteX46" fmla="*/ 1385993 w 1841500"/>
              <a:gd name="connsiteY46" fmla="*/ 6554000 h 6858001"/>
              <a:gd name="connsiteX47" fmla="*/ 1363780 w 1841500"/>
              <a:gd name="connsiteY47" fmla="*/ 6546614 h 6858001"/>
              <a:gd name="connsiteX48" fmla="*/ 1352958 w 1841500"/>
              <a:gd name="connsiteY48" fmla="*/ 6538470 h 6858001"/>
              <a:gd name="connsiteX49" fmla="*/ 1350300 w 1841500"/>
              <a:gd name="connsiteY49" fmla="*/ 6526918 h 6858001"/>
              <a:gd name="connsiteX50" fmla="*/ 1353717 w 1841500"/>
              <a:gd name="connsiteY50" fmla="*/ 6514040 h 6858001"/>
              <a:gd name="connsiteX51" fmla="*/ 1362451 w 1841500"/>
              <a:gd name="connsiteY51" fmla="*/ 6505518 h 6858001"/>
              <a:gd name="connsiteX52" fmla="*/ 1374222 w 1841500"/>
              <a:gd name="connsiteY52" fmla="*/ 6500594 h 6858001"/>
              <a:gd name="connsiteX53" fmla="*/ 1387133 w 1841500"/>
              <a:gd name="connsiteY53" fmla="*/ 6499268 h 6858001"/>
              <a:gd name="connsiteX54" fmla="*/ 1405359 w 1841500"/>
              <a:gd name="connsiteY54" fmla="*/ 6500973 h 6858001"/>
              <a:gd name="connsiteX55" fmla="*/ 1420168 w 1841500"/>
              <a:gd name="connsiteY55" fmla="*/ 6506843 h 6858001"/>
              <a:gd name="connsiteX56" fmla="*/ 1430610 w 1841500"/>
              <a:gd name="connsiteY56" fmla="*/ 6518017 h 6858001"/>
              <a:gd name="connsiteX57" fmla="*/ 1435167 w 1841500"/>
              <a:gd name="connsiteY57" fmla="*/ 6536008 h 6858001"/>
              <a:gd name="connsiteX58" fmla="*/ 1486998 w 1841500"/>
              <a:gd name="connsiteY58" fmla="*/ 6536008 h 6858001"/>
              <a:gd name="connsiteX59" fmla="*/ 1479024 w 1841500"/>
              <a:gd name="connsiteY59" fmla="*/ 6500215 h 6858001"/>
              <a:gd name="connsiteX60" fmla="*/ 1457380 w 1841500"/>
              <a:gd name="connsiteY60" fmla="*/ 6475785 h 6858001"/>
              <a:gd name="connsiteX61" fmla="*/ 1426243 w 1841500"/>
              <a:gd name="connsiteY61" fmla="*/ 6462149 h 6858001"/>
              <a:gd name="connsiteX62" fmla="*/ 1389411 w 1841500"/>
              <a:gd name="connsiteY62" fmla="*/ 6457793 h 6858001"/>
              <a:gd name="connsiteX63" fmla="*/ 1622965 w 1841500"/>
              <a:gd name="connsiteY63" fmla="*/ 6384507 h 6858001"/>
              <a:gd name="connsiteX64" fmla="*/ 1622965 w 1841500"/>
              <a:gd name="connsiteY64" fmla="*/ 6447106 h 6858001"/>
              <a:gd name="connsiteX65" fmla="*/ 1685925 w 1841500"/>
              <a:gd name="connsiteY65" fmla="*/ 6447106 h 6858001"/>
              <a:gd name="connsiteX66" fmla="*/ 1685925 w 1841500"/>
              <a:gd name="connsiteY66" fmla="*/ 6384507 h 6858001"/>
              <a:gd name="connsiteX67" fmla="*/ 1356180 w 1841500"/>
              <a:gd name="connsiteY67" fmla="*/ 6246039 h 6858001"/>
              <a:gd name="connsiteX68" fmla="*/ 1414883 w 1841500"/>
              <a:gd name="connsiteY68" fmla="*/ 6246039 h 6858001"/>
              <a:gd name="connsiteX69" fmla="*/ 1442619 w 1841500"/>
              <a:gd name="connsiteY69" fmla="*/ 6253991 h 6858001"/>
              <a:gd name="connsiteX70" fmla="*/ 1451738 w 1841500"/>
              <a:gd name="connsiteY70" fmla="*/ 6279742 h 6858001"/>
              <a:gd name="connsiteX71" fmla="*/ 1442619 w 1841500"/>
              <a:gd name="connsiteY71" fmla="*/ 6306250 h 6858001"/>
              <a:gd name="connsiteX72" fmla="*/ 1414883 w 1841500"/>
              <a:gd name="connsiteY72" fmla="*/ 6314392 h 6858001"/>
              <a:gd name="connsiteX73" fmla="*/ 1356180 w 1841500"/>
              <a:gd name="connsiteY73" fmla="*/ 6314392 h 6858001"/>
              <a:gd name="connsiteX74" fmla="*/ 1356180 w 1841500"/>
              <a:gd name="connsiteY74" fmla="*/ 6246039 h 6858001"/>
              <a:gd name="connsiteX75" fmla="*/ 1537763 w 1841500"/>
              <a:gd name="connsiteY75" fmla="*/ 6204580 h 6858001"/>
              <a:gd name="connsiteX76" fmla="*/ 1537763 w 1841500"/>
              <a:gd name="connsiteY76" fmla="*/ 6447575 h 6858001"/>
              <a:gd name="connsiteX77" fmla="*/ 1591308 w 1841500"/>
              <a:gd name="connsiteY77" fmla="*/ 6447575 h 6858001"/>
              <a:gd name="connsiteX78" fmla="*/ 1591308 w 1841500"/>
              <a:gd name="connsiteY78" fmla="*/ 6204580 h 6858001"/>
              <a:gd name="connsiteX79" fmla="*/ 1302635 w 1841500"/>
              <a:gd name="connsiteY79" fmla="*/ 6204580 h 6858001"/>
              <a:gd name="connsiteX80" fmla="*/ 1302635 w 1841500"/>
              <a:gd name="connsiteY80" fmla="*/ 6447575 h 6858001"/>
              <a:gd name="connsiteX81" fmla="*/ 1356184 w 1841500"/>
              <a:gd name="connsiteY81" fmla="*/ 6447575 h 6858001"/>
              <a:gd name="connsiteX82" fmla="*/ 1356184 w 1841500"/>
              <a:gd name="connsiteY82" fmla="*/ 6352688 h 6858001"/>
              <a:gd name="connsiteX83" fmla="*/ 1409732 w 1841500"/>
              <a:gd name="connsiteY83" fmla="*/ 6352688 h 6858001"/>
              <a:gd name="connsiteX84" fmla="*/ 1438785 w 1841500"/>
              <a:gd name="connsiteY84" fmla="*/ 6361400 h 6858001"/>
              <a:gd name="connsiteX85" fmla="*/ 1450368 w 1841500"/>
              <a:gd name="connsiteY85" fmla="*/ 6389431 h 6858001"/>
              <a:gd name="connsiteX86" fmla="*/ 1453407 w 1841500"/>
              <a:gd name="connsiteY86" fmla="*/ 6419923 h 6858001"/>
              <a:gd name="connsiteX87" fmla="*/ 1458913 w 1841500"/>
              <a:gd name="connsiteY87" fmla="*/ 6447575 h 6858001"/>
              <a:gd name="connsiteX88" fmla="*/ 1512462 w 1841500"/>
              <a:gd name="connsiteY88" fmla="*/ 6447575 h 6858001"/>
              <a:gd name="connsiteX89" fmla="*/ 1506765 w 1841500"/>
              <a:gd name="connsiteY89" fmla="*/ 6435075 h 6858001"/>
              <a:gd name="connsiteX90" fmla="*/ 1504107 w 1841500"/>
              <a:gd name="connsiteY90" fmla="*/ 6419545 h 6858001"/>
              <a:gd name="connsiteX91" fmla="*/ 1502968 w 1841500"/>
              <a:gd name="connsiteY91" fmla="*/ 6403635 h 6858001"/>
              <a:gd name="connsiteX92" fmla="*/ 1502208 w 1841500"/>
              <a:gd name="connsiteY92" fmla="*/ 6389999 h 6858001"/>
              <a:gd name="connsiteX93" fmla="*/ 1499739 w 1841500"/>
              <a:gd name="connsiteY93" fmla="*/ 6371627 h 6858001"/>
              <a:gd name="connsiteX94" fmla="*/ 1493663 w 1841500"/>
              <a:gd name="connsiteY94" fmla="*/ 6354771 h 6858001"/>
              <a:gd name="connsiteX95" fmla="*/ 1483029 w 1841500"/>
              <a:gd name="connsiteY95" fmla="*/ 6341514 h 6858001"/>
              <a:gd name="connsiteX96" fmla="*/ 1466699 w 1841500"/>
              <a:gd name="connsiteY96" fmla="*/ 6333180 h 6858001"/>
              <a:gd name="connsiteX97" fmla="*/ 1466699 w 1841500"/>
              <a:gd name="connsiteY97" fmla="*/ 6332612 h 6858001"/>
              <a:gd name="connsiteX98" fmla="*/ 1496321 w 1841500"/>
              <a:gd name="connsiteY98" fmla="*/ 6308748 h 6858001"/>
              <a:gd name="connsiteX99" fmla="*/ 1505246 w 1841500"/>
              <a:gd name="connsiteY99" fmla="*/ 6271626 h 6858001"/>
              <a:gd name="connsiteX100" fmla="*/ 1500309 w 1841500"/>
              <a:gd name="connsiteY100" fmla="*/ 6245679 h 6858001"/>
              <a:gd name="connsiteX101" fmla="*/ 1486068 w 1841500"/>
              <a:gd name="connsiteY101" fmla="*/ 6224277 h 6858001"/>
              <a:gd name="connsiteX102" fmla="*/ 1463471 w 1841500"/>
              <a:gd name="connsiteY102" fmla="*/ 6209883 h 6858001"/>
              <a:gd name="connsiteX103" fmla="*/ 1434038 w 1841500"/>
              <a:gd name="connsiteY103" fmla="*/ 6204580 h 6858001"/>
              <a:gd name="connsiteX104" fmla="*/ 0 w 1841500"/>
              <a:gd name="connsiteY104" fmla="*/ 0 h 6858001"/>
              <a:gd name="connsiteX105" fmla="*/ 1841500 w 1841500"/>
              <a:gd name="connsiteY105" fmla="*/ 0 h 6858001"/>
              <a:gd name="connsiteX106" fmla="*/ 1841500 w 1841500"/>
              <a:gd name="connsiteY106" fmla="*/ 6057901 h 6858001"/>
              <a:gd name="connsiteX107" fmla="*/ 1841499 w 1841500"/>
              <a:gd name="connsiteY107" fmla="*/ 6057901 h 6858001"/>
              <a:gd name="connsiteX108" fmla="*/ 1841499 w 1841500"/>
              <a:gd name="connsiteY108" fmla="*/ 6858001 h 6858001"/>
              <a:gd name="connsiteX109" fmla="*/ 0 w 1841500"/>
              <a:gd name="connsiteY109"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841500" h="6858001">
                <a:moveTo>
                  <a:pt x="1512815" y="6463665"/>
                </a:moveTo>
                <a:lnTo>
                  <a:pt x="1512815" y="6706425"/>
                </a:lnTo>
                <a:lnTo>
                  <a:pt x="1685690" y="6706425"/>
                </a:lnTo>
                <a:lnTo>
                  <a:pt x="1685690" y="6661561"/>
                </a:lnTo>
                <a:lnTo>
                  <a:pt x="1566360" y="6661561"/>
                </a:lnTo>
                <a:lnTo>
                  <a:pt x="1566360" y="6602016"/>
                </a:lnTo>
                <a:lnTo>
                  <a:pt x="1678629" y="6602016"/>
                </a:lnTo>
                <a:lnTo>
                  <a:pt x="1678629" y="6560558"/>
                </a:lnTo>
                <a:lnTo>
                  <a:pt x="1566360" y="6560558"/>
                </a:lnTo>
                <a:lnTo>
                  <a:pt x="1566360" y="6508529"/>
                </a:lnTo>
                <a:lnTo>
                  <a:pt x="1685925" y="6508529"/>
                </a:lnTo>
                <a:lnTo>
                  <a:pt x="1685925" y="6463665"/>
                </a:lnTo>
                <a:close/>
                <a:moveTo>
                  <a:pt x="1389411" y="6457793"/>
                </a:moveTo>
                <a:cubicBezTo>
                  <a:pt x="1378589" y="6457793"/>
                  <a:pt x="1367577" y="6459308"/>
                  <a:pt x="1356755" y="6462149"/>
                </a:cubicBezTo>
                <a:cubicBezTo>
                  <a:pt x="1345743" y="6465179"/>
                  <a:pt x="1336061" y="6469724"/>
                  <a:pt x="1327327" y="6475785"/>
                </a:cubicBezTo>
                <a:cubicBezTo>
                  <a:pt x="1318783" y="6482034"/>
                  <a:pt x="1311759" y="6489610"/>
                  <a:pt x="1306443" y="6498889"/>
                </a:cubicBezTo>
                <a:cubicBezTo>
                  <a:pt x="1301127" y="6507980"/>
                  <a:pt x="1298469" y="6518775"/>
                  <a:pt x="1298469" y="6531274"/>
                </a:cubicBezTo>
                <a:cubicBezTo>
                  <a:pt x="1298469" y="6542447"/>
                  <a:pt x="1300557" y="6551917"/>
                  <a:pt x="1304734" y="6559681"/>
                </a:cubicBezTo>
                <a:cubicBezTo>
                  <a:pt x="1308911" y="6567446"/>
                  <a:pt x="1314417" y="6574074"/>
                  <a:pt x="1321252" y="6579188"/>
                </a:cubicBezTo>
                <a:cubicBezTo>
                  <a:pt x="1328087" y="6584490"/>
                  <a:pt x="1335871" y="6588657"/>
                  <a:pt x="1344414" y="6592066"/>
                </a:cubicBezTo>
                <a:cubicBezTo>
                  <a:pt x="1353148" y="6595285"/>
                  <a:pt x="1361881" y="6598126"/>
                  <a:pt x="1370995" y="6600399"/>
                </a:cubicBezTo>
                <a:cubicBezTo>
                  <a:pt x="1379918" y="6602861"/>
                  <a:pt x="1388651" y="6605133"/>
                  <a:pt x="1397385" y="6607216"/>
                </a:cubicBezTo>
                <a:cubicBezTo>
                  <a:pt x="1405929" y="6609300"/>
                  <a:pt x="1413713" y="6611572"/>
                  <a:pt x="1420548" y="6614224"/>
                </a:cubicBezTo>
                <a:cubicBezTo>
                  <a:pt x="1427383" y="6617064"/>
                  <a:pt x="1432888" y="6620473"/>
                  <a:pt x="1437065" y="6624450"/>
                </a:cubicBezTo>
                <a:cubicBezTo>
                  <a:pt x="1441242" y="6628617"/>
                  <a:pt x="1443331" y="6633919"/>
                  <a:pt x="1443331" y="6640548"/>
                </a:cubicBezTo>
                <a:cubicBezTo>
                  <a:pt x="1443331" y="6646608"/>
                  <a:pt x="1441812" y="6651721"/>
                  <a:pt x="1438584" y="6655698"/>
                </a:cubicBezTo>
                <a:cubicBezTo>
                  <a:pt x="1435357" y="6659676"/>
                  <a:pt x="1431370" y="6662706"/>
                  <a:pt x="1426623" y="6664978"/>
                </a:cubicBezTo>
                <a:cubicBezTo>
                  <a:pt x="1421877" y="6667251"/>
                  <a:pt x="1416750" y="6668766"/>
                  <a:pt x="1411245" y="6669523"/>
                </a:cubicBezTo>
                <a:cubicBezTo>
                  <a:pt x="1405929" y="6670470"/>
                  <a:pt x="1400802" y="6670849"/>
                  <a:pt x="1396056" y="6670849"/>
                </a:cubicBezTo>
                <a:cubicBezTo>
                  <a:pt x="1388841" y="6670849"/>
                  <a:pt x="1382006" y="6669902"/>
                  <a:pt x="1375551" y="6668198"/>
                </a:cubicBezTo>
                <a:cubicBezTo>
                  <a:pt x="1368906" y="6666493"/>
                  <a:pt x="1363210" y="6663842"/>
                  <a:pt x="1358274" y="6660433"/>
                </a:cubicBezTo>
                <a:cubicBezTo>
                  <a:pt x="1353338" y="6656835"/>
                  <a:pt x="1349541" y="6652290"/>
                  <a:pt x="1346503" y="6646608"/>
                </a:cubicBezTo>
                <a:cubicBezTo>
                  <a:pt x="1343465" y="6640927"/>
                  <a:pt x="1342136" y="6634109"/>
                  <a:pt x="1342136" y="6625965"/>
                </a:cubicBezTo>
                <a:cubicBezTo>
                  <a:pt x="1342136" y="6625965"/>
                  <a:pt x="1342136" y="6625965"/>
                  <a:pt x="1290305" y="6625965"/>
                </a:cubicBezTo>
                <a:cubicBezTo>
                  <a:pt x="1289925" y="6640927"/>
                  <a:pt x="1292773" y="6653805"/>
                  <a:pt x="1298469" y="6664599"/>
                </a:cubicBezTo>
                <a:cubicBezTo>
                  <a:pt x="1304164" y="6675584"/>
                  <a:pt x="1311759" y="6684485"/>
                  <a:pt x="1321442" y="6691492"/>
                </a:cubicBezTo>
                <a:cubicBezTo>
                  <a:pt x="1331124" y="6698499"/>
                  <a:pt x="1342326" y="6703802"/>
                  <a:pt x="1354857" y="6707021"/>
                </a:cubicBezTo>
                <a:cubicBezTo>
                  <a:pt x="1367577" y="6710241"/>
                  <a:pt x="1380487" y="6711945"/>
                  <a:pt x="1393967" y="6711945"/>
                </a:cubicBezTo>
                <a:cubicBezTo>
                  <a:pt x="1410485" y="6711945"/>
                  <a:pt x="1425104" y="6710051"/>
                  <a:pt x="1437825" y="6706264"/>
                </a:cubicBezTo>
                <a:cubicBezTo>
                  <a:pt x="1450355" y="6702287"/>
                  <a:pt x="1460987" y="6696984"/>
                  <a:pt x="1469531" y="6689977"/>
                </a:cubicBezTo>
                <a:cubicBezTo>
                  <a:pt x="1478075" y="6683159"/>
                  <a:pt x="1484340" y="6674826"/>
                  <a:pt x="1488707" y="6665357"/>
                </a:cubicBezTo>
                <a:cubicBezTo>
                  <a:pt x="1493074" y="6655888"/>
                  <a:pt x="1495162" y="6645472"/>
                  <a:pt x="1495162" y="6634298"/>
                </a:cubicBezTo>
                <a:cubicBezTo>
                  <a:pt x="1495162" y="6620852"/>
                  <a:pt x="1492314" y="6609678"/>
                  <a:pt x="1486618" y="6600967"/>
                </a:cubicBezTo>
                <a:cubicBezTo>
                  <a:pt x="1480733" y="6592066"/>
                  <a:pt x="1473898" y="6585248"/>
                  <a:pt x="1465924" y="6579945"/>
                </a:cubicBezTo>
                <a:cubicBezTo>
                  <a:pt x="1457950" y="6574832"/>
                  <a:pt x="1449976" y="6570855"/>
                  <a:pt x="1441812" y="6568582"/>
                </a:cubicBezTo>
                <a:cubicBezTo>
                  <a:pt x="1433838" y="6566120"/>
                  <a:pt x="1427383" y="6564605"/>
                  <a:pt x="1422826" y="6563658"/>
                </a:cubicBezTo>
                <a:cubicBezTo>
                  <a:pt x="1407637" y="6559681"/>
                  <a:pt x="1395296" y="6556651"/>
                  <a:pt x="1385993" y="6554000"/>
                </a:cubicBezTo>
                <a:cubicBezTo>
                  <a:pt x="1376500" y="6551538"/>
                  <a:pt x="1369096" y="6549076"/>
                  <a:pt x="1363780" y="6546614"/>
                </a:cubicBezTo>
                <a:cubicBezTo>
                  <a:pt x="1358464" y="6544152"/>
                  <a:pt x="1354857" y="6541311"/>
                  <a:pt x="1352958" y="6538470"/>
                </a:cubicBezTo>
                <a:cubicBezTo>
                  <a:pt x="1351249" y="6535440"/>
                  <a:pt x="1350300" y="6531653"/>
                  <a:pt x="1350300" y="6526918"/>
                </a:cubicBezTo>
                <a:cubicBezTo>
                  <a:pt x="1350300" y="6521615"/>
                  <a:pt x="1351439" y="6517260"/>
                  <a:pt x="1353717" y="6514040"/>
                </a:cubicBezTo>
                <a:cubicBezTo>
                  <a:pt x="1355996" y="6510631"/>
                  <a:pt x="1358844" y="6507790"/>
                  <a:pt x="1362451" y="6505518"/>
                </a:cubicBezTo>
                <a:cubicBezTo>
                  <a:pt x="1365868" y="6503245"/>
                  <a:pt x="1369855" y="6501541"/>
                  <a:pt x="1374222" y="6500594"/>
                </a:cubicBezTo>
                <a:cubicBezTo>
                  <a:pt x="1378399" y="6499836"/>
                  <a:pt x="1382766" y="6499268"/>
                  <a:pt x="1387133" y="6499268"/>
                </a:cubicBezTo>
                <a:cubicBezTo>
                  <a:pt x="1393778" y="6499268"/>
                  <a:pt x="1399853" y="6499836"/>
                  <a:pt x="1405359" y="6500973"/>
                </a:cubicBezTo>
                <a:cubicBezTo>
                  <a:pt x="1410865" y="6502109"/>
                  <a:pt x="1415801" y="6504003"/>
                  <a:pt x="1420168" y="6506843"/>
                </a:cubicBezTo>
                <a:cubicBezTo>
                  <a:pt x="1424535" y="6509495"/>
                  <a:pt x="1427952" y="6513282"/>
                  <a:pt x="1430610" y="6518017"/>
                </a:cubicBezTo>
                <a:cubicBezTo>
                  <a:pt x="1433268" y="6522752"/>
                  <a:pt x="1434787" y="6528812"/>
                  <a:pt x="1435167" y="6536008"/>
                </a:cubicBezTo>
                <a:cubicBezTo>
                  <a:pt x="1435167" y="6536008"/>
                  <a:pt x="1435167" y="6536008"/>
                  <a:pt x="1486998" y="6536008"/>
                </a:cubicBezTo>
                <a:cubicBezTo>
                  <a:pt x="1486998" y="6521994"/>
                  <a:pt x="1484340" y="6510063"/>
                  <a:pt x="1479024" y="6500215"/>
                </a:cubicBezTo>
                <a:cubicBezTo>
                  <a:pt x="1473708" y="6490367"/>
                  <a:pt x="1466493" y="6482224"/>
                  <a:pt x="1457380" y="6475785"/>
                </a:cubicBezTo>
                <a:cubicBezTo>
                  <a:pt x="1448267" y="6469535"/>
                  <a:pt x="1437825" y="6464990"/>
                  <a:pt x="1426243" y="6462149"/>
                </a:cubicBezTo>
                <a:cubicBezTo>
                  <a:pt x="1414472" y="6459308"/>
                  <a:pt x="1402131" y="6457793"/>
                  <a:pt x="1389411" y="6457793"/>
                </a:cubicBezTo>
                <a:close/>
                <a:moveTo>
                  <a:pt x="1622965" y="6384507"/>
                </a:moveTo>
                <a:lnTo>
                  <a:pt x="1622965" y="6447106"/>
                </a:lnTo>
                <a:lnTo>
                  <a:pt x="1685925" y="6447106"/>
                </a:lnTo>
                <a:lnTo>
                  <a:pt x="1685925" y="6384507"/>
                </a:lnTo>
                <a:close/>
                <a:moveTo>
                  <a:pt x="1356180" y="6246039"/>
                </a:moveTo>
                <a:cubicBezTo>
                  <a:pt x="1356180" y="6246039"/>
                  <a:pt x="1356180" y="6246039"/>
                  <a:pt x="1414883" y="6246039"/>
                </a:cubicBezTo>
                <a:cubicBezTo>
                  <a:pt x="1427231" y="6246039"/>
                  <a:pt x="1436350" y="6248689"/>
                  <a:pt x="1442619" y="6253991"/>
                </a:cubicBezTo>
                <a:cubicBezTo>
                  <a:pt x="1448699" y="6259482"/>
                  <a:pt x="1451738" y="6268003"/>
                  <a:pt x="1451738" y="6279742"/>
                </a:cubicBezTo>
                <a:cubicBezTo>
                  <a:pt x="1451738" y="6292049"/>
                  <a:pt x="1448699" y="6300759"/>
                  <a:pt x="1442619" y="6306250"/>
                </a:cubicBezTo>
                <a:cubicBezTo>
                  <a:pt x="1436350" y="6311741"/>
                  <a:pt x="1427231" y="6314392"/>
                  <a:pt x="1414883" y="6314392"/>
                </a:cubicBezTo>
                <a:lnTo>
                  <a:pt x="1356180" y="6314392"/>
                </a:lnTo>
                <a:cubicBezTo>
                  <a:pt x="1356180" y="6314392"/>
                  <a:pt x="1356180" y="6314392"/>
                  <a:pt x="1356180" y="6246039"/>
                </a:cubicBezTo>
                <a:close/>
                <a:moveTo>
                  <a:pt x="1537763" y="6204580"/>
                </a:moveTo>
                <a:lnTo>
                  <a:pt x="1537763" y="6447575"/>
                </a:lnTo>
                <a:lnTo>
                  <a:pt x="1591308" y="6447575"/>
                </a:lnTo>
                <a:lnTo>
                  <a:pt x="1591308" y="6204580"/>
                </a:lnTo>
                <a:close/>
                <a:moveTo>
                  <a:pt x="1302635" y="6204580"/>
                </a:moveTo>
                <a:cubicBezTo>
                  <a:pt x="1302635" y="6204580"/>
                  <a:pt x="1302635" y="6204580"/>
                  <a:pt x="1302635" y="6447575"/>
                </a:cubicBezTo>
                <a:cubicBezTo>
                  <a:pt x="1302635" y="6447575"/>
                  <a:pt x="1302635" y="6447575"/>
                  <a:pt x="1356184" y="6447575"/>
                </a:cubicBezTo>
                <a:cubicBezTo>
                  <a:pt x="1356184" y="6447575"/>
                  <a:pt x="1356184" y="6447575"/>
                  <a:pt x="1356184" y="6352688"/>
                </a:cubicBezTo>
                <a:cubicBezTo>
                  <a:pt x="1356184" y="6352688"/>
                  <a:pt x="1356184" y="6352688"/>
                  <a:pt x="1409732" y="6352688"/>
                </a:cubicBezTo>
                <a:cubicBezTo>
                  <a:pt x="1423214" y="6352688"/>
                  <a:pt x="1432899" y="6355529"/>
                  <a:pt x="1438785" y="6361400"/>
                </a:cubicBezTo>
                <a:cubicBezTo>
                  <a:pt x="1444672" y="6367271"/>
                  <a:pt x="1448470" y="6376741"/>
                  <a:pt x="1450368" y="6389431"/>
                </a:cubicBezTo>
                <a:cubicBezTo>
                  <a:pt x="1451698" y="6399090"/>
                  <a:pt x="1452837" y="6409317"/>
                  <a:pt x="1453407" y="6419923"/>
                </a:cubicBezTo>
                <a:cubicBezTo>
                  <a:pt x="1454166" y="6430719"/>
                  <a:pt x="1455875" y="6439810"/>
                  <a:pt x="1458913" y="6447575"/>
                </a:cubicBezTo>
                <a:cubicBezTo>
                  <a:pt x="1458913" y="6447575"/>
                  <a:pt x="1458913" y="6447575"/>
                  <a:pt x="1512462" y="6447575"/>
                </a:cubicBezTo>
                <a:cubicBezTo>
                  <a:pt x="1509993" y="6444166"/>
                  <a:pt x="1508095" y="6439999"/>
                  <a:pt x="1506765" y="6435075"/>
                </a:cubicBezTo>
                <a:cubicBezTo>
                  <a:pt x="1505626" y="6430340"/>
                  <a:pt x="1504677" y="6425037"/>
                  <a:pt x="1504107" y="6419545"/>
                </a:cubicBezTo>
                <a:cubicBezTo>
                  <a:pt x="1503537" y="6414242"/>
                  <a:pt x="1503157" y="6408938"/>
                  <a:pt x="1502968" y="6403635"/>
                </a:cubicBezTo>
                <a:cubicBezTo>
                  <a:pt x="1502588" y="6398522"/>
                  <a:pt x="1502398" y="6393976"/>
                  <a:pt x="1502208" y="6389999"/>
                </a:cubicBezTo>
                <a:cubicBezTo>
                  <a:pt x="1501828" y="6383938"/>
                  <a:pt x="1500879" y="6377878"/>
                  <a:pt x="1499739" y="6371627"/>
                </a:cubicBezTo>
                <a:cubicBezTo>
                  <a:pt x="1498410" y="6365567"/>
                  <a:pt x="1496321" y="6359885"/>
                  <a:pt x="1493663" y="6354771"/>
                </a:cubicBezTo>
                <a:cubicBezTo>
                  <a:pt x="1491005" y="6349658"/>
                  <a:pt x="1487397" y="6345301"/>
                  <a:pt x="1483029" y="6341514"/>
                </a:cubicBezTo>
                <a:cubicBezTo>
                  <a:pt x="1478852" y="6337726"/>
                  <a:pt x="1473345" y="6335074"/>
                  <a:pt x="1466699" y="6333180"/>
                </a:cubicBezTo>
                <a:cubicBezTo>
                  <a:pt x="1466699" y="6333180"/>
                  <a:pt x="1466699" y="6333180"/>
                  <a:pt x="1466699" y="6332612"/>
                </a:cubicBezTo>
                <a:cubicBezTo>
                  <a:pt x="1480371" y="6327119"/>
                  <a:pt x="1490245" y="6319165"/>
                  <a:pt x="1496321" y="6308748"/>
                </a:cubicBezTo>
                <a:cubicBezTo>
                  <a:pt x="1502208" y="6298331"/>
                  <a:pt x="1505246" y="6285831"/>
                  <a:pt x="1505246" y="6271626"/>
                </a:cubicBezTo>
                <a:cubicBezTo>
                  <a:pt x="1505246" y="6262346"/>
                  <a:pt x="1503727" y="6253634"/>
                  <a:pt x="1500309" y="6245679"/>
                </a:cubicBezTo>
                <a:cubicBezTo>
                  <a:pt x="1497081" y="6237535"/>
                  <a:pt x="1492334" y="6230527"/>
                  <a:pt x="1486068" y="6224277"/>
                </a:cubicBezTo>
                <a:cubicBezTo>
                  <a:pt x="1479801" y="6218217"/>
                  <a:pt x="1472206" y="6213292"/>
                  <a:pt x="1463471" y="6209883"/>
                </a:cubicBezTo>
                <a:cubicBezTo>
                  <a:pt x="1454736" y="6206285"/>
                  <a:pt x="1444862" y="6204580"/>
                  <a:pt x="1434038" y="6204580"/>
                </a:cubicBezTo>
                <a:close/>
                <a:moveTo>
                  <a:pt x="0" y="0"/>
                </a:moveTo>
                <a:lnTo>
                  <a:pt x="1841500" y="0"/>
                </a:lnTo>
                <a:lnTo>
                  <a:pt x="1841500" y="6057901"/>
                </a:lnTo>
                <a:lnTo>
                  <a:pt x="1841499" y="6057901"/>
                </a:lnTo>
                <a:lnTo>
                  <a:pt x="1841499" y="6858001"/>
                </a:lnTo>
                <a:lnTo>
                  <a:pt x="0" y="685800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92094856"/>
      </p:ext>
    </p:extLst>
  </p:cSld>
  <p:clrMapOvr>
    <a:masterClrMapping/>
  </p:clrMapOvr>
  <p:extLst>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foruta grå">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2" y="1233488"/>
            <a:ext cx="93805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9"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 name="Rubrik 3"/>
          <p:cNvSpPr>
            <a:spLocks noGrp="1"/>
          </p:cNvSpPr>
          <p:nvPr>
            <p:ph type="title"/>
          </p:nvPr>
        </p:nvSpPr>
        <p:spPr>
          <a:xfrm>
            <a:off x="550862" y="404813"/>
            <a:ext cx="9380537" cy="492443"/>
          </a:xfrm>
        </p:spPr>
        <p:txBody>
          <a:bodyPr/>
          <a:lstStyle/>
          <a:p>
            <a:r>
              <a:rPr lang="sv-SE" dirty="0"/>
              <a:t>Klicka här för att ändra format</a:t>
            </a:r>
          </a:p>
        </p:txBody>
      </p:sp>
      <p:sp>
        <p:nvSpPr>
          <p:cNvPr id="12" name="Frihandsfigur: Form 11">
            <a:extLst>
              <a:ext uri="{FF2B5EF4-FFF2-40B4-BE49-F238E27FC236}">
                <a16:creationId xmlns:a16="http://schemas.microsoft.com/office/drawing/2014/main" id="{2FA13801-F5AE-4F36-83A6-81AB6D27413A}"/>
              </a:ext>
            </a:extLst>
          </p:cNvPr>
          <p:cNvSpPr/>
          <p:nvPr userDrawn="1"/>
        </p:nvSpPr>
        <p:spPr>
          <a:xfrm>
            <a:off x="10350500" y="0"/>
            <a:ext cx="1841500" cy="6858001"/>
          </a:xfrm>
          <a:custGeom>
            <a:avLst/>
            <a:gdLst>
              <a:gd name="connsiteX0" fmla="*/ 1512815 w 1841500"/>
              <a:gd name="connsiteY0" fmla="*/ 6463665 h 6858001"/>
              <a:gd name="connsiteX1" fmla="*/ 1512815 w 1841500"/>
              <a:gd name="connsiteY1" fmla="*/ 6706425 h 6858001"/>
              <a:gd name="connsiteX2" fmla="*/ 1685690 w 1841500"/>
              <a:gd name="connsiteY2" fmla="*/ 6706425 h 6858001"/>
              <a:gd name="connsiteX3" fmla="*/ 1685690 w 1841500"/>
              <a:gd name="connsiteY3" fmla="*/ 6661561 h 6858001"/>
              <a:gd name="connsiteX4" fmla="*/ 1566360 w 1841500"/>
              <a:gd name="connsiteY4" fmla="*/ 6661561 h 6858001"/>
              <a:gd name="connsiteX5" fmla="*/ 1566360 w 1841500"/>
              <a:gd name="connsiteY5" fmla="*/ 6602016 h 6858001"/>
              <a:gd name="connsiteX6" fmla="*/ 1678629 w 1841500"/>
              <a:gd name="connsiteY6" fmla="*/ 6602016 h 6858001"/>
              <a:gd name="connsiteX7" fmla="*/ 1678629 w 1841500"/>
              <a:gd name="connsiteY7" fmla="*/ 6560558 h 6858001"/>
              <a:gd name="connsiteX8" fmla="*/ 1566360 w 1841500"/>
              <a:gd name="connsiteY8" fmla="*/ 6560558 h 6858001"/>
              <a:gd name="connsiteX9" fmla="*/ 1566360 w 1841500"/>
              <a:gd name="connsiteY9" fmla="*/ 6508529 h 6858001"/>
              <a:gd name="connsiteX10" fmla="*/ 1685925 w 1841500"/>
              <a:gd name="connsiteY10" fmla="*/ 6508529 h 6858001"/>
              <a:gd name="connsiteX11" fmla="*/ 1685925 w 1841500"/>
              <a:gd name="connsiteY11" fmla="*/ 6463665 h 6858001"/>
              <a:gd name="connsiteX12" fmla="*/ 1389411 w 1841500"/>
              <a:gd name="connsiteY12" fmla="*/ 6457793 h 6858001"/>
              <a:gd name="connsiteX13" fmla="*/ 1356755 w 1841500"/>
              <a:gd name="connsiteY13" fmla="*/ 6462149 h 6858001"/>
              <a:gd name="connsiteX14" fmla="*/ 1327327 w 1841500"/>
              <a:gd name="connsiteY14" fmla="*/ 6475785 h 6858001"/>
              <a:gd name="connsiteX15" fmla="*/ 1306443 w 1841500"/>
              <a:gd name="connsiteY15" fmla="*/ 6498889 h 6858001"/>
              <a:gd name="connsiteX16" fmla="*/ 1298469 w 1841500"/>
              <a:gd name="connsiteY16" fmla="*/ 6531274 h 6858001"/>
              <a:gd name="connsiteX17" fmla="*/ 1304734 w 1841500"/>
              <a:gd name="connsiteY17" fmla="*/ 6559681 h 6858001"/>
              <a:gd name="connsiteX18" fmla="*/ 1321252 w 1841500"/>
              <a:gd name="connsiteY18" fmla="*/ 6579188 h 6858001"/>
              <a:gd name="connsiteX19" fmla="*/ 1344414 w 1841500"/>
              <a:gd name="connsiteY19" fmla="*/ 6592066 h 6858001"/>
              <a:gd name="connsiteX20" fmla="*/ 1370995 w 1841500"/>
              <a:gd name="connsiteY20" fmla="*/ 6600399 h 6858001"/>
              <a:gd name="connsiteX21" fmla="*/ 1397385 w 1841500"/>
              <a:gd name="connsiteY21" fmla="*/ 6607216 h 6858001"/>
              <a:gd name="connsiteX22" fmla="*/ 1420548 w 1841500"/>
              <a:gd name="connsiteY22" fmla="*/ 6614224 h 6858001"/>
              <a:gd name="connsiteX23" fmla="*/ 1437065 w 1841500"/>
              <a:gd name="connsiteY23" fmla="*/ 6624450 h 6858001"/>
              <a:gd name="connsiteX24" fmla="*/ 1443331 w 1841500"/>
              <a:gd name="connsiteY24" fmla="*/ 6640548 h 6858001"/>
              <a:gd name="connsiteX25" fmla="*/ 1438584 w 1841500"/>
              <a:gd name="connsiteY25" fmla="*/ 6655698 h 6858001"/>
              <a:gd name="connsiteX26" fmla="*/ 1426623 w 1841500"/>
              <a:gd name="connsiteY26" fmla="*/ 6664978 h 6858001"/>
              <a:gd name="connsiteX27" fmla="*/ 1411245 w 1841500"/>
              <a:gd name="connsiteY27" fmla="*/ 6669523 h 6858001"/>
              <a:gd name="connsiteX28" fmla="*/ 1396056 w 1841500"/>
              <a:gd name="connsiteY28" fmla="*/ 6670849 h 6858001"/>
              <a:gd name="connsiteX29" fmla="*/ 1375551 w 1841500"/>
              <a:gd name="connsiteY29" fmla="*/ 6668198 h 6858001"/>
              <a:gd name="connsiteX30" fmla="*/ 1358274 w 1841500"/>
              <a:gd name="connsiteY30" fmla="*/ 6660433 h 6858001"/>
              <a:gd name="connsiteX31" fmla="*/ 1346503 w 1841500"/>
              <a:gd name="connsiteY31" fmla="*/ 6646608 h 6858001"/>
              <a:gd name="connsiteX32" fmla="*/ 1342136 w 1841500"/>
              <a:gd name="connsiteY32" fmla="*/ 6625965 h 6858001"/>
              <a:gd name="connsiteX33" fmla="*/ 1290305 w 1841500"/>
              <a:gd name="connsiteY33" fmla="*/ 6625965 h 6858001"/>
              <a:gd name="connsiteX34" fmla="*/ 1298469 w 1841500"/>
              <a:gd name="connsiteY34" fmla="*/ 6664599 h 6858001"/>
              <a:gd name="connsiteX35" fmla="*/ 1321442 w 1841500"/>
              <a:gd name="connsiteY35" fmla="*/ 6691492 h 6858001"/>
              <a:gd name="connsiteX36" fmla="*/ 1354857 w 1841500"/>
              <a:gd name="connsiteY36" fmla="*/ 6707021 h 6858001"/>
              <a:gd name="connsiteX37" fmla="*/ 1393967 w 1841500"/>
              <a:gd name="connsiteY37" fmla="*/ 6711945 h 6858001"/>
              <a:gd name="connsiteX38" fmla="*/ 1437825 w 1841500"/>
              <a:gd name="connsiteY38" fmla="*/ 6706264 h 6858001"/>
              <a:gd name="connsiteX39" fmla="*/ 1469531 w 1841500"/>
              <a:gd name="connsiteY39" fmla="*/ 6689977 h 6858001"/>
              <a:gd name="connsiteX40" fmla="*/ 1488707 w 1841500"/>
              <a:gd name="connsiteY40" fmla="*/ 6665357 h 6858001"/>
              <a:gd name="connsiteX41" fmla="*/ 1495162 w 1841500"/>
              <a:gd name="connsiteY41" fmla="*/ 6634298 h 6858001"/>
              <a:gd name="connsiteX42" fmla="*/ 1486618 w 1841500"/>
              <a:gd name="connsiteY42" fmla="*/ 6600967 h 6858001"/>
              <a:gd name="connsiteX43" fmla="*/ 1465924 w 1841500"/>
              <a:gd name="connsiteY43" fmla="*/ 6579945 h 6858001"/>
              <a:gd name="connsiteX44" fmla="*/ 1441812 w 1841500"/>
              <a:gd name="connsiteY44" fmla="*/ 6568582 h 6858001"/>
              <a:gd name="connsiteX45" fmla="*/ 1422826 w 1841500"/>
              <a:gd name="connsiteY45" fmla="*/ 6563658 h 6858001"/>
              <a:gd name="connsiteX46" fmla="*/ 1385993 w 1841500"/>
              <a:gd name="connsiteY46" fmla="*/ 6554000 h 6858001"/>
              <a:gd name="connsiteX47" fmla="*/ 1363780 w 1841500"/>
              <a:gd name="connsiteY47" fmla="*/ 6546614 h 6858001"/>
              <a:gd name="connsiteX48" fmla="*/ 1352958 w 1841500"/>
              <a:gd name="connsiteY48" fmla="*/ 6538470 h 6858001"/>
              <a:gd name="connsiteX49" fmla="*/ 1350300 w 1841500"/>
              <a:gd name="connsiteY49" fmla="*/ 6526918 h 6858001"/>
              <a:gd name="connsiteX50" fmla="*/ 1353717 w 1841500"/>
              <a:gd name="connsiteY50" fmla="*/ 6514040 h 6858001"/>
              <a:gd name="connsiteX51" fmla="*/ 1362451 w 1841500"/>
              <a:gd name="connsiteY51" fmla="*/ 6505518 h 6858001"/>
              <a:gd name="connsiteX52" fmla="*/ 1374222 w 1841500"/>
              <a:gd name="connsiteY52" fmla="*/ 6500594 h 6858001"/>
              <a:gd name="connsiteX53" fmla="*/ 1387133 w 1841500"/>
              <a:gd name="connsiteY53" fmla="*/ 6499268 h 6858001"/>
              <a:gd name="connsiteX54" fmla="*/ 1405359 w 1841500"/>
              <a:gd name="connsiteY54" fmla="*/ 6500973 h 6858001"/>
              <a:gd name="connsiteX55" fmla="*/ 1420168 w 1841500"/>
              <a:gd name="connsiteY55" fmla="*/ 6506843 h 6858001"/>
              <a:gd name="connsiteX56" fmla="*/ 1430610 w 1841500"/>
              <a:gd name="connsiteY56" fmla="*/ 6518017 h 6858001"/>
              <a:gd name="connsiteX57" fmla="*/ 1435167 w 1841500"/>
              <a:gd name="connsiteY57" fmla="*/ 6536008 h 6858001"/>
              <a:gd name="connsiteX58" fmla="*/ 1486998 w 1841500"/>
              <a:gd name="connsiteY58" fmla="*/ 6536008 h 6858001"/>
              <a:gd name="connsiteX59" fmla="*/ 1479024 w 1841500"/>
              <a:gd name="connsiteY59" fmla="*/ 6500215 h 6858001"/>
              <a:gd name="connsiteX60" fmla="*/ 1457380 w 1841500"/>
              <a:gd name="connsiteY60" fmla="*/ 6475785 h 6858001"/>
              <a:gd name="connsiteX61" fmla="*/ 1426243 w 1841500"/>
              <a:gd name="connsiteY61" fmla="*/ 6462149 h 6858001"/>
              <a:gd name="connsiteX62" fmla="*/ 1389411 w 1841500"/>
              <a:gd name="connsiteY62" fmla="*/ 6457793 h 6858001"/>
              <a:gd name="connsiteX63" fmla="*/ 1622965 w 1841500"/>
              <a:gd name="connsiteY63" fmla="*/ 6384507 h 6858001"/>
              <a:gd name="connsiteX64" fmla="*/ 1622965 w 1841500"/>
              <a:gd name="connsiteY64" fmla="*/ 6447106 h 6858001"/>
              <a:gd name="connsiteX65" fmla="*/ 1685925 w 1841500"/>
              <a:gd name="connsiteY65" fmla="*/ 6447106 h 6858001"/>
              <a:gd name="connsiteX66" fmla="*/ 1685925 w 1841500"/>
              <a:gd name="connsiteY66" fmla="*/ 6384507 h 6858001"/>
              <a:gd name="connsiteX67" fmla="*/ 1356180 w 1841500"/>
              <a:gd name="connsiteY67" fmla="*/ 6246039 h 6858001"/>
              <a:gd name="connsiteX68" fmla="*/ 1414883 w 1841500"/>
              <a:gd name="connsiteY68" fmla="*/ 6246039 h 6858001"/>
              <a:gd name="connsiteX69" fmla="*/ 1442619 w 1841500"/>
              <a:gd name="connsiteY69" fmla="*/ 6253991 h 6858001"/>
              <a:gd name="connsiteX70" fmla="*/ 1451738 w 1841500"/>
              <a:gd name="connsiteY70" fmla="*/ 6279742 h 6858001"/>
              <a:gd name="connsiteX71" fmla="*/ 1442619 w 1841500"/>
              <a:gd name="connsiteY71" fmla="*/ 6306250 h 6858001"/>
              <a:gd name="connsiteX72" fmla="*/ 1414883 w 1841500"/>
              <a:gd name="connsiteY72" fmla="*/ 6314392 h 6858001"/>
              <a:gd name="connsiteX73" fmla="*/ 1356180 w 1841500"/>
              <a:gd name="connsiteY73" fmla="*/ 6314392 h 6858001"/>
              <a:gd name="connsiteX74" fmla="*/ 1356180 w 1841500"/>
              <a:gd name="connsiteY74" fmla="*/ 6246039 h 6858001"/>
              <a:gd name="connsiteX75" fmla="*/ 1537763 w 1841500"/>
              <a:gd name="connsiteY75" fmla="*/ 6204580 h 6858001"/>
              <a:gd name="connsiteX76" fmla="*/ 1537763 w 1841500"/>
              <a:gd name="connsiteY76" fmla="*/ 6447575 h 6858001"/>
              <a:gd name="connsiteX77" fmla="*/ 1591308 w 1841500"/>
              <a:gd name="connsiteY77" fmla="*/ 6447575 h 6858001"/>
              <a:gd name="connsiteX78" fmla="*/ 1591308 w 1841500"/>
              <a:gd name="connsiteY78" fmla="*/ 6204580 h 6858001"/>
              <a:gd name="connsiteX79" fmla="*/ 1302635 w 1841500"/>
              <a:gd name="connsiteY79" fmla="*/ 6204580 h 6858001"/>
              <a:gd name="connsiteX80" fmla="*/ 1302635 w 1841500"/>
              <a:gd name="connsiteY80" fmla="*/ 6447575 h 6858001"/>
              <a:gd name="connsiteX81" fmla="*/ 1356184 w 1841500"/>
              <a:gd name="connsiteY81" fmla="*/ 6447575 h 6858001"/>
              <a:gd name="connsiteX82" fmla="*/ 1356184 w 1841500"/>
              <a:gd name="connsiteY82" fmla="*/ 6352688 h 6858001"/>
              <a:gd name="connsiteX83" fmla="*/ 1409732 w 1841500"/>
              <a:gd name="connsiteY83" fmla="*/ 6352688 h 6858001"/>
              <a:gd name="connsiteX84" fmla="*/ 1438785 w 1841500"/>
              <a:gd name="connsiteY84" fmla="*/ 6361400 h 6858001"/>
              <a:gd name="connsiteX85" fmla="*/ 1450368 w 1841500"/>
              <a:gd name="connsiteY85" fmla="*/ 6389431 h 6858001"/>
              <a:gd name="connsiteX86" fmla="*/ 1453407 w 1841500"/>
              <a:gd name="connsiteY86" fmla="*/ 6419923 h 6858001"/>
              <a:gd name="connsiteX87" fmla="*/ 1458913 w 1841500"/>
              <a:gd name="connsiteY87" fmla="*/ 6447575 h 6858001"/>
              <a:gd name="connsiteX88" fmla="*/ 1512462 w 1841500"/>
              <a:gd name="connsiteY88" fmla="*/ 6447575 h 6858001"/>
              <a:gd name="connsiteX89" fmla="*/ 1506765 w 1841500"/>
              <a:gd name="connsiteY89" fmla="*/ 6435075 h 6858001"/>
              <a:gd name="connsiteX90" fmla="*/ 1504107 w 1841500"/>
              <a:gd name="connsiteY90" fmla="*/ 6419545 h 6858001"/>
              <a:gd name="connsiteX91" fmla="*/ 1502968 w 1841500"/>
              <a:gd name="connsiteY91" fmla="*/ 6403635 h 6858001"/>
              <a:gd name="connsiteX92" fmla="*/ 1502208 w 1841500"/>
              <a:gd name="connsiteY92" fmla="*/ 6389999 h 6858001"/>
              <a:gd name="connsiteX93" fmla="*/ 1499739 w 1841500"/>
              <a:gd name="connsiteY93" fmla="*/ 6371627 h 6858001"/>
              <a:gd name="connsiteX94" fmla="*/ 1493663 w 1841500"/>
              <a:gd name="connsiteY94" fmla="*/ 6354771 h 6858001"/>
              <a:gd name="connsiteX95" fmla="*/ 1483029 w 1841500"/>
              <a:gd name="connsiteY95" fmla="*/ 6341514 h 6858001"/>
              <a:gd name="connsiteX96" fmla="*/ 1466699 w 1841500"/>
              <a:gd name="connsiteY96" fmla="*/ 6333180 h 6858001"/>
              <a:gd name="connsiteX97" fmla="*/ 1466699 w 1841500"/>
              <a:gd name="connsiteY97" fmla="*/ 6332612 h 6858001"/>
              <a:gd name="connsiteX98" fmla="*/ 1496321 w 1841500"/>
              <a:gd name="connsiteY98" fmla="*/ 6308748 h 6858001"/>
              <a:gd name="connsiteX99" fmla="*/ 1505246 w 1841500"/>
              <a:gd name="connsiteY99" fmla="*/ 6271626 h 6858001"/>
              <a:gd name="connsiteX100" fmla="*/ 1500309 w 1841500"/>
              <a:gd name="connsiteY100" fmla="*/ 6245679 h 6858001"/>
              <a:gd name="connsiteX101" fmla="*/ 1486068 w 1841500"/>
              <a:gd name="connsiteY101" fmla="*/ 6224277 h 6858001"/>
              <a:gd name="connsiteX102" fmla="*/ 1463471 w 1841500"/>
              <a:gd name="connsiteY102" fmla="*/ 6209883 h 6858001"/>
              <a:gd name="connsiteX103" fmla="*/ 1434038 w 1841500"/>
              <a:gd name="connsiteY103" fmla="*/ 6204580 h 6858001"/>
              <a:gd name="connsiteX104" fmla="*/ 0 w 1841500"/>
              <a:gd name="connsiteY104" fmla="*/ 0 h 6858001"/>
              <a:gd name="connsiteX105" fmla="*/ 1841500 w 1841500"/>
              <a:gd name="connsiteY105" fmla="*/ 0 h 6858001"/>
              <a:gd name="connsiteX106" fmla="*/ 1841500 w 1841500"/>
              <a:gd name="connsiteY106" fmla="*/ 6057901 h 6858001"/>
              <a:gd name="connsiteX107" fmla="*/ 1841499 w 1841500"/>
              <a:gd name="connsiteY107" fmla="*/ 6057901 h 6858001"/>
              <a:gd name="connsiteX108" fmla="*/ 1841499 w 1841500"/>
              <a:gd name="connsiteY108" fmla="*/ 6858001 h 6858001"/>
              <a:gd name="connsiteX109" fmla="*/ 0 w 1841500"/>
              <a:gd name="connsiteY109"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841500" h="6858001">
                <a:moveTo>
                  <a:pt x="1512815" y="6463665"/>
                </a:moveTo>
                <a:lnTo>
                  <a:pt x="1512815" y="6706425"/>
                </a:lnTo>
                <a:lnTo>
                  <a:pt x="1685690" y="6706425"/>
                </a:lnTo>
                <a:lnTo>
                  <a:pt x="1685690" y="6661561"/>
                </a:lnTo>
                <a:lnTo>
                  <a:pt x="1566360" y="6661561"/>
                </a:lnTo>
                <a:lnTo>
                  <a:pt x="1566360" y="6602016"/>
                </a:lnTo>
                <a:lnTo>
                  <a:pt x="1678629" y="6602016"/>
                </a:lnTo>
                <a:lnTo>
                  <a:pt x="1678629" y="6560558"/>
                </a:lnTo>
                <a:lnTo>
                  <a:pt x="1566360" y="6560558"/>
                </a:lnTo>
                <a:lnTo>
                  <a:pt x="1566360" y="6508529"/>
                </a:lnTo>
                <a:lnTo>
                  <a:pt x="1685925" y="6508529"/>
                </a:lnTo>
                <a:lnTo>
                  <a:pt x="1685925" y="6463665"/>
                </a:lnTo>
                <a:close/>
                <a:moveTo>
                  <a:pt x="1389411" y="6457793"/>
                </a:moveTo>
                <a:cubicBezTo>
                  <a:pt x="1378589" y="6457793"/>
                  <a:pt x="1367577" y="6459308"/>
                  <a:pt x="1356755" y="6462149"/>
                </a:cubicBezTo>
                <a:cubicBezTo>
                  <a:pt x="1345743" y="6465179"/>
                  <a:pt x="1336061" y="6469724"/>
                  <a:pt x="1327327" y="6475785"/>
                </a:cubicBezTo>
                <a:cubicBezTo>
                  <a:pt x="1318783" y="6482034"/>
                  <a:pt x="1311759" y="6489610"/>
                  <a:pt x="1306443" y="6498889"/>
                </a:cubicBezTo>
                <a:cubicBezTo>
                  <a:pt x="1301127" y="6507980"/>
                  <a:pt x="1298469" y="6518775"/>
                  <a:pt x="1298469" y="6531274"/>
                </a:cubicBezTo>
                <a:cubicBezTo>
                  <a:pt x="1298469" y="6542447"/>
                  <a:pt x="1300557" y="6551917"/>
                  <a:pt x="1304734" y="6559681"/>
                </a:cubicBezTo>
                <a:cubicBezTo>
                  <a:pt x="1308911" y="6567446"/>
                  <a:pt x="1314417" y="6574074"/>
                  <a:pt x="1321252" y="6579188"/>
                </a:cubicBezTo>
                <a:cubicBezTo>
                  <a:pt x="1328087" y="6584490"/>
                  <a:pt x="1335871" y="6588657"/>
                  <a:pt x="1344414" y="6592066"/>
                </a:cubicBezTo>
                <a:cubicBezTo>
                  <a:pt x="1353148" y="6595285"/>
                  <a:pt x="1361881" y="6598126"/>
                  <a:pt x="1370995" y="6600399"/>
                </a:cubicBezTo>
                <a:cubicBezTo>
                  <a:pt x="1379918" y="6602861"/>
                  <a:pt x="1388651" y="6605133"/>
                  <a:pt x="1397385" y="6607216"/>
                </a:cubicBezTo>
                <a:cubicBezTo>
                  <a:pt x="1405929" y="6609300"/>
                  <a:pt x="1413713" y="6611572"/>
                  <a:pt x="1420548" y="6614224"/>
                </a:cubicBezTo>
                <a:cubicBezTo>
                  <a:pt x="1427383" y="6617064"/>
                  <a:pt x="1432888" y="6620473"/>
                  <a:pt x="1437065" y="6624450"/>
                </a:cubicBezTo>
                <a:cubicBezTo>
                  <a:pt x="1441242" y="6628617"/>
                  <a:pt x="1443331" y="6633919"/>
                  <a:pt x="1443331" y="6640548"/>
                </a:cubicBezTo>
                <a:cubicBezTo>
                  <a:pt x="1443331" y="6646608"/>
                  <a:pt x="1441812" y="6651721"/>
                  <a:pt x="1438584" y="6655698"/>
                </a:cubicBezTo>
                <a:cubicBezTo>
                  <a:pt x="1435357" y="6659676"/>
                  <a:pt x="1431370" y="6662706"/>
                  <a:pt x="1426623" y="6664978"/>
                </a:cubicBezTo>
                <a:cubicBezTo>
                  <a:pt x="1421877" y="6667251"/>
                  <a:pt x="1416750" y="6668766"/>
                  <a:pt x="1411245" y="6669523"/>
                </a:cubicBezTo>
                <a:cubicBezTo>
                  <a:pt x="1405929" y="6670470"/>
                  <a:pt x="1400802" y="6670849"/>
                  <a:pt x="1396056" y="6670849"/>
                </a:cubicBezTo>
                <a:cubicBezTo>
                  <a:pt x="1388841" y="6670849"/>
                  <a:pt x="1382006" y="6669902"/>
                  <a:pt x="1375551" y="6668198"/>
                </a:cubicBezTo>
                <a:cubicBezTo>
                  <a:pt x="1368906" y="6666493"/>
                  <a:pt x="1363210" y="6663842"/>
                  <a:pt x="1358274" y="6660433"/>
                </a:cubicBezTo>
                <a:cubicBezTo>
                  <a:pt x="1353338" y="6656835"/>
                  <a:pt x="1349541" y="6652290"/>
                  <a:pt x="1346503" y="6646608"/>
                </a:cubicBezTo>
                <a:cubicBezTo>
                  <a:pt x="1343465" y="6640927"/>
                  <a:pt x="1342136" y="6634109"/>
                  <a:pt x="1342136" y="6625965"/>
                </a:cubicBezTo>
                <a:cubicBezTo>
                  <a:pt x="1342136" y="6625965"/>
                  <a:pt x="1342136" y="6625965"/>
                  <a:pt x="1290305" y="6625965"/>
                </a:cubicBezTo>
                <a:cubicBezTo>
                  <a:pt x="1289925" y="6640927"/>
                  <a:pt x="1292773" y="6653805"/>
                  <a:pt x="1298469" y="6664599"/>
                </a:cubicBezTo>
                <a:cubicBezTo>
                  <a:pt x="1304164" y="6675584"/>
                  <a:pt x="1311759" y="6684485"/>
                  <a:pt x="1321442" y="6691492"/>
                </a:cubicBezTo>
                <a:cubicBezTo>
                  <a:pt x="1331124" y="6698499"/>
                  <a:pt x="1342326" y="6703802"/>
                  <a:pt x="1354857" y="6707021"/>
                </a:cubicBezTo>
                <a:cubicBezTo>
                  <a:pt x="1367577" y="6710241"/>
                  <a:pt x="1380487" y="6711945"/>
                  <a:pt x="1393967" y="6711945"/>
                </a:cubicBezTo>
                <a:cubicBezTo>
                  <a:pt x="1410485" y="6711945"/>
                  <a:pt x="1425104" y="6710051"/>
                  <a:pt x="1437825" y="6706264"/>
                </a:cubicBezTo>
                <a:cubicBezTo>
                  <a:pt x="1450355" y="6702287"/>
                  <a:pt x="1460987" y="6696984"/>
                  <a:pt x="1469531" y="6689977"/>
                </a:cubicBezTo>
                <a:cubicBezTo>
                  <a:pt x="1478075" y="6683159"/>
                  <a:pt x="1484340" y="6674826"/>
                  <a:pt x="1488707" y="6665357"/>
                </a:cubicBezTo>
                <a:cubicBezTo>
                  <a:pt x="1493074" y="6655888"/>
                  <a:pt x="1495162" y="6645472"/>
                  <a:pt x="1495162" y="6634298"/>
                </a:cubicBezTo>
                <a:cubicBezTo>
                  <a:pt x="1495162" y="6620852"/>
                  <a:pt x="1492314" y="6609678"/>
                  <a:pt x="1486618" y="6600967"/>
                </a:cubicBezTo>
                <a:cubicBezTo>
                  <a:pt x="1480733" y="6592066"/>
                  <a:pt x="1473898" y="6585248"/>
                  <a:pt x="1465924" y="6579945"/>
                </a:cubicBezTo>
                <a:cubicBezTo>
                  <a:pt x="1457950" y="6574832"/>
                  <a:pt x="1449976" y="6570855"/>
                  <a:pt x="1441812" y="6568582"/>
                </a:cubicBezTo>
                <a:cubicBezTo>
                  <a:pt x="1433838" y="6566120"/>
                  <a:pt x="1427383" y="6564605"/>
                  <a:pt x="1422826" y="6563658"/>
                </a:cubicBezTo>
                <a:cubicBezTo>
                  <a:pt x="1407637" y="6559681"/>
                  <a:pt x="1395296" y="6556651"/>
                  <a:pt x="1385993" y="6554000"/>
                </a:cubicBezTo>
                <a:cubicBezTo>
                  <a:pt x="1376500" y="6551538"/>
                  <a:pt x="1369096" y="6549076"/>
                  <a:pt x="1363780" y="6546614"/>
                </a:cubicBezTo>
                <a:cubicBezTo>
                  <a:pt x="1358464" y="6544152"/>
                  <a:pt x="1354857" y="6541311"/>
                  <a:pt x="1352958" y="6538470"/>
                </a:cubicBezTo>
                <a:cubicBezTo>
                  <a:pt x="1351249" y="6535440"/>
                  <a:pt x="1350300" y="6531653"/>
                  <a:pt x="1350300" y="6526918"/>
                </a:cubicBezTo>
                <a:cubicBezTo>
                  <a:pt x="1350300" y="6521615"/>
                  <a:pt x="1351439" y="6517260"/>
                  <a:pt x="1353717" y="6514040"/>
                </a:cubicBezTo>
                <a:cubicBezTo>
                  <a:pt x="1355996" y="6510631"/>
                  <a:pt x="1358844" y="6507790"/>
                  <a:pt x="1362451" y="6505518"/>
                </a:cubicBezTo>
                <a:cubicBezTo>
                  <a:pt x="1365868" y="6503245"/>
                  <a:pt x="1369855" y="6501541"/>
                  <a:pt x="1374222" y="6500594"/>
                </a:cubicBezTo>
                <a:cubicBezTo>
                  <a:pt x="1378399" y="6499836"/>
                  <a:pt x="1382766" y="6499268"/>
                  <a:pt x="1387133" y="6499268"/>
                </a:cubicBezTo>
                <a:cubicBezTo>
                  <a:pt x="1393778" y="6499268"/>
                  <a:pt x="1399853" y="6499836"/>
                  <a:pt x="1405359" y="6500973"/>
                </a:cubicBezTo>
                <a:cubicBezTo>
                  <a:pt x="1410865" y="6502109"/>
                  <a:pt x="1415801" y="6504003"/>
                  <a:pt x="1420168" y="6506843"/>
                </a:cubicBezTo>
                <a:cubicBezTo>
                  <a:pt x="1424535" y="6509495"/>
                  <a:pt x="1427952" y="6513282"/>
                  <a:pt x="1430610" y="6518017"/>
                </a:cubicBezTo>
                <a:cubicBezTo>
                  <a:pt x="1433268" y="6522752"/>
                  <a:pt x="1434787" y="6528812"/>
                  <a:pt x="1435167" y="6536008"/>
                </a:cubicBezTo>
                <a:cubicBezTo>
                  <a:pt x="1435167" y="6536008"/>
                  <a:pt x="1435167" y="6536008"/>
                  <a:pt x="1486998" y="6536008"/>
                </a:cubicBezTo>
                <a:cubicBezTo>
                  <a:pt x="1486998" y="6521994"/>
                  <a:pt x="1484340" y="6510063"/>
                  <a:pt x="1479024" y="6500215"/>
                </a:cubicBezTo>
                <a:cubicBezTo>
                  <a:pt x="1473708" y="6490367"/>
                  <a:pt x="1466493" y="6482224"/>
                  <a:pt x="1457380" y="6475785"/>
                </a:cubicBezTo>
                <a:cubicBezTo>
                  <a:pt x="1448267" y="6469535"/>
                  <a:pt x="1437825" y="6464990"/>
                  <a:pt x="1426243" y="6462149"/>
                </a:cubicBezTo>
                <a:cubicBezTo>
                  <a:pt x="1414472" y="6459308"/>
                  <a:pt x="1402131" y="6457793"/>
                  <a:pt x="1389411" y="6457793"/>
                </a:cubicBezTo>
                <a:close/>
                <a:moveTo>
                  <a:pt x="1622965" y="6384507"/>
                </a:moveTo>
                <a:lnTo>
                  <a:pt x="1622965" y="6447106"/>
                </a:lnTo>
                <a:lnTo>
                  <a:pt x="1685925" y="6447106"/>
                </a:lnTo>
                <a:lnTo>
                  <a:pt x="1685925" y="6384507"/>
                </a:lnTo>
                <a:close/>
                <a:moveTo>
                  <a:pt x="1356180" y="6246039"/>
                </a:moveTo>
                <a:cubicBezTo>
                  <a:pt x="1356180" y="6246039"/>
                  <a:pt x="1356180" y="6246039"/>
                  <a:pt x="1414883" y="6246039"/>
                </a:cubicBezTo>
                <a:cubicBezTo>
                  <a:pt x="1427231" y="6246039"/>
                  <a:pt x="1436350" y="6248689"/>
                  <a:pt x="1442619" y="6253991"/>
                </a:cubicBezTo>
                <a:cubicBezTo>
                  <a:pt x="1448699" y="6259482"/>
                  <a:pt x="1451738" y="6268003"/>
                  <a:pt x="1451738" y="6279742"/>
                </a:cubicBezTo>
                <a:cubicBezTo>
                  <a:pt x="1451738" y="6292049"/>
                  <a:pt x="1448699" y="6300759"/>
                  <a:pt x="1442619" y="6306250"/>
                </a:cubicBezTo>
                <a:cubicBezTo>
                  <a:pt x="1436350" y="6311741"/>
                  <a:pt x="1427231" y="6314392"/>
                  <a:pt x="1414883" y="6314392"/>
                </a:cubicBezTo>
                <a:lnTo>
                  <a:pt x="1356180" y="6314392"/>
                </a:lnTo>
                <a:cubicBezTo>
                  <a:pt x="1356180" y="6314392"/>
                  <a:pt x="1356180" y="6314392"/>
                  <a:pt x="1356180" y="6246039"/>
                </a:cubicBezTo>
                <a:close/>
                <a:moveTo>
                  <a:pt x="1537763" y="6204580"/>
                </a:moveTo>
                <a:lnTo>
                  <a:pt x="1537763" y="6447575"/>
                </a:lnTo>
                <a:lnTo>
                  <a:pt x="1591308" y="6447575"/>
                </a:lnTo>
                <a:lnTo>
                  <a:pt x="1591308" y="6204580"/>
                </a:lnTo>
                <a:close/>
                <a:moveTo>
                  <a:pt x="1302635" y="6204580"/>
                </a:moveTo>
                <a:cubicBezTo>
                  <a:pt x="1302635" y="6204580"/>
                  <a:pt x="1302635" y="6204580"/>
                  <a:pt x="1302635" y="6447575"/>
                </a:cubicBezTo>
                <a:cubicBezTo>
                  <a:pt x="1302635" y="6447575"/>
                  <a:pt x="1302635" y="6447575"/>
                  <a:pt x="1356184" y="6447575"/>
                </a:cubicBezTo>
                <a:cubicBezTo>
                  <a:pt x="1356184" y="6447575"/>
                  <a:pt x="1356184" y="6447575"/>
                  <a:pt x="1356184" y="6352688"/>
                </a:cubicBezTo>
                <a:cubicBezTo>
                  <a:pt x="1356184" y="6352688"/>
                  <a:pt x="1356184" y="6352688"/>
                  <a:pt x="1409732" y="6352688"/>
                </a:cubicBezTo>
                <a:cubicBezTo>
                  <a:pt x="1423214" y="6352688"/>
                  <a:pt x="1432899" y="6355529"/>
                  <a:pt x="1438785" y="6361400"/>
                </a:cubicBezTo>
                <a:cubicBezTo>
                  <a:pt x="1444672" y="6367271"/>
                  <a:pt x="1448470" y="6376741"/>
                  <a:pt x="1450368" y="6389431"/>
                </a:cubicBezTo>
                <a:cubicBezTo>
                  <a:pt x="1451698" y="6399090"/>
                  <a:pt x="1452837" y="6409317"/>
                  <a:pt x="1453407" y="6419923"/>
                </a:cubicBezTo>
                <a:cubicBezTo>
                  <a:pt x="1454166" y="6430719"/>
                  <a:pt x="1455875" y="6439810"/>
                  <a:pt x="1458913" y="6447575"/>
                </a:cubicBezTo>
                <a:cubicBezTo>
                  <a:pt x="1458913" y="6447575"/>
                  <a:pt x="1458913" y="6447575"/>
                  <a:pt x="1512462" y="6447575"/>
                </a:cubicBezTo>
                <a:cubicBezTo>
                  <a:pt x="1509993" y="6444166"/>
                  <a:pt x="1508095" y="6439999"/>
                  <a:pt x="1506765" y="6435075"/>
                </a:cubicBezTo>
                <a:cubicBezTo>
                  <a:pt x="1505626" y="6430340"/>
                  <a:pt x="1504677" y="6425037"/>
                  <a:pt x="1504107" y="6419545"/>
                </a:cubicBezTo>
                <a:cubicBezTo>
                  <a:pt x="1503537" y="6414242"/>
                  <a:pt x="1503157" y="6408938"/>
                  <a:pt x="1502968" y="6403635"/>
                </a:cubicBezTo>
                <a:cubicBezTo>
                  <a:pt x="1502588" y="6398522"/>
                  <a:pt x="1502398" y="6393976"/>
                  <a:pt x="1502208" y="6389999"/>
                </a:cubicBezTo>
                <a:cubicBezTo>
                  <a:pt x="1501828" y="6383938"/>
                  <a:pt x="1500879" y="6377878"/>
                  <a:pt x="1499739" y="6371627"/>
                </a:cubicBezTo>
                <a:cubicBezTo>
                  <a:pt x="1498410" y="6365567"/>
                  <a:pt x="1496321" y="6359885"/>
                  <a:pt x="1493663" y="6354771"/>
                </a:cubicBezTo>
                <a:cubicBezTo>
                  <a:pt x="1491005" y="6349658"/>
                  <a:pt x="1487397" y="6345301"/>
                  <a:pt x="1483029" y="6341514"/>
                </a:cubicBezTo>
                <a:cubicBezTo>
                  <a:pt x="1478852" y="6337726"/>
                  <a:pt x="1473345" y="6335074"/>
                  <a:pt x="1466699" y="6333180"/>
                </a:cubicBezTo>
                <a:cubicBezTo>
                  <a:pt x="1466699" y="6333180"/>
                  <a:pt x="1466699" y="6333180"/>
                  <a:pt x="1466699" y="6332612"/>
                </a:cubicBezTo>
                <a:cubicBezTo>
                  <a:pt x="1480371" y="6327119"/>
                  <a:pt x="1490245" y="6319165"/>
                  <a:pt x="1496321" y="6308748"/>
                </a:cubicBezTo>
                <a:cubicBezTo>
                  <a:pt x="1502208" y="6298331"/>
                  <a:pt x="1505246" y="6285831"/>
                  <a:pt x="1505246" y="6271626"/>
                </a:cubicBezTo>
                <a:cubicBezTo>
                  <a:pt x="1505246" y="6262346"/>
                  <a:pt x="1503727" y="6253634"/>
                  <a:pt x="1500309" y="6245679"/>
                </a:cubicBezTo>
                <a:cubicBezTo>
                  <a:pt x="1497081" y="6237535"/>
                  <a:pt x="1492334" y="6230527"/>
                  <a:pt x="1486068" y="6224277"/>
                </a:cubicBezTo>
                <a:cubicBezTo>
                  <a:pt x="1479801" y="6218217"/>
                  <a:pt x="1472206" y="6213292"/>
                  <a:pt x="1463471" y="6209883"/>
                </a:cubicBezTo>
                <a:cubicBezTo>
                  <a:pt x="1454736" y="6206285"/>
                  <a:pt x="1444862" y="6204580"/>
                  <a:pt x="1434038" y="6204580"/>
                </a:cubicBezTo>
                <a:close/>
                <a:moveTo>
                  <a:pt x="0" y="0"/>
                </a:moveTo>
                <a:lnTo>
                  <a:pt x="1841500" y="0"/>
                </a:lnTo>
                <a:lnTo>
                  <a:pt x="1841500" y="6057901"/>
                </a:lnTo>
                <a:lnTo>
                  <a:pt x="1841499" y="6057901"/>
                </a:lnTo>
                <a:lnTo>
                  <a:pt x="1841499" y="6858001"/>
                </a:lnTo>
                <a:lnTo>
                  <a:pt x="0" y="6858001"/>
                </a:lnTo>
                <a:close/>
              </a:path>
            </a:pathLst>
          </a:custGeom>
          <a:solidFill>
            <a:srgbClr val="8E83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21558052"/>
      </p:ext>
    </p:extLst>
  </p:cSld>
  <p:clrMapOvr>
    <a:masterClrMapping/>
  </p:clrMapOvr>
  <p:extLst>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ehåll och bild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p:cNvSpPr>
            <a:spLocks noGrp="1"/>
          </p:cNvSpPr>
          <p:nvPr>
            <p:ph type="pic" sz="quarter" idx="10"/>
          </p:nvPr>
        </p:nvSpPr>
        <p:spPr>
          <a:xfrm>
            <a:off x="6311899" y="0"/>
            <a:ext cx="5880100" cy="6858001"/>
          </a:xfrm>
          <a:custGeom>
            <a:avLst/>
            <a:gdLst>
              <a:gd name="connsiteX0" fmla="*/ 5551415 w 5880100"/>
              <a:gd name="connsiteY0" fmla="*/ 6463665 h 6858001"/>
              <a:gd name="connsiteX1" fmla="*/ 5551415 w 5880100"/>
              <a:gd name="connsiteY1" fmla="*/ 6706425 h 6858001"/>
              <a:gd name="connsiteX2" fmla="*/ 5724290 w 5880100"/>
              <a:gd name="connsiteY2" fmla="*/ 6706425 h 6858001"/>
              <a:gd name="connsiteX3" fmla="*/ 5724290 w 5880100"/>
              <a:gd name="connsiteY3" fmla="*/ 6661561 h 6858001"/>
              <a:gd name="connsiteX4" fmla="*/ 5604960 w 5880100"/>
              <a:gd name="connsiteY4" fmla="*/ 6661561 h 6858001"/>
              <a:gd name="connsiteX5" fmla="*/ 5604960 w 5880100"/>
              <a:gd name="connsiteY5" fmla="*/ 6602016 h 6858001"/>
              <a:gd name="connsiteX6" fmla="*/ 5717229 w 5880100"/>
              <a:gd name="connsiteY6" fmla="*/ 6602016 h 6858001"/>
              <a:gd name="connsiteX7" fmla="*/ 5717229 w 5880100"/>
              <a:gd name="connsiteY7" fmla="*/ 6560558 h 6858001"/>
              <a:gd name="connsiteX8" fmla="*/ 5604960 w 5880100"/>
              <a:gd name="connsiteY8" fmla="*/ 6560558 h 6858001"/>
              <a:gd name="connsiteX9" fmla="*/ 5604960 w 5880100"/>
              <a:gd name="connsiteY9" fmla="*/ 6508529 h 6858001"/>
              <a:gd name="connsiteX10" fmla="*/ 5724525 w 5880100"/>
              <a:gd name="connsiteY10" fmla="*/ 6508529 h 6858001"/>
              <a:gd name="connsiteX11" fmla="*/ 5724525 w 5880100"/>
              <a:gd name="connsiteY11" fmla="*/ 6463665 h 6858001"/>
              <a:gd name="connsiteX12" fmla="*/ 5428011 w 5880100"/>
              <a:gd name="connsiteY12" fmla="*/ 6457793 h 6858001"/>
              <a:gd name="connsiteX13" fmla="*/ 5395355 w 5880100"/>
              <a:gd name="connsiteY13" fmla="*/ 6462149 h 6858001"/>
              <a:gd name="connsiteX14" fmla="*/ 5365927 w 5880100"/>
              <a:gd name="connsiteY14" fmla="*/ 6475785 h 6858001"/>
              <a:gd name="connsiteX15" fmla="*/ 5345043 w 5880100"/>
              <a:gd name="connsiteY15" fmla="*/ 6498889 h 6858001"/>
              <a:gd name="connsiteX16" fmla="*/ 5337069 w 5880100"/>
              <a:gd name="connsiteY16" fmla="*/ 6531274 h 6858001"/>
              <a:gd name="connsiteX17" fmla="*/ 5343334 w 5880100"/>
              <a:gd name="connsiteY17" fmla="*/ 6559681 h 6858001"/>
              <a:gd name="connsiteX18" fmla="*/ 5359852 w 5880100"/>
              <a:gd name="connsiteY18" fmla="*/ 6579188 h 6858001"/>
              <a:gd name="connsiteX19" fmla="*/ 5383014 w 5880100"/>
              <a:gd name="connsiteY19" fmla="*/ 6592066 h 6858001"/>
              <a:gd name="connsiteX20" fmla="*/ 5409595 w 5880100"/>
              <a:gd name="connsiteY20" fmla="*/ 6600399 h 6858001"/>
              <a:gd name="connsiteX21" fmla="*/ 5435985 w 5880100"/>
              <a:gd name="connsiteY21" fmla="*/ 6607216 h 6858001"/>
              <a:gd name="connsiteX22" fmla="*/ 5459148 w 5880100"/>
              <a:gd name="connsiteY22" fmla="*/ 6614224 h 6858001"/>
              <a:gd name="connsiteX23" fmla="*/ 5475665 w 5880100"/>
              <a:gd name="connsiteY23" fmla="*/ 6624450 h 6858001"/>
              <a:gd name="connsiteX24" fmla="*/ 5481931 w 5880100"/>
              <a:gd name="connsiteY24" fmla="*/ 6640548 h 6858001"/>
              <a:gd name="connsiteX25" fmla="*/ 5477184 w 5880100"/>
              <a:gd name="connsiteY25" fmla="*/ 6655698 h 6858001"/>
              <a:gd name="connsiteX26" fmla="*/ 5465223 w 5880100"/>
              <a:gd name="connsiteY26" fmla="*/ 6664978 h 6858001"/>
              <a:gd name="connsiteX27" fmla="*/ 5449845 w 5880100"/>
              <a:gd name="connsiteY27" fmla="*/ 6669523 h 6858001"/>
              <a:gd name="connsiteX28" fmla="*/ 5434656 w 5880100"/>
              <a:gd name="connsiteY28" fmla="*/ 6670849 h 6858001"/>
              <a:gd name="connsiteX29" fmla="*/ 5414151 w 5880100"/>
              <a:gd name="connsiteY29" fmla="*/ 6668198 h 6858001"/>
              <a:gd name="connsiteX30" fmla="*/ 5396874 w 5880100"/>
              <a:gd name="connsiteY30" fmla="*/ 6660433 h 6858001"/>
              <a:gd name="connsiteX31" fmla="*/ 5385103 w 5880100"/>
              <a:gd name="connsiteY31" fmla="*/ 6646608 h 6858001"/>
              <a:gd name="connsiteX32" fmla="*/ 5380736 w 5880100"/>
              <a:gd name="connsiteY32" fmla="*/ 6625965 h 6858001"/>
              <a:gd name="connsiteX33" fmla="*/ 5328905 w 5880100"/>
              <a:gd name="connsiteY33" fmla="*/ 6625965 h 6858001"/>
              <a:gd name="connsiteX34" fmla="*/ 5337069 w 5880100"/>
              <a:gd name="connsiteY34" fmla="*/ 6664599 h 6858001"/>
              <a:gd name="connsiteX35" fmla="*/ 5360042 w 5880100"/>
              <a:gd name="connsiteY35" fmla="*/ 6691492 h 6858001"/>
              <a:gd name="connsiteX36" fmla="*/ 5393457 w 5880100"/>
              <a:gd name="connsiteY36" fmla="*/ 6707021 h 6858001"/>
              <a:gd name="connsiteX37" fmla="*/ 5432567 w 5880100"/>
              <a:gd name="connsiteY37" fmla="*/ 6711945 h 6858001"/>
              <a:gd name="connsiteX38" fmla="*/ 5476425 w 5880100"/>
              <a:gd name="connsiteY38" fmla="*/ 6706264 h 6858001"/>
              <a:gd name="connsiteX39" fmla="*/ 5508131 w 5880100"/>
              <a:gd name="connsiteY39" fmla="*/ 6689977 h 6858001"/>
              <a:gd name="connsiteX40" fmla="*/ 5527307 w 5880100"/>
              <a:gd name="connsiteY40" fmla="*/ 6665357 h 6858001"/>
              <a:gd name="connsiteX41" fmla="*/ 5533762 w 5880100"/>
              <a:gd name="connsiteY41" fmla="*/ 6634298 h 6858001"/>
              <a:gd name="connsiteX42" fmla="*/ 5525218 w 5880100"/>
              <a:gd name="connsiteY42" fmla="*/ 6600967 h 6858001"/>
              <a:gd name="connsiteX43" fmla="*/ 5504524 w 5880100"/>
              <a:gd name="connsiteY43" fmla="*/ 6579945 h 6858001"/>
              <a:gd name="connsiteX44" fmla="*/ 5480412 w 5880100"/>
              <a:gd name="connsiteY44" fmla="*/ 6568582 h 6858001"/>
              <a:gd name="connsiteX45" fmla="*/ 5461426 w 5880100"/>
              <a:gd name="connsiteY45" fmla="*/ 6563658 h 6858001"/>
              <a:gd name="connsiteX46" fmla="*/ 5424593 w 5880100"/>
              <a:gd name="connsiteY46" fmla="*/ 6554000 h 6858001"/>
              <a:gd name="connsiteX47" fmla="*/ 5402380 w 5880100"/>
              <a:gd name="connsiteY47" fmla="*/ 6546614 h 6858001"/>
              <a:gd name="connsiteX48" fmla="*/ 5391558 w 5880100"/>
              <a:gd name="connsiteY48" fmla="*/ 6538470 h 6858001"/>
              <a:gd name="connsiteX49" fmla="*/ 5388900 w 5880100"/>
              <a:gd name="connsiteY49" fmla="*/ 6526918 h 6858001"/>
              <a:gd name="connsiteX50" fmla="*/ 5392317 w 5880100"/>
              <a:gd name="connsiteY50" fmla="*/ 6514040 h 6858001"/>
              <a:gd name="connsiteX51" fmla="*/ 5401051 w 5880100"/>
              <a:gd name="connsiteY51" fmla="*/ 6505518 h 6858001"/>
              <a:gd name="connsiteX52" fmla="*/ 5412822 w 5880100"/>
              <a:gd name="connsiteY52" fmla="*/ 6500594 h 6858001"/>
              <a:gd name="connsiteX53" fmla="*/ 5425733 w 5880100"/>
              <a:gd name="connsiteY53" fmla="*/ 6499268 h 6858001"/>
              <a:gd name="connsiteX54" fmla="*/ 5443959 w 5880100"/>
              <a:gd name="connsiteY54" fmla="*/ 6500973 h 6858001"/>
              <a:gd name="connsiteX55" fmla="*/ 5458768 w 5880100"/>
              <a:gd name="connsiteY55" fmla="*/ 6506843 h 6858001"/>
              <a:gd name="connsiteX56" fmla="*/ 5469210 w 5880100"/>
              <a:gd name="connsiteY56" fmla="*/ 6518017 h 6858001"/>
              <a:gd name="connsiteX57" fmla="*/ 5473767 w 5880100"/>
              <a:gd name="connsiteY57" fmla="*/ 6536008 h 6858001"/>
              <a:gd name="connsiteX58" fmla="*/ 5525598 w 5880100"/>
              <a:gd name="connsiteY58" fmla="*/ 6536008 h 6858001"/>
              <a:gd name="connsiteX59" fmla="*/ 5517624 w 5880100"/>
              <a:gd name="connsiteY59" fmla="*/ 6500215 h 6858001"/>
              <a:gd name="connsiteX60" fmla="*/ 5495980 w 5880100"/>
              <a:gd name="connsiteY60" fmla="*/ 6475785 h 6858001"/>
              <a:gd name="connsiteX61" fmla="*/ 5464843 w 5880100"/>
              <a:gd name="connsiteY61" fmla="*/ 6462149 h 6858001"/>
              <a:gd name="connsiteX62" fmla="*/ 5428011 w 5880100"/>
              <a:gd name="connsiteY62" fmla="*/ 6457793 h 6858001"/>
              <a:gd name="connsiteX63" fmla="*/ 5661565 w 5880100"/>
              <a:gd name="connsiteY63" fmla="*/ 6384507 h 6858001"/>
              <a:gd name="connsiteX64" fmla="*/ 5661565 w 5880100"/>
              <a:gd name="connsiteY64" fmla="*/ 6447106 h 6858001"/>
              <a:gd name="connsiteX65" fmla="*/ 5724525 w 5880100"/>
              <a:gd name="connsiteY65" fmla="*/ 6447106 h 6858001"/>
              <a:gd name="connsiteX66" fmla="*/ 5724525 w 5880100"/>
              <a:gd name="connsiteY66" fmla="*/ 6384507 h 6858001"/>
              <a:gd name="connsiteX67" fmla="*/ 5394780 w 5880100"/>
              <a:gd name="connsiteY67" fmla="*/ 6246039 h 6858001"/>
              <a:gd name="connsiteX68" fmla="*/ 5453483 w 5880100"/>
              <a:gd name="connsiteY68" fmla="*/ 6246039 h 6858001"/>
              <a:gd name="connsiteX69" fmla="*/ 5481219 w 5880100"/>
              <a:gd name="connsiteY69" fmla="*/ 6253991 h 6858001"/>
              <a:gd name="connsiteX70" fmla="*/ 5490338 w 5880100"/>
              <a:gd name="connsiteY70" fmla="*/ 6279742 h 6858001"/>
              <a:gd name="connsiteX71" fmla="*/ 5481219 w 5880100"/>
              <a:gd name="connsiteY71" fmla="*/ 6306250 h 6858001"/>
              <a:gd name="connsiteX72" fmla="*/ 5453483 w 5880100"/>
              <a:gd name="connsiteY72" fmla="*/ 6314392 h 6858001"/>
              <a:gd name="connsiteX73" fmla="*/ 5394780 w 5880100"/>
              <a:gd name="connsiteY73" fmla="*/ 6314392 h 6858001"/>
              <a:gd name="connsiteX74" fmla="*/ 5394780 w 5880100"/>
              <a:gd name="connsiteY74" fmla="*/ 6246039 h 6858001"/>
              <a:gd name="connsiteX75" fmla="*/ 5576363 w 5880100"/>
              <a:gd name="connsiteY75" fmla="*/ 6204580 h 6858001"/>
              <a:gd name="connsiteX76" fmla="*/ 5576363 w 5880100"/>
              <a:gd name="connsiteY76" fmla="*/ 6447575 h 6858001"/>
              <a:gd name="connsiteX77" fmla="*/ 5629908 w 5880100"/>
              <a:gd name="connsiteY77" fmla="*/ 6447575 h 6858001"/>
              <a:gd name="connsiteX78" fmla="*/ 5629908 w 5880100"/>
              <a:gd name="connsiteY78" fmla="*/ 6204580 h 6858001"/>
              <a:gd name="connsiteX79" fmla="*/ 5341235 w 5880100"/>
              <a:gd name="connsiteY79" fmla="*/ 6204580 h 6858001"/>
              <a:gd name="connsiteX80" fmla="*/ 5341235 w 5880100"/>
              <a:gd name="connsiteY80" fmla="*/ 6447575 h 6858001"/>
              <a:gd name="connsiteX81" fmla="*/ 5394784 w 5880100"/>
              <a:gd name="connsiteY81" fmla="*/ 6447575 h 6858001"/>
              <a:gd name="connsiteX82" fmla="*/ 5394784 w 5880100"/>
              <a:gd name="connsiteY82" fmla="*/ 6352688 h 6858001"/>
              <a:gd name="connsiteX83" fmla="*/ 5448332 w 5880100"/>
              <a:gd name="connsiteY83" fmla="*/ 6352688 h 6858001"/>
              <a:gd name="connsiteX84" fmla="*/ 5477385 w 5880100"/>
              <a:gd name="connsiteY84" fmla="*/ 6361400 h 6858001"/>
              <a:gd name="connsiteX85" fmla="*/ 5488968 w 5880100"/>
              <a:gd name="connsiteY85" fmla="*/ 6389431 h 6858001"/>
              <a:gd name="connsiteX86" fmla="*/ 5492007 w 5880100"/>
              <a:gd name="connsiteY86" fmla="*/ 6419923 h 6858001"/>
              <a:gd name="connsiteX87" fmla="*/ 5497513 w 5880100"/>
              <a:gd name="connsiteY87" fmla="*/ 6447575 h 6858001"/>
              <a:gd name="connsiteX88" fmla="*/ 5551062 w 5880100"/>
              <a:gd name="connsiteY88" fmla="*/ 6447575 h 6858001"/>
              <a:gd name="connsiteX89" fmla="*/ 5545365 w 5880100"/>
              <a:gd name="connsiteY89" fmla="*/ 6435075 h 6858001"/>
              <a:gd name="connsiteX90" fmla="*/ 5542707 w 5880100"/>
              <a:gd name="connsiteY90" fmla="*/ 6419545 h 6858001"/>
              <a:gd name="connsiteX91" fmla="*/ 5541568 w 5880100"/>
              <a:gd name="connsiteY91" fmla="*/ 6403635 h 6858001"/>
              <a:gd name="connsiteX92" fmla="*/ 5540808 w 5880100"/>
              <a:gd name="connsiteY92" fmla="*/ 6389999 h 6858001"/>
              <a:gd name="connsiteX93" fmla="*/ 5538339 w 5880100"/>
              <a:gd name="connsiteY93" fmla="*/ 6371627 h 6858001"/>
              <a:gd name="connsiteX94" fmla="*/ 5532263 w 5880100"/>
              <a:gd name="connsiteY94" fmla="*/ 6354771 h 6858001"/>
              <a:gd name="connsiteX95" fmla="*/ 5521629 w 5880100"/>
              <a:gd name="connsiteY95" fmla="*/ 6341514 h 6858001"/>
              <a:gd name="connsiteX96" fmla="*/ 5505299 w 5880100"/>
              <a:gd name="connsiteY96" fmla="*/ 6333180 h 6858001"/>
              <a:gd name="connsiteX97" fmla="*/ 5505299 w 5880100"/>
              <a:gd name="connsiteY97" fmla="*/ 6332612 h 6858001"/>
              <a:gd name="connsiteX98" fmla="*/ 5534921 w 5880100"/>
              <a:gd name="connsiteY98" fmla="*/ 6308748 h 6858001"/>
              <a:gd name="connsiteX99" fmla="*/ 5543846 w 5880100"/>
              <a:gd name="connsiteY99" fmla="*/ 6271626 h 6858001"/>
              <a:gd name="connsiteX100" fmla="*/ 5538909 w 5880100"/>
              <a:gd name="connsiteY100" fmla="*/ 6245679 h 6858001"/>
              <a:gd name="connsiteX101" fmla="*/ 5524668 w 5880100"/>
              <a:gd name="connsiteY101" fmla="*/ 6224277 h 6858001"/>
              <a:gd name="connsiteX102" fmla="*/ 5502071 w 5880100"/>
              <a:gd name="connsiteY102" fmla="*/ 6209883 h 6858001"/>
              <a:gd name="connsiteX103" fmla="*/ 5472638 w 5880100"/>
              <a:gd name="connsiteY103" fmla="*/ 6204580 h 6858001"/>
              <a:gd name="connsiteX104" fmla="*/ 1300 w 5880100"/>
              <a:gd name="connsiteY104" fmla="*/ 0 h 6858001"/>
              <a:gd name="connsiteX105" fmla="*/ 5880100 w 5880100"/>
              <a:gd name="connsiteY105" fmla="*/ 0 h 6858001"/>
              <a:gd name="connsiteX106" fmla="*/ 5880100 w 5880100"/>
              <a:gd name="connsiteY106" fmla="*/ 779489 h 6858001"/>
              <a:gd name="connsiteX107" fmla="*/ 5880099 w 5880100"/>
              <a:gd name="connsiteY107" fmla="*/ 779489 h 6858001"/>
              <a:gd name="connsiteX108" fmla="*/ 5880099 w 5880100"/>
              <a:gd name="connsiteY108" fmla="*/ 6858001 h 6858001"/>
              <a:gd name="connsiteX109" fmla="*/ 0 w 5880100"/>
              <a:gd name="connsiteY109" fmla="*/ 6858001 h 6858001"/>
              <a:gd name="connsiteX110" fmla="*/ 0 w 5880100"/>
              <a:gd name="connsiteY110" fmla="*/ 2 h 6858001"/>
              <a:gd name="connsiteX111" fmla="*/ 1300 w 5880100"/>
              <a:gd name="connsiteY111" fmla="*/ 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880100" h="6858001">
                <a:moveTo>
                  <a:pt x="5551415" y="6463665"/>
                </a:moveTo>
                <a:lnTo>
                  <a:pt x="5551415" y="6706425"/>
                </a:lnTo>
                <a:lnTo>
                  <a:pt x="5724290" y="6706425"/>
                </a:lnTo>
                <a:lnTo>
                  <a:pt x="5724290" y="6661561"/>
                </a:lnTo>
                <a:lnTo>
                  <a:pt x="5604960" y="6661561"/>
                </a:lnTo>
                <a:lnTo>
                  <a:pt x="5604960" y="6602016"/>
                </a:lnTo>
                <a:lnTo>
                  <a:pt x="5717229" y="6602016"/>
                </a:lnTo>
                <a:lnTo>
                  <a:pt x="5717229" y="6560558"/>
                </a:lnTo>
                <a:lnTo>
                  <a:pt x="5604960" y="6560558"/>
                </a:lnTo>
                <a:lnTo>
                  <a:pt x="5604960" y="6508529"/>
                </a:lnTo>
                <a:lnTo>
                  <a:pt x="5724525" y="6508529"/>
                </a:lnTo>
                <a:lnTo>
                  <a:pt x="5724525" y="6463665"/>
                </a:lnTo>
                <a:close/>
                <a:moveTo>
                  <a:pt x="5428011" y="6457793"/>
                </a:moveTo>
                <a:cubicBezTo>
                  <a:pt x="5417189" y="6457793"/>
                  <a:pt x="5406177" y="6459308"/>
                  <a:pt x="5395355" y="6462149"/>
                </a:cubicBezTo>
                <a:cubicBezTo>
                  <a:pt x="5384343" y="6465179"/>
                  <a:pt x="5374661" y="6469724"/>
                  <a:pt x="5365927" y="6475785"/>
                </a:cubicBezTo>
                <a:cubicBezTo>
                  <a:pt x="5357383" y="6482034"/>
                  <a:pt x="5350359" y="6489610"/>
                  <a:pt x="5345043" y="6498889"/>
                </a:cubicBezTo>
                <a:cubicBezTo>
                  <a:pt x="5339727" y="6507980"/>
                  <a:pt x="5337069" y="6518775"/>
                  <a:pt x="5337069" y="6531274"/>
                </a:cubicBezTo>
                <a:cubicBezTo>
                  <a:pt x="5337069" y="6542447"/>
                  <a:pt x="5339157" y="6551917"/>
                  <a:pt x="5343334" y="6559681"/>
                </a:cubicBezTo>
                <a:cubicBezTo>
                  <a:pt x="5347511" y="6567446"/>
                  <a:pt x="5353017" y="6574074"/>
                  <a:pt x="5359852" y="6579188"/>
                </a:cubicBezTo>
                <a:cubicBezTo>
                  <a:pt x="5366687" y="6584490"/>
                  <a:pt x="5374471" y="6588657"/>
                  <a:pt x="5383014" y="6592066"/>
                </a:cubicBezTo>
                <a:cubicBezTo>
                  <a:pt x="5391748" y="6595285"/>
                  <a:pt x="5400481" y="6598126"/>
                  <a:pt x="5409595" y="6600399"/>
                </a:cubicBezTo>
                <a:cubicBezTo>
                  <a:pt x="5418518" y="6602861"/>
                  <a:pt x="5427251" y="6605133"/>
                  <a:pt x="5435985" y="6607216"/>
                </a:cubicBezTo>
                <a:cubicBezTo>
                  <a:pt x="5444529" y="6609300"/>
                  <a:pt x="5452313" y="6611572"/>
                  <a:pt x="5459148" y="6614224"/>
                </a:cubicBezTo>
                <a:cubicBezTo>
                  <a:pt x="5465983" y="6617064"/>
                  <a:pt x="5471488" y="6620473"/>
                  <a:pt x="5475665" y="6624450"/>
                </a:cubicBezTo>
                <a:cubicBezTo>
                  <a:pt x="5479842" y="6628617"/>
                  <a:pt x="5481931" y="6633919"/>
                  <a:pt x="5481931" y="6640548"/>
                </a:cubicBezTo>
                <a:cubicBezTo>
                  <a:pt x="5481931" y="6646608"/>
                  <a:pt x="5480412" y="6651721"/>
                  <a:pt x="5477184" y="6655698"/>
                </a:cubicBezTo>
                <a:cubicBezTo>
                  <a:pt x="5473957" y="6659676"/>
                  <a:pt x="5469970" y="6662706"/>
                  <a:pt x="5465223" y="6664978"/>
                </a:cubicBezTo>
                <a:cubicBezTo>
                  <a:pt x="5460477" y="6667251"/>
                  <a:pt x="5455350" y="6668766"/>
                  <a:pt x="5449845" y="6669523"/>
                </a:cubicBezTo>
                <a:cubicBezTo>
                  <a:pt x="5444529" y="6670470"/>
                  <a:pt x="5439402" y="6670849"/>
                  <a:pt x="5434656" y="6670849"/>
                </a:cubicBezTo>
                <a:cubicBezTo>
                  <a:pt x="5427441" y="6670849"/>
                  <a:pt x="5420606" y="6669902"/>
                  <a:pt x="5414151" y="6668198"/>
                </a:cubicBezTo>
                <a:cubicBezTo>
                  <a:pt x="5407506" y="6666493"/>
                  <a:pt x="5401810" y="6663842"/>
                  <a:pt x="5396874" y="6660433"/>
                </a:cubicBezTo>
                <a:cubicBezTo>
                  <a:pt x="5391938" y="6656835"/>
                  <a:pt x="5388141" y="6652290"/>
                  <a:pt x="5385103" y="6646608"/>
                </a:cubicBezTo>
                <a:cubicBezTo>
                  <a:pt x="5382065" y="6640927"/>
                  <a:pt x="5380736" y="6634109"/>
                  <a:pt x="5380736" y="6625965"/>
                </a:cubicBezTo>
                <a:cubicBezTo>
                  <a:pt x="5380736" y="6625965"/>
                  <a:pt x="5380736" y="6625965"/>
                  <a:pt x="5328905" y="6625965"/>
                </a:cubicBezTo>
                <a:cubicBezTo>
                  <a:pt x="5328525" y="6640927"/>
                  <a:pt x="5331373" y="6653805"/>
                  <a:pt x="5337069" y="6664599"/>
                </a:cubicBezTo>
                <a:cubicBezTo>
                  <a:pt x="5342764" y="6675584"/>
                  <a:pt x="5350359" y="6684485"/>
                  <a:pt x="5360042" y="6691492"/>
                </a:cubicBezTo>
                <a:cubicBezTo>
                  <a:pt x="5369724" y="6698499"/>
                  <a:pt x="5380926" y="6703802"/>
                  <a:pt x="5393457" y="6707021"/>
                </a:cubicBezTo>
                <a:cubicBezTo>
                  <a:pt x="5406177" y="6710241"/>
                  <a:pt x="5419087" y="6711945"/>
                  <a:pt x="5432567" y="6711945"/>
                </a:cubicBezTo>
                <a:cubicBezTo>
                  <a:pt x="5449085" y="6711945"/>
                  <a:pt x="5463704" y="6710051"/>
                  <a:pt x="5476425" y="6706264"/>
                </a:cubicBezTo>
                <a:cubicBezTo>
                  <a:pt x="5488955" y="6702287"/>
                  <a:pt x="5499587" y="6696984"/>
                  <a:pt x="5508131" y="6689977"/>
                </a:cubicBezTo>
                <a:cubicBezTo>
                  <a:pt x="5516675" y="6683159"/>
                  <a:pt x="5522940" y="6674826"/>
                  <a:pt x="5527307" y="6665357"/>
                </a:cubicBezTo>
                <a:cubicBezTo>
                  <a:pt x="5531674" y="6655888"/>
                  <a:pt x="5533762" y="6645472"/>
                  <a:pt x="5533762" y="6634298"/>
                </a:cubicBezTo>
                <a:cubicBezTo>
                  <a:pt x="5533762" y="6620852"/>
                  <a:pt x="5530914" y="6609678"/>
                  <a:pt x="5525218" y="6600967"/>
                </a:cubicBezTo>
                <a:cubicBezTo>
                  <a:pt x="5519333" y="6592066"/>
                  <a:pt x="5512498" y="6585248"/>
                  <a:pt x="5504524" y="6579945"/>
                </a:cubicBezTo>
                <a:cubicBezTo>
                  <a:pt x="5496550" y="6574832"/>
                  <a:pt x="5488576" y="6570855"/>
                  <a:pt x="5480412" y="6568582"/>
                </a:cubicBezTo>
                <a:cubicBezTo>
                  <a:pt x="5472438" y="6566120"/>
                  <a:pt x="5465983" y="6564605"/>
                  <a:pt x="5461426" y="6563658"/>
                </a:cubicBezTo>
                <a:cubicBezTo>
                  <a:pt x="5446237" y="6559681"/>
                  <a:pt x="5433896" y="6556651"/>
                  <a:pt x="5424593" y="6554000"/>
                </a:cubicBezTo>
                <a:cubicBezTo>
                  <a:pt x="5415100" y="6551538"/>
                  <a:pt x="5407696" y="6549076"/>
                  <a:pt x="5402380" y="6546614"/>
                </a:cubicBezTo>
                <a:cubicBezTo>
                  <a:pt x="5397064" y="6544152"/>
                  <a:pt x="5393457" y="6541311"/>
                  <a:pt x="5391558" y="6538470"/>
                </a:cubicBezTo>
                <a:cubicBezTo>
                  <a:pt x="5389849" y="6535440"/>
                  <a:pt x="5388900" y="6531653"/>
                  <a:pt x="5388900" y="6526918"/>
                </a:cubicBezTo>
                <a:cubicBezTo>
                  <a:pt x="5388900" y="6521615"/>
                  <a:pt x="5390039" y="6517260"/>
                  <a:pt x="5392317" y="6514040"/>
                </a:cubicBezTo>
                <a:cubicBezTo>
                  <a:pt x="5394596" y="6510631"/>
                  <a:pt x="5397444" y="6507790"/>
                  <a:pt x="5401051" y="6505518"/>
                </a:cubicBezTo>
                <a:cubicBezTo>
                  <a:pt x="5404468" y="6503245"/>
                  <a:pt x="5408455" y="6501541"/>
                  <a:pt x="5412822" y="6500594"/>
                </a:cubicBezTo>
                <a:cubicBezTo>
                  <a:pt x="5416999" y="6499836"/>
                  <a:pt x="5421366" y="6499268"/>
                  <a:pt x="5425733" y="6499268"/>
                </a:cubicBezTo>
                <a:cubicBezTo>
                  <a:pt x="5432378" y="6499268"/>
                  <a:pt x="5438453" y="6499836"/>
                  <a:pt x="5443959" y="6500973"/>
                </a:cubicBezTo>
                <a:cubicBezTo>
                  <a:pt x="5449465" y="6502109"/>
                  <a:pt x="5454401" y="6504003"/>
                  <a:pt x="5458768" y="6506843"/>
                </a:cubicBezTo>
                <a:cubicBezTo>
                  <a:pt x="5463135" y="6509495"/>
                  <a:pt x="5466552" y="6513282"/>
                  <a:pt x="5469210" y="6518017"/>
                </a:cubicBezTo>
                <a:cubicBezTo>
                  <a:pt x="5471868" y="6522752"/>
                  <a:pt x="5473387" y="6528812"/>
                  <a:pt x="5473767" y="6536008"/>
                </a:cubicBezTo>
                <a:cubicBezTo>
                  <a:pt x="5473767" y="6536008"/>
                  <a:pt x="5473767" y="6536008"/>
                  <a:pt x="5525598" y="6536008"/>
                </a:cubicBezTo>
                <a:cubicBezTo>
                  <a:pt x="5525598" y="6521994"/>
                  <a:pt x="5522940" y="6510063"/>
                  <a:pt x="5517624" y="6500215"/>
                </a:cubicBezTo>
                <a:cubicBezTo>
                  <a:pt x="5512308" y="6490367"/>
                  <a:pt x="5505093" y="6482224"/>
                  <a:pt x="5495980" y="6475785"/>
                </a:cubicBezTo>
                <a:cubicBezTo>
                  <a:pt x="5486867" y="6469535"/>
                  <a:pt x="5476425" y="6464990"/>
                  <a:pt x="5464843" y="6462149"/>
                </a:cubicBezTo>
                <a:cubicBezTo>
                  <a:pt x="5453072" y="6459308"/>
                  <a:pt x="5440731" y="6457793"/>
                  <a:pt x="5428011" y="6457793"/>
                </a:cubicBezTo>
                <a:close/>
                <a:moveTo>
                  <a:pt x="5661565" y="6384507"/>
                </a:moveTo>
                <a:lnTo>
                  <a:pt x="5661565" y="6447106"/>
                </a:lnTo>
                <a:lnTo>
                  <a:pt x="5724525" y="6447106"/>
                </a:lnTo>
                <a:lnTo>
                  <a:pt x="5724525" y="6384507"/>
                </a:lnTo>
                <a:close/>
                <a:moveTo>
                  <a:pt x="5394780" y="6246039"/>
                </a:moveTo>
                <a:cubicBezTo>
                  <a:pt x="5394780" y="6246039"/>
                  <a:pt x="5394780" y="6246039"/>
                  <a:pt x="5453483" y="6246039"/>
                </a:cubicBezTo>
                <a:cubicBezTo>
                  <a:pt x="5465831" y="6246039"/>
                  <a:pt x="5474950" y="6248689"/>
                  <a:pt x="5481219" y="6253991"/>
                </a:cubicBezTo>
                <a:cubicBezTo>
                  <a:pt x="5487299" y="6259482"/>
                  <a:pt x="5490338" y="6268003"/>
                  <a:pt x="5490338" y="6279742"/>
                </a:cubicBezTo>
                <a:cubicBezTo>
                  <a:pt x="5490338" y="6292049"/>
                  <a:pt x="5487299" y="6300759"/>
                  <a:pt x="5481219" y="6306250"/>
                </a:cubicBezTo>
                <a:cubicBezTo>
                  <a:pt x="5474950" y="6311741"/>
                  <a:pt x="5465831" y="6314392"/>
                  <a:pt x="5453483" y="6314392"/>
                </a:cubicBezTo>
                <a:lnTo>
                  <a:pt x="5394780" y="6314392"/>
                </a:lnTo>
                <a:cubicBezTo>
                  <a:pt x="5394780" y="6314392"/>
                  <a:pt x="5394780" y="6314392"/>
                  <a:pt x="5394780" y="6246039"/>
                </a:cubicBezTo>
                <a:close/>
                <a:moveTo>
                  <a:pt x="5576363" y="6204580"/>
                </a:moveTo>
                <a:lnTo>
                  <a:pt x="5576363" y="6447575"/>
                </a:lnTo>
                <a:lnTo>
                  <a:pt x="5629908" y="6447575"/>
                </a:lnTo>
                <a:lnTo>
                  <a:pt x="5629908" y="6204580"/>
                </a:lnTo>
                <a:close/>
                <a:moveTo>
                  <a:pt x="5341235" y="6204580"/>
                </a:moveTo>
                <a:cubicBezTo>
                  <a:pt x="5341235" y="6204580"/>
                  <a:pt x="5341235" y="6204580"/>
                  <a:pt x="5341235" y="6447575"/>
                </a:cubicBezTo>
                <a:cubicBezTo>
                  <a:pt x="5341235" y="6447575"/>
                  <a:pt x="5341235" y="6447575"/>
                  <a:pt x="5394784" y="6447575"/>
                </a:cubicBezTo>
                <a:cubicBezTo>
                  <a:pt x="5394784" y="6447575"/>
                  <a:pt x="5394784" y="6447575"/>
                  <a:pt x="5394784" y="6352688"/>
                </a:cubicBezTo>
                <a:cubicBezTo>
                  <a:pt x="5394784" y="6352688"/>
                  <a:pt x="5394784" y="6352688"/>
                  <a:pt x="5448332" y="6352688"/>
                </a:cubicBezTo>
                <a:cubicBezTo>
                  <a:pt x="5461814" y="6352688"/>
                  <a:pt x="5471499" y="6355529"/>
                  <a:pt x="5477385" y="6361400"/>
                </a:cubicBezTo>
                <a:cubicBezTo>
                  <a:pt x="5483272" y="6367271"/>
                  <a:pt x="5487070" y="6376741"/>
                  <a:pt x="5488968" y="6389431"/>
                </a:cubicBezTo>
                <a:cubicBezTo>
                  <a:pt x="5490298" y="6399090"/>
                  <a:pt x="5491437" y="6409317"/>
                  <a:pt x="5492007" y="6419923"/>
                </a:cubicBezTo>
                <a:cubicBezTo>
                  <a:pt x="5492766" y="6430719"/>
                  <a:pt x="5494475" y="6439810"/>
                  <a:pt x="5497513" y="6447575"/>
                </a:cubicBezTo>
                <a:cubicBezTo>
                  <a:pt x="5497513" y="6447575"/>
                  <a:pt x="5497513" y="6447575"/>
                  <a:pt x="5551062" y="6447575"/>
                </a:cubicBezTo>
                <a:cubicBezTo>
                  <a:pt x="5548593" y="6444166"/>
                  <a:pt x="5546695" y="6439999"/>
                  <a:pt x="5545365" y="6435075"/>
                </a:cubicBezTo>
                <a:cubicBezTo>
                  <a:pt x="5544226" y="6430340"/>
                  <a:pt x="5543277" y="6425037"/>
                  <a:pt x="5542707" y="6419545"/>
                </a:cubicBezTo>
                <a:cubicBezTo>
                  <a:pt x="5542137" y="6414242"/>
                  <a:pt x="5541757" y="6408938"/>
                  <a:pt x="5541568" y="6403635"/>
                </a:cubicBezTo>
                <a:cubicBezTo>
                  <a:pt x="5541188" y="6398522"/>
                  <a:pt x="5540998" y="6393976"/>
                  <a:pt x="5540808" y="6389999"/>
                </a:cubicBezTo>
                <a:cubicBezTo>
                  <a:pt x="5540428" y="6383938"/>
                  <a:pt x="5539479" y="6377878"/>
                  <a:pt x="5538339" y="6371627"/>
                </a:cubicBezTo>
                <a:cubicBezTo>
                  <a:pt x="5537010" y="6365567"/>
                  <a:pt x="5534921" y="6359885"/>
                  <a:pt x="5532263" y="6354771"/>
                </a:cubicBezTo>
                <a:cubicBezTo>
                  <a:pt x="5529605" y="6349658"/>
                  <a:pt x="5525997" y="6345301"/>
                  <a:pt x="5521629" y="6341514"/>
                </a:cubicBezTo>
                <a:cubicBezTo>
                  <a:pt x="5517452" y="6337726"/>
                  <a:pt x="5511945" y="6335074"/>
                  <a:pt x="5505299" y="6333180"/>
                </a:cubicBezTo>
                <a:cubicBezTo>
                  <a:pt x="5505299" y="6333180"/>
                  <a:pt x="5505299" y="6333180"/>
                  <a:pt x="5505299" y="6332612"/>
                </a:cubicBezTo>
                <a:cubicBezTo>
                  <a:pt x="5518971" y="6327119"/>
                  <a:pt x="5528845" y="6319165"/>
                  <a:pt x="5534921" y="6308748"/>
                </a:cubicBezTo>
                <a:cubicBezTo>
                  <a:pt x="5540808" y="6298331"/>
                  <a:pt x="5543846" y="6285831"/>
                  <a:pt x="5543846" y="6271626"/>
                </a:cubicBezTo>
                <a:cubicBezTo>
                  <a:pt x="5543846" y="6262346"/>
                  <a:pt x="5542327" y="6253634"/>
                  <a:pt x="5538909" y="6245679"/>
                </a:cubicBezTo>
                <a:cubicBezTo>
                  <a:pt x="5535681" y="6237535"/>
                  <a:pt x="5530934" y="6230527"/>
                  <a:pt x="5524668" y="6224277"/>
                </a:cubicBezTo>
                <a:cubicBezTo>
                  <a:pt x="5518401" y="6218217"/>
                  <a:pt x="5510806" y="6213292"/>
                  <a:pt x="5502071" y="6209883"/>
                </a:cubicBezTo>
                <a:cubicBezTo>
                  <a:pt x="5493336" y="6206285"/>
                  <a:pt x="5483462" y="6204580"/>
                  <a:pt x="5472638" y="6204580"/>
                </a:cubicBezTo>
                <a:close/>
                <a:moveTo>
                  <a:pt x="1300" y="0"/>
                </a:moveTo>
                <a:lnTo>
                  <a:pt x="5880100" y="0"/>
                </a:lnTo>
                <a:lnTo>
                  <a:pt x="5880100" y="779489"/>
                </a:lnTo>
                <a:lnTo>
                  <a:pt x="5880099" y="779489"/>
                </a:lnTo>
                <a:lnTo>
                  <a:pt x="5880099" y="6858001"/>
                </a:lnTo>
                <a:lnTo>
                  <a:pt x="0" y="6858001"/>
                </a:lnTo>
                <a:lnTo>
                  <a:pt x="0" y="2"/>
                </a:lnTo>
                <a:lnTo>
                  <a:pt x="1300" y="2"/>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a:xfrm>
            <a:off x="550863" y="404813"/>
            <a:ext cx="5545137"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2735998861"/>
      </p:ext>
    </p:extLst>
  </p:cSld>
  <p:clrMapOvr>
    <a:masterClrMapping/>
  </p:clrMapOvr>
  <p:extLst>
    <p:ext uri="{DCECCB84-F9BA-43D5-87BE-67443E8EF086}">
      <p15:sldGuideLst xmlns:p15="http://schemas.microsoft.com/office/powerpoint/2012/main">
        <p15:guide id="1" pos="3976" userDrawn="1">
          <p15:clr>
            <a:srgbClr val="FBAE40"/>
          </p15:clr>
        </p15:guide>
        <p15:guide id="2" pos="370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håll och två bilder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0" name="Platshållare för bild 9"/>
          <p:cNvSpPr>
            <a:spLocks noGrp="1"/>
          </p:cNvSpPr>
          <p:nvPr>
            <p:ph type="pic" sz="quarter" idx="10"/>
          </p:nvPr>
        </p:nvSpPr>
        <p:spPr>
          <a:xfrm>
            <a:off x="6311900" y="3447511"/>
            <a:ext cx="5880099" cy="3410490"/>
          </a:xfrm>
          <a:custGeom>
            <a:avLst/>
            <a:gdLst>
              <a:gd name="connsiteX0" fmla="*/ 5551415 w 5880099"/>
              <a:gd name="connsiteY0" fmla="*/ 3016154 h 3410490"/>
              <a:gd name="connsiteX1" fmla="*/ 5551415 w 5880099"/>
              <a:gd name="connsiteY1" fmla="*/ 3258914 h 3410490"/>
              <a:gd name="connsiteX2" fmla="*/ 5724290 w 5880099"/>
              <a:gd name="connsiteY2" fmla="*/ 3258914 h 3410490"/>
              <a:gd name="connsiteX3" fmla="*/ 5724290 w 5880099"/>
              <a:gd name="connsiteY3" fmla="*/ 3214050 h 3410490"/>
              <a:gd name="connsiteX4" fmla="*/ 5604960 w 5880099"/>
              <a:gd name="connsiteY4" fmla="*/ 3214050 h 3410490"/>
              <a:gd name="connsiteX5" fmla="*/ 5604960 w 5880099"/>
              <a:gd name="connsiteY5" fmla="*/ 3154505 h 3410490"/>
              <a:gd name="connsiteX6" fmla="*/ 5717229 w 5880099"/>
              <a:gd name="connsiteY6" fmla="*/ 3154505 h 3410490"/>
              <a:gd name="connsiteX7" fmla="*/ 5717229 w 5880099"/>
              <a:gd name="connsiteY7" fmla="*/ 3113047 h 3410490"/>
              <a:gd name="connsiteX8" fmla="*/ 5604960 w 5880099"/>
              <a:gd name="connsiteY8" fmla="*/ 3113047 h 3410490"/>
              <a:gd name="connsiteX9" fmla="*/ 5604960 w 5880099"/>
              <a:gd name="connsiteY9" fmla="*/ 3061018 h 3410490"/>
              <a:gd name="connsiteX10" fmla="*/ 5724525 w 5880099"/>
              <a:gd name="connsiteY10" fmla="*/ 3061018 h 3410490"/>
              <a:gd name="connsiteX11" fmla="*/ 5724525 w 5880099"/>
              <a:gd name="connsiteY11" fmla="*/ 3016154 h 3410490"/>
              <a:gd name="connsiteX12" fmla="*/ 5428011 w 5880099"/>
              <a:gd name="connsiteY12" fmla="*/ 3010282 h 3410490"/>
              <a:gd name="connsiteX13" fmla="*/ 5395355 w 5880099"/>
              <a:gd name="connsiteY13" fmla="*/ 3014638 h 3410490"/>
              <a:gd name="connsiteX14" fmla="*/ 5365927 w 5880099"/>
              <a:gd name="connsiteY14" fmla="*/ 3028274 h 3410490"/>
              <a:gd name="connsiteX15" fmla="*/ 5345043 w 5880099"/>
              <a:gd name="connsiteY15" fmla="*/ 3051378 h 3410490"/>
              <a:gd name="connsiteX16" fmla="*/ 5337069 w 5880099"/>
              <a:gd name="connsiteY16" fmla="*/ 3083763 h 3410490"/>
              <a:gd name="connsiteX17" fmla="*/ 5343334 w 5880099"/>
              <a:gd name="connsiteY17" fmla="*/ 3112170 h 3410490"/>
              <a:gd name="connsiteX18" fmla="*/ 5359852 w 5880099"/>
              <a:gd name="connsiteY18" fmla="*/ 3131677 h 3410490"/>
              <a:gd name="connsiteX19" fmla="*/ 5383014 w 5880099"/>
              <a:gd name="connsiteY19" fmla="*/ 3144555 h 3410490"/>
              <a:gd name="connsiteX20" fmla="*/ 5409595 w 5880099"/>
              <a:gd name="connsiteY20" fmla="*/ 3152888 h 3410490"/>
              <a:gd name="connsiteX21" fmla="*/ 5435985 w 5880099"/>
              <a:gd name="connsiteY21" fmla="*/ 3159705 h 3410490"/>
              <a:gd name="connsiteX22" fmla="*/ 5459148 w 5880099"/>
              <a:gd name="connsiteY22" fmla="*/ 3166713 h 3410490"/>
              <a:gd name="connsiteX23" fmla="*/ 5475665 w 5880099"/>
              <a:gd name="connsiteY23" fmla="*/ 3176939 h 3410490"/>
              <a:gd name="connsiteX24" fmla="*/ 5481931 w 5880099"/>
              <a:gd name="connsiteY24" fmla="*/ 3193037 h 3410490"/>
              <a:gd name="connsiteX25" fmla="*/ 5477184 w 5880099"/>
              <a:gd name="connsiteY25" fmla="*/ 3208187 h 3410490"/>
              <a:gd name="connsiteX26" fmla="*/ 5465223 w 5880099"/>
              <a:gd name="connsiteY26" fmla="*/ 3217467 h 3410490"/>
              <a:gd name="connsiteX27" fmla="*/ 5449845 w 5880099"/>
              <a:gd name="connsiteY27" fmla="*/ 3222012 h 3410490"/>
              <a:gd name="connsiteX28" fmla="*/ 5434656 w 5880099"/>
              <a:gd name="connsiteY28" fmla="*/ 3223338 h 3410490"/>
              <a:gd name="connsiteX29" fmla="*/ 5414151 w 5880099"/>
              <a:gd name="connsiteY29" fmla="*/ 3220687 h 3410490"/>
              <a:gd name="connsiteX30" fmla="*/ 5396874 w 5880099"/>
              <a:gd name="connsiteY30" fmla="*/ 3212922 h 3410490"/>
              <a:gd name="connsiteX31" fmla="*/ 5385103 w 5880099"/>
              <a:gd name="connsiteY31" fmla="*/ 3199097 h 3410490"/>
              <a:gd name="connsiteX32" fmla="*/ 5380736 w 5880099"/>
              <a:gd name="connsiteY32" fmla="*/ 3178454 h 3410490"/>
              <a:gd name="connsiteX33" fmla="*/ 5328905 w 5880099"/>
              <a:gd name="connsiteY33" fmla="*/ 3178454 h 3410490"/>
              <a:gd name="connsiteX34" fmla="*/ 5337069 w 5880099"/>
              <a:gd name="connsiteY34" fmla="*/ 3217088 h 3410490"/>
              <a:gd name="connsiteX35" fmla="*/ 5360042 w 5880099"/>
              <a:gd name="connsiteY35" fmla="*/ 3243981 h 3410490"/>
              <a:gd name="connsiteX36" fmla="*/ 5393457 w 5880099"/>
              <a:gd name="connsiteY36" fmla="*/ 3259510 h 3410490"/>
              <a:gd name="connsiteX37" fmla="*/ 5432567 w 5880099"/>
              <a:gd name="connsiteY37" fmla="*/ 3264434 h 3410490"/>
              <a:gd name="connsiteX38" fmla="*/ 5476425 w 5880099"/>
              <a:gd name="connsiteY38" fmla="*/ 3258753 h 3410490"/>
              <a:gd name="connsiteX39" fmla="*/ 5508131 w 5880099"/>
              <a:gd name="connsiteY39" fmla="*/ 3242466 h 3410490"/>
              <a:gd name="connsiteX40" fmla="*/ 5527307 w 5880099"/>
              <a:gd name="connsiteY40" fmla="*/ 3217846 h 3410490"/>
              <a:gd name="connsiteX41" fmla="*/ 5533762 w 5880099"/>
              <a:gd name="connsiteY41" fmla="*/ 3186787 h 3410490"/>
              <a:gd name="connsiteX42" fmla="*/ 5525218 w 5880099"/>
              <a:gd name="connsiteY42" fmla="*/ 3153456 h 3410490"/>
              <a:gd name="connsiteX43" fmla="*/ 5504524 w 5880099"/>
              <a:gd name="connsiteY43" fmla="*/ 3132434 h 3410490"/>
              <a:gd name="connsiteX44" fmla="*/ 5480412 w 5880099"/>
              <a:gd name="connsiteY44" fmla="*/ 3121071 h 3410490"/>
              <a:gd name="connsiteX45" fmla="*/ 5461426 w 5880099"/>
              <a:gd name="connsiteY45" fmla="*/ 3116147 h 3410490"/>
              <a:gd name="connsiteX46" fmla="*/ 5424593 w 5880099"/>
              <a:gd name="connsiteY46" fmla="*/ 3106489 h 3410490"/>
              <a:gd name="connsiteX47" fmla="*/ 5402380 w 5880099"/>
              <a:gd name="connsiteY47" fmla="*/ 3099103 h 3410490"/>
              <a:gd name="connsiteX48" fmla="*/ 5391558 w 5880099"/>
              <a:gd name="connsiteY48" fmla="*/ 3090959 h 3410490"/>
              <a:gd name="connsiteX49" fmla="*/ 5388900 w 5880099"/>
              <a:gd name="connsiteY49" fmla="*/ 3079407 h 3410490"/>
              <a:gd name="connsiteX50" fmla="*/ 5392317 w 5880099"/>
              <a:gd name="connsiteY50" fmla="*/ 3066529 h 3410490"/>
              <a:gd name="connsiteX51" fmla="*/ 5401051 w 5880099"/>
              <a:gd name="connsiteY51" fmla="*/ 3058007 h 3410490"/>
              <a:gd name="connsiteX52" fmla="*/ 5412822 w 5880099"/>
              <a:gd name="connsiteY52" fmla="*/ 3053083 h 3410490"/>
              <a:gd name="connsiteX53" fmla="*/ 5425733 w 5880099"/>
              <a:gd name="connsiteY53" fmla="*/ 3051757 h 3410490"/>
              <a:gd name="connsiteX54" fmla="*/ 5443959 w 5880099"/>
              <a:gd name="connsiteY54" fmla="*/ 3053462 h 3410490"/>
              <a:gd name="connsiteX55" fmla="*/ 5458768 w 5880099"/>
              <a:gd name="connsiteY55" fmla="*/ 3059332 h 3410490"/>
              <a:gd name="connsiteX56" fmla="*/ 5469210 w 5880099"/>
              <a:gd name="connsiteY56" fmla="*/ 3070506 h 3410490"/>
              <a:gd name="connsiteX57" fmla="*/ 5473767 w 5880099"/>
              <a:gd name="connsiteY57" fmla="*/ 3088497 h 3410490"/>
              <a:gd name="connsiteX58" fmla="*/ 5525598 w 5880099"/>
              <a:gd name="connsiteY58" fmla="*/ 3088497 h 3410490"/>
              <a:gd name="connsiteX59" fmla="*/ 5517624 w 5880099"/>
              <a:gd name="connsiteY59" fmla="*/ 3052704 h 3410490"/>
              <a:gd name="connsiteX60" fmla="*/ 5495980 w 5880099"/>
              <a:gd name="connsiteY60" fmla="*/ 3028274 h 3410490"/>
              <a:gd name="connsiteX61" fmla="*/ 5464843 w 5880099"/>
              <a:gd name="connsiteY61" fmla="*/ 3014638 h 3410490"/>
              <a:gd name="connsiteX62" fmla="*/ 5428011 w 5880099"/>
              <a:gd name="connsiteY62" fmla="*/ 3010282 h 3410490"/>
              <a:gd name="connsiteX63" fmla="*/ 5661565 w 5880099"/>
              <a:gd name="connsiteY63" fmla="*/ 2936996 h 3410490"/>
              <a:gd name="connsiteX64" fmla="*/ 5661565 w 5880099"/>
              <a:gd name="connsiteY64" fmla="*/ 2999595 h 3410490"/>
              <a:gd name="connsiteX65" fmla="*/ 5724525 w 5880099"/>
              <a:gd name="connsiteY65" fmla="*/ 2999595 h 3410490"/>
              <a:gd name="connsiteX66" fmla="*/ 5724525 w 5880099"/>
              <a:gd name="connsiteY66" fmla="*/ 2936996 h 3410490"/>
              <a:gd name="connsiteX67" fmla="*/ 5394780 w 5880099"/>
              <a:gd name="connsiteY67" fmla="*/ 2798528 h 3410490"/>
              <a:gd name="connsiteX68" fmla="*/ 5453483 w 5880099"/>
              <a:gd name="connsiteY68" fmla="*/ 2798528 h 3410490"/>
              <a:gd name="connsiteX69" fmla="*/ 5481219 w 5880099"/>
              <a:gd name="connsiteY69" fmla="*/ 2806480 h 3410490"/>
              <a:gd name="connsiteX70" fmla="*/ 5490338 w 5880099"/>
              <a:gd name="connsiteY70" fmla="*/ 2832231 h 3410490"/>
              <a:gd name="connsiteX71" fmla="*/ 5481219 w 5880099"/>
              <a:gd name="connsiteY71" fmla="*/ 2858739 h 3410490"/>
              <a:gd name="connsiteX72" fmla="*/ 5453483 w 5880099"/>
              <a:gd name="connsiteY72" fmla="*/ 2866881 h 3410490"/>
              <a:gd name="connsiteX73" fmla="*/ 5394780 w 5880099"/>
              <a:gd name="connsiteY73" fmla="*/ 2866881 h 3410490"/>
              <a:gd name="connsiteX74" fmla="*/ 5394780 w 5880099"/>
              <a:gd name="connsiteY74" fmla="*/ 2798528 h 3410490"/>
              <a:gd name="connsiteX75" fmla="*/ 5576363 w 5880099"/>
              <a:gd name="connsiteY75" fmla="*/ 2757069 h 3410490"/>
              <a:gd name="connsiteX76" fmla="*/ 5576363 w 5880099"/>
              <a:gd name="connsiteY76" fmla="*/ 3000064 h 3410490"/>
              <a:gd name="connsiteX77" fmla="*/ 5629908 w 5880099"/>
              <a:gd name="connsiteY77" fmla="*/ 3000064 h 3410490"/>
              <a:gd name="connsiteX78" fmla="*/ 5629908 w 5880099"/>
              <a:gd name="connsiteY78" fmla="*/ 2757069 h 3410490"/>
              <a:gd name="connsiteX79" fmla="*/ 5341235 w 5880099"/>
              <a:gd name="connsiteY79" fmla="*/ 2757069 h 3410490"/>
              <a:gd name="connsiteX80" fmla="*/ 5341235 w 5880099"/>
              <a:gd name="connsiteY80" fmla="*/ 3000064 h 3410490"/>
              <a:gd name="connsiteX81" fmla="*/ 5394784 w 5880099"/>
              <a:gd name="connsiteY81" fmla="*/ 3000064 h 3410490"/>
              <a:gd name="connsiteX82" fmla="*/ 5394784 w 5880099"/>
              <a:gd name="connsiteY82" fmla="*/ 2905177 h 3410490"/>
              <a:gd name="connsiteX83" fmla="*/ 5448332 w 5880099"/>
              <a:gd name="connsiteY83" fmla="*/ 2905177 h 3410490"/>
              <a:gd name="connsiteX84" fmla="*/ 5477385 w 5880099"/>
              <a:gd name="connsiteY84" fmla="*/ 2913889 h 3410490"/>
              <a:gd name="connsiteX85" fmla="*/ 5488968 w 5880099"/>
              <a:gd name="connsiteY85" fmla="*/ 2941920 h 3410490"/>
              <a:gd name="connsiteX86" fmla="*/ 5492007 w 5880099"/>
              <a:gd name="connsiteY86" fmla="*/ 2972412 h 3410490"/>
              <a:gd name="connsiteX87" fmla="*/ 5497513 w 5880099"/>
              <a:gd name="connsiteY87" fmla="*/ 3000064 h 3410490"/>
              <a:gd name="connsiteX88" fmla="*/ 5551062 w 5880099"/>
              <a:gd name="connsiteY88" fmla="*/ 3000064 h 3410490"/>
              <a:gd name="connsiteX89" fmla="*/ 5545365 w 5880099"/>
              <a:gd name="connsiteY89" fmla="*/ 2987564 h 3410490"/>
              <a:gd name="connsiteX90" fmla="*/ 5542707 w 5880099"/>
              <a:gd name="connsiteY90" fmla="*/ 2972034 h 3410490"/>
              <a:gd name="connsiteX91" fmla="*/ 5541568 w 5880099"/>
              <a:gd name="connsiteY91" fmla="*/ 2956124 h 3410490"/>
              <a:gd name="connsiteX92" fmla="*/ 5540808 w 5880099"/>
              <a:gd name="connsiteY92" fmla="*/ 2942488 h 3410490"/>
              <a:gd name="connsiteX93" fmla="*/ 5538339 w 5880099"/>
              <a:gd name="connsiteY93" fmla="*/ 2924116 h 3410490"/>
              <a:gd name="connsiteX94" fmla="*/ 5532263 w 5880099"/>
              <a:gd name="connsiteY94" fmla="*/ 2907260 h 3410490"/>
              <a:gd name="connsiteX95" fmla="*/ 5521629 w 5880099"/>
              <a:gd name="connsiteY95" fmla="*/ 2894003 h 3410490"/>
              <a:gd name="connsiteX96" fmla="*/ 5505299 w 5880099"/>
              <a:gd name="connsiteY96" fmla="*/ 2885669 h 3410490"/>
              <a:gd name="connsiteX97" fmla="*/ 5505299 w 5880099"/>
              <a:gd name="connsiteY97" fmla="*/ 2885101 h 3410490"/>
              <a:gd name="connsiteX98" fmla="*/ 5534921 w 5880099"/>
              <a:gd name="connsiteY98" fmla="*/ 2861237 h 3410490"/>
              <a:gd name="connsiteX99" fmla="*/ 5543846 w 5880099"/>
              <a:gd name="connsiteY99" fmla="*/ 2824115 h 3410490"/>
              <a:gd name="connsiteX100" fmla="*/ 5538909 w 5880099"/>
              <a:gd name="connsiteY100" fmla="*/ 2798168 h 3410490"/>
              <a:gd name="connsiteX101" fmla="*/ 5524668 w 5880099"/>
              <a:gd name="connsiteY101" fmla="*/ 2776766 h 3410490"/>
              <a:gd name="connsiteX102" fmla="*/ 5502071 w 5880099"/>
              <a:gd name="connsiteY102" fmla="*/ 2762372 h 3410490"/>
              <a:gd name="connsiteX103" fmla="*/ 5472638 w 5880099"/>
              <a:gd name="connsiteY103" fmla="*/ 2757069 h 3410490"/>
              <a:gd name="connsiteX104" fmla="*/ 0 w 5880099"/>
              <a:gd name="connsiteY104" fmla="*/ 0 h 3410490"/>
              <a:gd name="connsiteX105" fmla="*/ 5880099 w 5880099"/>
              <a:gd name="connsiteY105" fmla="*/ 0 h 3410490"/>
              <a:gd name="connsiteX106" fmla="*/ 5880099 w 5880099"/>
              <a:gd name="connsiteY106" fmla="*/ 3410490 h 3410490"/>
              <a:gd name="connsiteX107" fmla="*/ 0 w 5880099"/>
              <a:gd name="connsiteY107" fmla="*/ 3410490 h 34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80099" h="3410490">
                <a:moveTo>
                  <a:pt x="5551415" y="3016154"/>
                </a:moveTo>
                <a:lnTo>
                  <a:pt x="5551415" y="3258914"/>
                </a:lnTo>
                <a:lnTo>
                  <a:pt x="5724290" y="3258914"/>
                </a:lnTo>
                <a:lnTo>
                  <a:pt x="5724290" y="3214050"/>
                </a:lnTo>
                <a:lnTo>
                  <a:pt x="5604960" y="3214050"/>
                </a:lnTo>
                <a:lnTo>
                  <a:pt x="5604960" y="3154505"/>
                </a:lnTo>
                <a:lnTo>
                  <a:pt x="5717229" y="3154505"/>
                </a:lnTo>
                <a:lnTo>
                  <a:pt x="5717229" y="3113047"/>
                </a:lnTo>
                <a:lnTo>
                  <a:pt x="5604960" y="3113047"/>
                </a:lnTo>
                <a:lnTo>
                  <a:pt x="5604960" y="3061018"/>
                </a:lnTo>
                <a:lnTo>
                  <a:pt x="5724525" y="3061018"/>
                </a:lnTo>
                <a:lnTo>
                  <a:pt x="5724525" y="3016154"/>
                </a:lnTo>
                <a:close/>
                <a:moveTo>
                  <a:pt x="5428011" y="3010282"/>
                </a:moveTo>
                <a:cubicBezTo>
                  <a:pt x="5417189" y="3010282"/>
                  <a:pt x="5406177" y="3011797"/>
                  <a:pt x="5395355" y="3014638"/>
                </a:cubicBezTo>
                <a:cubicBezTo>
                  <a:pt x="5384343" y="3017668"/>
                  <a:pt x="5374661" y="3022213"/>
                  <a:pt x="5365927" y="3028274"/>
                </a:cubicBezTo>
                <a:cubicBezTo>
                  <a:pt x="5357383" y="3034523"/>
                  <a:pt x="5350359" y="3042099"/>
                  <a:pt x="5345043" y="3051378"/>
                </a:cubicBezTo>
                <a:cubicBezTo>
                  <a:pt x="5339727" y="3060469"/>
                  <a:pt x="5337069" y="3071264"/>
                  <a:pt x="5337069" y="3083763"/>
                </a:cubicBezTo>
                <a:cubicBezTo>
                  <a:pt x="5337069" y="3094936"/>
                  <a:pt x="5339157" y="3104406"/>
                  <a:pt x="5343334" y="3112170"/>
                </a:cubicBezTo>
                <a:cubicBezTo>
                  <a:pt x="5347511" y="3119935"/>
                  <a:pt x="5353017" y="3126563"/>
                  <a:pt x="5359852" y="3131677"/>
                </a:cubicBezTo>
                <a:cubicBezTo>
                  <a:pt x="5366687" y="3136979"/>
                  <a:pt x="5374471" y="3141146"/>
                  <a:pt x="5383014" y="3144555"/>
                </a:cubicBezTo>
                <a:cubicBezTo>
                  <a:pt x="5391748" y="3147774"/>
                  <a:pt x="5400481" y="3150615"/>
                  <a:pt x="5409595" y="3152888"/>
                </a:cubicBezTo>
                <a:cubicBezTo>
                  <a:pt x="5418518" y="3155350"/>
                  <a:pt x="5427251" y="3157622"/>
                  <a:pt x="5435985" y="3159705"/>
                </a:cubicBezTo>
                <a:cubicBezTo>
                  <a:pt x="5444529" y="3161789"/>
                  <a:pt x="5452313" y="3164061"/>
                  <a:pt x="5459148" y="3166713"/>
                </a:cubicBezTo>
                <a:cubicBezTo>
                  <a:pt x="5465983" y="3169553"/>
                  <a:pt x="5471488" y="3172962"/>
                  <a:pt x="5475665" y="3176939"/>
                </a:cubicBezTo>
                <a:cubicBezTo>
                  <a:pt x="5479842" y="3181106"/>
                  <a:pt x="5481931" y="3186408"/>
                  <a:pt x="5481931" y="3193037"/>
                </a:cubicBezTo>
                <a:cubicBezTo>
                  <a:pt x="5481931" y="3199097"/>
                  <a:pt x="5480412" y="3204210"/>
                  <a:pt x="5477184" y="3208187"/>
                </a:cubicBezTo>
                <a:cubicBezTo>
                  <a:pt x="5473957" y="3212165"/>
                  <a:pt x="5469970" y="3215195"/>
                  <a:pt x="5465223" y="3217467"/>
                </a:cubicBezTo>
                <a:cubicBezTo>
                  <a:pt x="5460477" y="3219740"/>
                  <a:pt x="5455350" y="3221255"/>
                  <a:pt x="5449845" y="3222012"/>
                </a:cubicBezTo>
                <a:cubicBezTo>
                  <a:pt x="5444529" y="3222959"/>
                  <a:pt x="5439402" y="3223338"/>
                  <a:pt x="5434656" y="3223338"/>
                </a:cubicBezTo>
                <a:cubicBezTo>
                  <a:pt x="5427441" y="3223338"/>
                  <a:pt x="5420606" y="3222391"/>
                  <a:pt x="5414151" y="3220687"/>
                </a:cubicBezTo>
                <a:cubicBezTo>
                  <a:pt x="5407506" y="3218982"/>
                  <a:pt x="5401810" y="3216331"/>
                  <a:pt x="5396874" y="3212922"/>
                </a:cubicBezTo>
                <a:cubicBezTo>
                  <a:pt x="5391938" y="3209324"/>
                  <a:pt x="5388141" y="3204779"/>
                  <a:pt x="5385103" y="3199097"/>
                </a:cubicBezTo>
                <a:cubicBezTo>
                  <a:pt x="5382065" y="3193416"/>
                  <a:pt x="5380736" y="3186598"/>
                  <a:pt x="5380736" y="3178454"/>
                </a:cubicBezTo>
                <a:cubicBezTo>
                  <a:pt x="5380736" y="3178454"/>
                  <a:pt x="5380736" y="3178454"/>
                  <a:pt x="5328905" y="3178454"/>
                </a:cubicBezTo>
                <a:cubicBezTo>
                  <a:pt x="5328525" y="3193416"/>
                  <a:pt x="5331373" y="3206294"/>
                  <a:pt x="5337069" y="3217088"/>
                </a:cubicBezTo>
                <a:cubicBezTo>
                  <a:pt x="5342764" y="3228073"/>
                  <a:pt x="5350359" y="3236974"/>
                  <a:pt x="5360042" y="3243981"/>
                </a:cubicBezTo>
                <a:cubicBezTo>
                  <a:pt x="5369724" y="3250988"/>
                  <a:pt x="5380926" y="3256291"/>
                  <a:pt x="5393457" y="3259510"/>
                </a:cubicBezTo>
                <a:cubicBezTo>
                  <a:pt x="5406177" y="3262730"/>
                  <a:pt x="5419087" y="3264434"/>
                  <a:pt x="5432567" y="3264434"/>
                </a:cubicBezTo>
                <a:cubicBezTo>
                  <a:pt x="5449085" y="3264434"/>
                  <a:pt x="5463704" y="3262540"/>
                  <a:pt x="5476425" y="3258753"/>
                </a:cubicBezTo>
                <a:cubicBezTo>
                  <a:pt x="5488955" y="3254776"/>
                  <a:pt x="5499587" y="3249473"/>
                  <a:pt x="5508131" y="3242466"/>
                </a:cubicBezTo>
                <a:cubicBezTo>
                  <a:pt x="5516675" y="3235648"/>
                  <a:pt x="5522940" y="3227315"/>
                  <a:pt x="5527307" y="3217846"/>
                </a:cubicBezTo>
                <a:cubicBezTo>
                  <a:pt x="5531674" y="3208377"/>
                  <a:pt x="5533762" y="3197961"/>
                  <a:pt x="5533762" y="3186787"/>
                </a:cubicBezTo>
                <a:cubicBezTo>
                  <a:pt x="5533762" y="3173341"/>
                  <a:pt x="5530914" y="3162167"/>
                  <a:pt x="5525218" y="3153456"/>
                </a:cubicBezTo>
                <a:cubicBezTo>
                  <a:pt x="5519333" y="3144555"/>
                  <a:pt x="5512498" y="3137737"/>
                  <a:pt x="5504524" y="3132434"/>
                </a:cubicBezTo>
                <a:cubicBezTo>
                  <a:pt x="5496550" y="3127321"/>
                  <a:pt x="5488576" y="3123344"/>
                  <a:pt x="5480412" y="3121071"/>
                </a:cubicBezTo>
                <a:cubicBezTo>
                  <a:pt x="5472438" y="3118609"/>
                  <a:pt x="5465983" y="3117094"/>
                  <a:pt x="5461426" y="3116147"/>
                </a:cubicBezTo>
                <a:cubicBezTo>
                  <a:pt x="5446237" y="3112170"/>
                  <a:pt x="5433896" y="3109140"/>
                  <a:pt x="5424593" y="3106489"/>
                </a:cubicBezTo>
                <a:cubicBezTo>
                  <a:pt x="5415100" y="3104027"/>
                  <a:pt x="5407696" y="3101565"/>
                  <a:pt x="5402380" y="3099103"/>
                </a:cubicBezTo>
                <a:cubicBezTo>
                  <a:pt x="5397064" y="3096641"/>
                  <a:pt x="5393457" y="3093800"/>
                  <a:pt x="5391558" y="3090959"/>
                </a:cubicBezTo>
                <a:cubicBezTo>
                  <a:pt x="5389849" y="3087929"/>
                  <a:pt x="5388900" y="3084142"/>
                  <a:pt x="5388900" y="3079407"/>
                </a:cubicBezTo>
                <a:cubicBezTo>
                  <a:pt x="5388900" y="3074104"/>
                  <a:pt x="5390039" y="3069749"/>
                  <a:pt x="5392317" y="3066529"/>
                </a:cubicBezTo>
                <a:cubicBezTo>
                  <a:pt x="5394596" y="3063120"/>
                  <a:pt x="5397444" y="3060279"/>
                  <a:pt x="5401051" y="3058007"/>
                </a:cubicBezTo>
                <a:cubicBezTo>
                  <a:pt x="5404468" y="3055734"/>
                  <a:pt x="5408455" y="3054030"/>
                  <a:pt x="5412822" y="3053083"/>
                </a:cubicBezTo>
                <a:cubicBezTo>
                  <a:pt x="5416999" y="3052325"/>
                  <a:pt x="5421366" y="3051757"/>
                  <a:pt x="5425733" y="3051757"/>
                </a:cubicBezTo>
                <a:cubicBezTo>
                  <a:pt x="5432378" y="3051757"/>
                  <a:pt x="5438453" y="3052325"/>
                  <a:pt x="5443959" y="3053462"/>
                </a:cubicBezTo>
                <a:cubicBezTo>
                  <a:pt x="5449465" y="3054598"/>
                  <a:pt x="5454401" y="3056492"/>
                  <a:pt x="5458768" y="3059332"/>
                </a:cubicBezTo>
                <a:cubicBezTo>
                  <a:pt x="5463135" y="3061984"/>
                  <a:pt x="5466552" y="3065771"/>
                  <a:pt x="5469210" y="3070506"/>
                </a:cubicBezTo>
                <a:cubicBezTo>
                  <a:pt x="5471868" y="3075241"/>
                  <a:pt x="5473387" y="3081301"/>
                  <a:pt x="5473767" y="3088497"/>
                </a:cubicBezTo>
                <a:cubicBezTo>
                  <a:pt x="5473767" y="3088497"/>
                  <a:pt x="5473767" y="3088497"/>
                  <a:pt x="5525598" y="3088497"/>
                </a:cubicBezTo>
                <a:cubicBezTo>
                  <a:pt x="5525598" y="3074483"/>
                  <a:pt x="5522940" y="3062552"/>
                  <a:pt x="5517624" y="3052704"/>
                </a:cubicBezTo>
                <a:cubicBezTo>
                  <a:pt x="5512308" y="3042856"/>
                  <a:pt x="5505093" y="3034713"/>
                  <a:pt x="5495980" y="3028274"/>
                </a:cubicBezTo>
                <a:cubicBezTo>
                  <a:pt x="5486867" y="3022024"/>
                  <a:pt x="5476425" y="3017479"/>
                  <a:pt x="5464843" y="3014638"/>
                </a:cubicBezTo>
                <a:cubicBezTo>
                  <a:pt x="5453072" y="3011797"/>
                  <a:pt x="5440731" y="3010282"/>
                  <a:pt x="5428011" y="3010282"/>
                </a:cubicBezTo>
                <a:close/>
                <a:moveTo>
                  <a:pt x="5661565" y="2936996"/>
                </a:moveTo>
                <a:lnTo>
                  <a:pt x="5661565" y="2999595"/>
                </a:lnTo>
                <a:lnTo>
                  <a:pt x="5724525" y="2999595"/>
                </a:lnTo>
                <a:lnTo>
                  <a:pt x="5724525" y="2936996"/>
                </a:lnTo>
                <a:close/>
                <a:moveTo>
                  <a:pt x="5394780" y="2798528"/>
                </a:moveTo>
                <a:cubicBezTo>
                  <a:pt x="5394780" y="2798528"/>
                  <a:pt x="5394780" y="2798528"/>
                  <a:pt x="5453483" y="2798528"/>
                </a:cubicBezTo>
                <a:cubicBezTo>
                  <a:pt x="5465831" y="2798528"/>
                  <a:pt x="5474950" y="2801178"/>
                  <a:pt x="5481219" y="2806480"/>
                </a:cubicBezTo>
                <a:cubicBezTo>
                  <a:pt x="5487299" y="2811971"/>
                  <a:pt x="5490338" y="2820492"/>
                  <a:pt x="5490338" y="2832231"/>
                </a:cubicBezTo>
                <a:cubicBezTo>
                  <a:pt x="5490338" y="2844538"/>
                  <a:pt x="5487299" y="2853248"/>
                  <a:pt x="5481219" y="2858739"/>
                </a:cubicBezTo>
                <a:cubicBezTo>
                  <a:pt x="5474950" y="2864230"/>
                  <a:pt x="5465831" y="2866881"/>
                  <a:pt x="5453483" y="2866881"/>
                </a:cubicBezTo>
                <a:lnTo>
                  <a:pt x="5394780" y="2866881"/>
                </a:lnTo>
                <a:cubicBezTo>
                  <a:pt x="5394780" y="2866881"/>
                  <a:pt x="5394780" y="2866881"/>
                  <a:pt x="5394780" y="2798528"/>
                </a:cubicBezTo>
                <a:close/>
                <a:moveTo>
                  <a:pt x="5576363" y="2757069"/>
                </a:moveTo>
                <a:lnTo>
                  <a:pt x="5576363" y="3000064"/>
                </a:lnTo>
                <a:lnTo>
                  <a:pt x="5629908" y="3000064"/>
                </a:lnTo>
                <a:lnTo>
                  <a:pt x="5629908" y="2757069"/>
                </a:lnTo>
                <a:close/>
                <a:moveTo>
                  <a:pt x="5341235" y="2757069"/>
                </a:moveTo>
                <a:cubicBezTo>
                  <a:pt x="5341235" y="2757069"/>
                  <a:pt x="5341235" y="2757069"/>
                  <a:pt x="5341235" y="3000064"/>
                </a:cubicBezTo>
                <a:cubicBezTo>
                  <a:pt x="5341235" y="3000064"/>
                  <a:pt x="5341235" y="3000064"/>
                  <a:pt x="5394784" y="3000064"/>
                </a:cubicBezTo>
                <a:cubicBezTo>
                  <a:pt x="5394784" y="3000064"/>
                  <a:pt x="5394784" y="3000064"/>
                  <a:pt x="5394784" y="2905177"/>
                </a:cubicBezTo>
                <a:cubicBezTo>
                  <a:pt x="5394784" y="2905177"/>
                  <a:pt x="5394784" y="2905177"/>
                  <a:pt x="5448332" y="2905177"/>
                </a:cubicBezTo>
                <a:cubicBezTo>
                  <a:pt x="5461814" y="2905177"/>
                  <a:pt x="5471499" y="2908018"/>
                  <a:pt x="5477385" y="2913889"/>
                </a:cubicBezTo>
                <a:cubicBezTo>
                  <a:pt x="5483272" y="2919760"/>
                  <a:pt x="5487070" y="2929230"/>
                  <a:pt x="5488968" y="2941920"/>
                </a:cubicBezTo>
                <a:cubicBezTo>
                  <a:pt x="5490298" y="2951579"/>
                  <a:pt x="5491437" y="2961806"/>
                  <a:pt x="5492007" y="2972412"/>
                </a:cubicBezTo>
                <a:cubicBezTo>
                  <a:pt x="5492766" y="2983208"/>
                  <a:pt x="5494475" y="2992299"/>
                  <a:pt x="5497513" y="3000064"/>
                </a:cubicBezTo>
                <a:cubicBezTo>
                  <a:pt x="5497513" y="3000064"/>
                  <a:pt x="5497513" y="3000064"/>
                  <a:pt x="5551062" y="3000064"/>
                </a:cubicBezTo>
                <a:cubicBezTo>
                  <a:pt x="5548593" y="2996655"/>
                  <a:pt x="5546695" y="2992488"/>
                  <a:pt x="5545365" y="2987564"/>
                </a:cubicBezTo>
                <a:cubicBezTo>
                  <a:pt x="5544226" y="2982829"/>
                  <a:pt x="5543277" y="2977526"/>
                  <a:pt x="5542707" y="2972034"/>
                </a:cubicBezTo>
                <a:cubicBezTo>
                  <a:pt x="5542137" y="2966731"/>
                  <a:pt x="5541757" y="2961427"/>
                  <a:pt x="5541568" y="2956124"/>
                </a:cubicBezTo>
                <a:cubicBezTo>
                  <a:pt x="5541188" y="2951011"/>
                  <a:pt x="5540998" y="2946465"/>
                  <a:pt x="5540808" y="2942488"/>
                </a:cubicBezTo>
                <a:cubicBezTo>
                  <a:pt x="5540428" y="2936427"/>
                  <a:pt x="5539479" y="2930367"/>
                  <a:pt x="5538339" y="2924116"/>
                </a:cubicBezTo>
                <a:cubicBezTo>
                  <a:pt x="5537010" y="2918056"/>
                  <a:pt x="5534921" y="2912374"/>
                  <a:pt x="5532263" y="2907260"/>
                </a:cubicBezTo>
                <a:cubicBezTo>
                  <a:pt x="5529605" y="2902147"/>
                  <a:pt x="5525997" y="2897790"/>
                  <a:pt x="5521629" y="2894003"/>
                </a:cubicBezTo>
                <a:cubicBezTo>
                  <a:pt x="5517452" y="2890215"/>
                  <a:pt x="5511945" y="2887563"/>
                  <a:pt x="5505299" y="2885669"/>
                </a:cubicBezTo>
                <a:cubicBezTo>
                  <a:pt x="5505299" y="2885669"/>
                  <a:pt x="5505299" y="2885669"/>
                  <a:pt x="5505299" y="2885101"/>
                </a:cubicBezTo>
                <a:cubicBezTo>
                  <a:pt x="5518971" y="2879608"/>
                  <a:pt x="5528845" y="2871654"/>
                  <a:pt x="5534921" y="2861237"/>
                </a:cubicBezTo>
                <a:cubicBezTo>
                  <a:pt x="5540808" y="2850820"/>
                  <a:pt x="5543846" y="2838320"/>
                  <a:pt x="5543846" y="2824115"/>
                </a:cubicBezTo>
                <a:cubicBezTo>
                  <a:pt x="5543846" y="2814835"/>
                  <a:pt x="5542327" y="2806123"/>
                  <a:pt x="5538909" y="2798168"/>
                </a:cubicBezTo>
                <a:cubicBezTo>
                  <a:pt x="5535681" y="2790024"/>
                  <a:pt x="5530934" y="2783016"/>
                  <a:pt x="5524668" y="2776766"/>
                </a:cubicBezTo>
                <a:cubicBezTo>
                  <a:pt x="5518401" y="2770706"/>
                  <a:pt x="5510806" y="2765781"/>
                  <a:pt x="5502071" y="2762372"/>
                </a:cubicBezTo>
                <a:cubicBezTo>
                  <a:pt x="5493336" y="2758774"/>
                  <a:pt x="5483462" y="2757069"/>
                  <a:pt x="5472638" y="2757069"/>
                </a:cubicBezTo>
                <a:close/>
                <a:moveTo>
                  <a:pt x="0" y="0"/>
                </a:moveTo>
                <a:lnTo>
                  <a:pt x="5880099" y="0"/>
                </a:lnTo>
                <a:lnTo>
                  <a:pt x="5880099" y="3410490"/>
                </a:lnTo>
                <a:lnTo>
                  <a:pt x="0" y="3410490"/>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8" name="Platshållare för bild 49"/>
          <p:cNvSpPr>
            <a:spLocks noGrp="1"/>
          </p:cNvSpPr>
          <p:nvPr>
            <p:ph type="pic" sz="quarter" idx="14"/>
          </p:nvPr>
        </p:nvSpPr>
        <p:spPr>
          <a:xfrm>
            <a:off x="6311900" y="0"/>
            <a:ext cx="5880100" cy="3407911"/>
          </a:xfrm>
          <a:prstGeom prst="rect">
            <a:avLst/>
          </a:prstGeom>
          <a:noFill/>
        </p:spPr>
        <p:txBody>
          <a:bodyPr wrap="square">
            <a:noAutofit/>
          </a:bodyPr>
          <a:lstStyle/>
          <a:p>
            <a:r>
              <a:rPr lang="sv-SE"/>
              <a:t>Klicka på ikonen för att lägga till en bild</a:t>
            </a:r>
          </a:p>
        </p:txBody>
      </p:sp>
      <p:sp>
        <p:nvSpPr>
          <p:cNvPr id="2" name="Rubrik 1"/>
          <p:cNvSpPr>
            <a:spLocks noGrp="1"/>
          </p:cNvSpPr>
          <p:nvPr>
            <p:ph type="title"/>
          </p:nvPr>
        </p:nvSpPr>
        <p:spPr>
          <a:xfrm>
            <a:off x="550863" y="404813"/>
            <a:ext cx="5545137" cy="492443"/>
          </a:xfrm>
        </p:spPr>
        <p:txBody>
          <a:bodyPr/>
          <a:lstStyle/>
          <a:p>
            <a:r>
              <a:rPr lang="sv-SE"/>
              <a:t>Klicka här för att ändra format</a:t>
            </a:r>
          </a:p>
        </p:txBody>
      </p:sp>
    </p:spTree>
    <p:extLst>
      <p:ext uri="{BB962C8B-B14F-4D97-AF65-F5344CB8AC3E}">
        <p14:creationId xmlns:p14="http://schemas.microsoft.com/office/powerpoint/2010/main" val="1968331840"/>
      </p:ext>
    </p:extLst>
  </p:cSld>
  <p:clrMapOvr>
    <a:masterClrMapping/>
  </p:clrMapOvr>
  <p:extLst>
    <p:ext uri="{DCECCB84-F9BA-43D5-87BE-67443E8EF086}">
      <p15:sldGuideLst xmlns:p15="http://schemas.microsoft.com/office/powerpoint/2012/main">
        <p15:guide id="1" pos="3976">
          <p15:clr>
            <a:srgbClr val="FBAE40"/>
          </p15:clr>
        </p15:guide>
        <p15:guide id="2" pos="37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ehåll och tre bilder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0" name="Platshållare för bild 9"/>
          <p:cNvSpPr>
            <a:spLocks noGrp="1"/>
          </p:cNvSpPr>
          <p:nvPr>
            <p:ph type="pic" sz="quarter" idx="10"/>
          </p:nvPr>
        </p:nvSpPr>
        <p:spPr>
          <a:xfrm>
            <a:off x="6311900" y="3447511"/>
            <a:ext cx="5880099" cy="3410490"/>
          </a:xfrm>
          <a:custGeom>
            <a:avLst/>
            <a:gdLst>
              <a:gd name="connsiteX0" fmla="*/ 5551415 w 5880099"/>
              <a:gd name="connsiteY0" fmla="*/ 3016154 h 3410490"/>
              <a:gd name="connsiteX1" fmla="*/ 5551415 w 5880099"/>
              <a:gd name="connsiteY1" fmla="*/ 3258914 h 3410490"/>
              <a:gd name="connsiteX2" fmla="*/ 5724290 w 5880099"/>
              <a:gd name="connsiteY2" fmla="*/ 3258914 h 3410490"/>
              <a:gd name="connsiteX3" fmla="*/ 5724290 w 5880099"/>
              <a:gd name="connsiteY3" fmla="*/ 3214050 h 3410490"/>
              <a:gd name="connsiteX4" fmla="*/ 5604960 w 5880099"/>
              <a:gd name="connsiteY4" fmla="*/ 3214050 h 3410490"/>
              <a:gd name="connsiteX5" fmla="*/ 5604960 w 5880099"/>
              <a:gd name="connsiteY5" fmla="*/ 3154505 h 3410490"/>
              <a:gd name="connsiteX6" fmla="*/ 5717229 w 5880099"/>
              <a:gd name="connsiteY6" fmla="*/ 3154505 h 3410490"/>
              <a:gd name="connsiteX7" fmla="*/ 5717229 w 5880099"/>
              <a:gd name="connsiteY7" fmla="*/ 3113047 h 3410490"/>
              <a:gd name="connsiteX8" fmla="*/ 5604960 w 5880099"/>
              <a:gd name="connsiteY8" fmla="*/ 3113047 h 3410490"/>
              <a:gd name="connsiteX9" fmla="*/ 5604960 w 5880099"/>
              <a:gd name="connsiteY9" fmla="*/ 3061018 h 3410490"/>
              <a:gd name="connsiteX10" fmla="*/ 5724525 w 5880099"/>
              <a:gd name="connsiteY10" fmla="*/ 3061018 h 3410490"/>
              <a:gd name="connsiteX11" fmla="*/ 5724525 w 5880099"/>
              <a:gd name="connsiteY11" fmla="*/ 3016154 h 3410490"/>
              <a:gd name="connsiteX12" fmla="*/ 5428011 w 5880099"/>
              <a:gd name="connsiteY12" fmla="*/ 3010282 h 3410490"/>
              <a:gd name="connsiteX13" fmla="*/ 5395355 w 5880099"/>
              <a:gd name="connsiteY13" fmla="*/ 3014638 h 3410490"/>
              <a:gd name="connsiteX14" fmla="*/ 5365927 w 5880099"/>
              <a:gd name="connsiteY14" fmla="*/ 3028274 h 3410490"/>
              <a:gd name="connsiteX15" fmla="*/ 5345043 w 5880099"/>
              <a:gd name="connsiteY15" fmla="*/ 3051378 h 3410490"/>
              <a:gd name="connsiteX16" fmla="*/ 5337069 w 5880099"/>
              <a:gd name="connsiteY16" fmla="*/ 3083763 h 3410490"/>
              <a:gd name="connsiteX17" fmla="*/ 5343334 w 5880099"/>
              <a:gd name="connsiteY17" fmla="*/ 3112170 h 3410490"/>
              <a:gd name="connsiteX18" fmla="*/ 5359852 w 5880099"/>
              <a:gd name="connsiteY18" fmla="*/ 3131677 h 3410490"/>
              <a:gd name="connsiteX19" fmla="*/ 5383014 w 5880099"/>
              <a:gd name="connsiteY19" fmla="*/ 3144555 h 3410490"/>
              <a:gd name="connsiteX20" fmla="*/ 5409595 w 5880099"/>
              <a:gd name="connsiteY20" fmla="*/ 3152888 h 3410490"/>
              <a:gd name="connsiteX21" fmla="*/ 5435985 w 5880099"/>
              <a:gd name="connsiteY21" fmla="*/ 3159705 h 3410490"/>
              <a:gd name="connsiteX22" fmla="*/ 5459148 w 5880099"/>
              <a:gd name="connsiteY22" fmla="*/ 3166713 h 3410490"/>
              <a:gd name="connsiteX23" fmla="*/ 5475665 w 5880099"/>
              <a:gd name="connsiteY23" fmla="*/ 3176939 h 3410490"/>
              <a:gd name="connsiteX24" fmla="*/ 5481931 w 5880099"/>
              <a:gd name="connsiteY24" fmla="*/ 3193037 h 3410490"/>
              <a:gd name="connsiteX25" fmla="*/ 5477184 w 5880099"/>
              <a:gd name="connsiteY25" fmla="*/ 3208187 h 3410490"/>
              <a:gd name="connsiteX26" fmla="*/ 5465223 w 5880099"/>
              <a:gd name="connsiteY26" fmla="*/ 3217467 h 3410490"/>
              <a:gd name="connsiteX27" fmla="*/ 5449845 w 5880099"/>
              <a:gd name="connsiteY27" fmla="*/ 3222012 h 3410490"/>
              <a:gd name="connsiteX28" fmla="*/ 5434656 w 5880099"/>
              <a:gd name="connsiteY28" fmla="*/ 3223338 h 3410490"/>
              <a:gd name="connsiteX29" fmla="*/ 5414151 w 5880099"/>
              <a:gd name="connsiteY29" fmla="*/ 3220687 h 3410490"/>
              <a:gd name="connsiteX30" fmla="*/ 5396874 w 5880099"/>
              <a:gd name="connsiteY30" fmla="*/ 3212922 h 3410490"/>
              <a:gd name="connsiteX31" fmla="*/ 5385103 w 5880099"/>
              <a:gd name="connsiteY31" fmla="*/ 3199097 h 3410490"/>
              <a:gd name="connsiteX32" fmla="*/ 5380736 w 5880099"/>
              <a:gd name="connsiteY32" fmla="*/ 3178454 h 3410490"/>
              <a:gd name="connsiteX33" fmla="*/ 5328905 w 5880099"/>
              <a:gd name="connsiteY33" fmla="*/ 3178454 h 3410490"/>
              <a:gd name="connsiteX34" fmla="*/ 5337069 w 5880099"/>
              <a:gd name="connsiteY34" fmla="*/ 3217088 h 3410490"/>
              <a:gd name="connsiteX35" fmla="*/ 5360042 w 5880099"/>
              <a:gd name="connsiteY35" fmla="*/ 3243981 h 3410490"/>
              <a:gd name="connsiteX36" fmla="*/ 5393457 w 5880099"/>
              <a:gd name="connsiteY36" fmla="*/ 3259510 h 3410490"/>
              <a:gd name="connsiteX37" fmla="*/ 5432567 w 5880099"/>
              <a:gd name="connsiteY37" fmla="*/ 3264434 h 3410490"/>
              <a:gd name="connsiteX38" fmla="*/ 5476425 w 5880099"/>
              <a:gd name="connsiteY38" fmla="*/ 3258753 h 3410490"/>
              <a:gd name="connsiteX39" fmla="*/ 5508131 w 5880099"/>
              <a:gd name="connsiteY39" fmla="*/ 3242466 h 3410490"/>
              <a:gd name="connsiteX40" fmla="*/ 5527307 w 5880099"/>
              <a:gd name="connsiteY40" fmla="*/ 3217846 h 3410490"/>
              <a:gd name="connsiteX41" fmla="*/ 5533762 w 5880099"/>
              <a:gd name="connsiteY41" fmla="*/ 3186787 h 3410490"/>
              <a:gd name="connsiteX42" fmla="*/ 5525218 w 5880099"/>
              <a:gd name="connsiteY42" fmla="*/ 3153456 h 3410490"/>
              <a:gd name="connsiteX43" fmla="*/ 5504524 w 5880099"/>
              <a:gd name="connsiteY43" fmla="*/ 3132434 h 3410490"/>
              <a:gd name="connsiteX44" fmla="*/ 5480412 w 5880099"/>
              <a:gd name="connsiteY44" fmla="*/ 3121071 h 3410490"/>
              <a:gd name="connsiteX45" fmla="*/ 5461426 w 5880099"/>
              <a:gd name="connsiteY45" fmla="*/ 3116147 h 3410490"/>
              <a:gd name="connsiteX46" fmla="*/ 5424593 w 5880099"/>
              <a:gd name="connsiteY46" fmla="*/ 3106489 h 3410490"/>
              <a:gd name="connsiteX47" fmla="*/ 5402380 w 5880099"/>
              <a:gd name="connsiteY47" fmla="*/ 3099103 h 3410490"/>
              <a:gd name="connsiteX48" fmla="*/ 5391558 w 5880099"/>
              <a:gd name="connsiteY48" fmla="*/ 3090959 h 3410490"/>
              <a:gd name="connsiteX49" fmla="*/ 5388900 w 5880099"/>
              <a:gd name="connsiteY49" fmla="*/ 3079407 h 3410490"/>
              <a:gd name="connsiteX50" fmla="*/ 5392317 w 5880099"/>
              <a:gd name="connsiteY50" fmla="*/ 3066529 h 3410490"/>
              <a:gd name="connsiteX51" fmla="*/ 5401051 w 5880099"/>
              <a:gd name="connsiteY51" fmla="*/ 3058007 h 3410490"/>
              <a:gd name="connsiteX52" fmla="*/ 5412822 w 5880099"/>
              <a:gd name="connsiteY52" fmla="*/ 3053083 h 3410490"/>
              <a:gd name="connsiteX53" fmla="*/ 5425733 w 5880099"/>
              <a:gd name="connsiteY53" fmla="*/ 3051757 h 3410490"/>
              <a:gd name="connsiteX54" fmla="*/ 5443959 w 5880099"/>
              <a:gd name="connsiteY54" fmla="*/ 3053462 h 3410490"/>
              <a:gd name="connsiteX55" fmla="*/ 5458768 w 5880099"/>
              <a:gd name="connsiteY55" fmla="*/ 3059332 h 3410490"/>
              <a:gd name="connsiteX56" fmla="*/ 5469210 w 5880099"/>
              <a:gd name="connsiteY56" fmla="*/ 3070506 h 3410490"/>
              <a:gd name="connsiteX57" fmla="*/ 5473767 w 5880099"/>
              <a:gd name="connsiteY57" fmla="*/ 3088497 h 3410490"/>
              <a:gd name="connsiteX58" fmla="*/ 5525598 w 5880099"/>
              <a:gd name="connsiteY58" fmla="*/ 3088497 h 3410490"/>
              <a:gd name="connsiteX59" fmla="*/ 5517624 w 5880099"/>
              <a:gd name="connsiteY59" fmla="*/ 3052704 h 3410490"/>
              <a:gd name="connsiteX60" fmla="*/ 5495980 w 5880099"/>
              <a:gd name="connsiteY60" fmla="*/ 3028274 h 3410490"/>
              <a:gd name="connsiteX61" fmla="*/ 5464843 w 5880099"/>
              <a:gd name="connsiteY61" fmla="*/ 3014638 h 3410490"/>
              <a:gd name="connsiteX62" fmla="*/ 5428011 w 5880099"/>
              <a:gd name="connsiteY62" fmla="*/ 3010282 h 3410490"/>
              <a:gd name="connsiteX63" fmla="*/ 5661565 w 5880099"/>
              <a:gd name="connsiteY63" fmla="*/ 2936996 h 3410490"/>
              <a:gd name="connsiteX64" fmla="*/ 5661565 w 5880099"/>
              <a:gd name="connsiteY64" fmla="*/ 2999595 h 3410490"/>
              <a:gd name="connsiteX65" fmla="*/ 5724525 w 5880099"/>
              <a:gd name="connsiteY65" fmla="*/ 2999595 h 3410490"/>
              <a:gd name="connsiteX66" fmla="*/ 5724525 w 5880099"/>
              <a:gd name="connsiteY66" fmla="*/ 2936996 h 3410490"/>
              <a:gd name="connsiteX67" fmla="*/ 5394780 w 5880099"/>
              <a:gd name="connsiteY67" fmla="*/ 2798528 h 3410490"/>
              <a:gd name="connsiteX68" fmla="*/ 5453483 w 5880099"/>
              <a:gd name="connsiteY68" fmla="*/ 2798528 h 3410490"/>
              <a:gd name="connsiteX69" fmla="*/ 5481219 w 5880099"/>
              <a:gd name="connsiteY69" fmla="*/ 2806480 h 3410490"/>
              <a:gd name="connsiteX70" fmla="*/ 5490338 w 5880099"/>
              <a:gd name="connsiteY70" fmla="*/ 2832231 h 3410490"/>
              <a:gd name="connsiteX71" fmla="*/ 5481219 w 5880099"/>
              <a:gd name="connsiteY71" fmla="*/ 2858739 h 3410490"/>
              <a:gd name="connsiteX72" fmla="*/ 5453483 w 5880099"/>
              <a:gd name="connsiteY72" fmla="*/ 2866881 h 3410490"/>
              <a:gd name="connsiteX73" fmla="*/ 5394780 w 5880099"/>
              <a:gd name="connsiteY73" fmla="*/ 2866881 h 3410490"/>
              <a:gd name="connsiteX74" fmla="*/ 5394780 w 5880099"/>
              <a:gd name="connsiteY74" fmla="*/ 2798528 h 3410490"/>
              <a:gd name="connsiteX75" fmla="*/ 5576363 w 5880099"/>
              <a:gd name="connsiteY75" fmla="*/ 2757069 h 3410490"/>
              <a:gd name="connsiteX76" fmla="*/ 5576363 w 5880099"/>
              <a:gd name="connsiteY76" fmla="*/ 3000064 h 3410490"/>
              <a:gd name="connsiteX77" fmla="*/ 5629908 w 5880099"/>
              <a:gd name="connsiteY77" fmla="*/ 3000064 h 3410490"/>
              <a:gd name="connsiteX78" fmla="*/ 5629908 w 5880099"/>
              <a:gd name="connsiteY78" fmla="*/ 2757069 h 3410490"/>
              <a:gd name="connsiteX79" fmla="*/ 5341235 w 5880099"/>
              <a:gd name="connsiteY79" fmla="*/ 2757069 h 3410490"/>
              <a:gd name="connsiteX80" fmla="*/ 5341235 w 5880099"/>
              <a:gd name="connsiteY80" fmla="*/ 3000064 h 3410490"/>
              <a:gd name="connsiteX81" fmla="*/ 5394784 w 5880099"/>
              <a:gd name="connsiteY81" fmla="*/ 3000064 h 3410490"/>
              <a:gd name="connsiteX82" fmla="*/ 5394784 w 5880099"/>
              <a:gd name="connsiteY82" fmla="*/ 2905177 h 3410490"/>
              <a:gd name="connsiteX83" fmla="*/ 5448332 w 5880099"/>
              <a:gd name="connsiteY83" fmla="*/ 2905177 h 3410490"/>
              <a:gd name="connsiteX84" fmla="*/ 5477385 w 5880099"/>
              <a:gd name="connsiteY84" fmla="*/ 2913889 h 3410490"/>
              <a:gd name="connsiteX85" fmla="*/ 5488968 w 5880099"/>
              <a:gd name="connsiteY85" fmla="*/ 2941920 h 3410490"/>
              <a:gd name="connsiteX86" fmla="*/ 5492007 w 5880099"/>
              <a:gd name="connsiteY86" fmla="*/ 2972412 h 3410490"/>
              <a:gd name="connsiteX87" fmla="*/ 5497513 w 5880099"/>
              <a:gd name="connsiteY87" fmla="*/ 3000064 h 3410490"/>
              <a:gd name="connsiteX88" fmla="*/ 5551062 w 5880099"/>
              <a:gd name="connsiteY88" fmla="*/ 3000064 h 3410490"/>
              <a:gd name="connsiteX89" fmla="*/ 5545365 w 5880099"/>
              <a:gd name="connsiteY89" fmla="*/ 2987564 h 3410490"/>
              <a:gd name="connsiteX90" fmla="*/ 5542707 w 5880099"/>
              <a:gd name="connsiteY90" fmla="*/ 2972034 h 3410490"/>
              <a:gd name="connsiteX91" fmla="*/ 5541568 w 5880099"/>
              <a:gd name="connsiteY91" fmla="*/ 2956124 h 3410490"/>
              <a:gd name="connsiteX92" fmla="*/ 5540808 w 5880099"/>
              <a:gd name="connsiteY92" fmla="*/ 2942488 h 3410490"/>
              <a:gd name="connsiteX93" fmla="*/ 5538339 w 5880099"/>
              <a:gd name="connsiteY93" fmla="*/ 2924116 h 3410490"/>
              <a:gd name="connsiteX94" fmla="*/ 5532263 w 5880099"/>
              <a:gd name="connsiteY94" fmla="*/ 2907260 h 3410490"/>
              <a:gd name="connsiteX95" fmla="*/ 5521629 w 5880099"/>
              <a:gd name="connsiteY95" fmla="*/ 2894003 h 3410490"/>
              <a:gd name="connsiteX96" fmla="*/ 5505299 w 5880099"/>
              <a:gd name="connsiteY96" fmla="*/ 2885669 h 3410490"/>
              <a:gd name="connsiteX97" fmla="*/ 5505299 w 5880099"/>
              <a:gd name="connsiteY97" fmla="*/ 2885101 h 3410490"/>
              <a:gd name="connsiteX98" fmla="*/ 5534921 w 5880099"/>
              <a:gd name="connsiteY98" fmla="*/ 2861237 h 3410490"/>
              <a:gd name="connsiteX99" fmla="*/ 5543846 w 5880099"/>
              <a:gd name="connsiteY99" fmla="*/ 2824115 h 3410490"/>
              <a:gd name="connsiteX100" fmla="*/ 5538909 w 5880099"/>
              <a:gd name="connsiteY100" fmla="*/ 2798168 h 3410490"/>
              <a:gd name="connsiteX101" fmla="*/ 5524668 w 5880099"/>
              <a:gd name="connsiteY101" fmla="*/ 2776766 h 3410490"/>
              <a:gd name="connsiteX102" fmla="*/ 5502071 w 5880099"/>
              <a:gd name="connsiteY102" fmla="*/ 2762372 h 3410490"/>
              <a:gd name="connsiteX103" fmla="*/ 5472638 w 5880099"/>
              <a:gd name="connsiteY103" fmla="*/ 2757069 h 3410490"/>
              <a:gd name="connsiteX104" fmla="*/ 0 w 5880099"/>
              <a:gd name="connsiteY104" fmla="*/ 0 h 3410490"/>
              <a:gd name="connsiteX105" fmla="*/ 5880099 w 5880099"/>
              <a:gd name="connsiteY105" fmla="*/ 0 h 3410490"/>
              <a:gd name="connsiteX106" fmla="*/ 5880099 w 5880099"/>
              <a:gd name="connsiteY106" fmla="*/ 3410490 h 3410490"/>
              <a:gd name="connsiteX107" fmla="*/ 0 w 5880099"/>
              <a:gd name="connsiteY107" fmla="*/ 3410490 h 34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80099" h="3410490">
                <a:moveTo>
                  <a:pt x="5551415" y="3016154"/>
                </a:moveTo>
                <a:lnTo>
                  <a:pt x="5551415" y="3258914"/>
                </a:lnTo>
                <a:lnTo>
                  <a:pt x="5724290" y="3258914"/>
                </a:lnTo>
                <a:lnTo>
                  <a:pt x="5724290" y="3214050"/>
                </a:lnTo>
                <a:lnTo>
                  <a:pt x="5604960" y="3214050"/>
                </a:lnTo>
                <a:lnTo>
                  <a:pt x="5604960" y="3154505"/>
                </a:lnTo>
                <a:lnTo>
                  <a:pt x="5717229" y="3154505"/>
                </a:lnTo>
                <a:lnTo>
                  <a:pt x="5717229" y="3113047"/>
                </a:lnTo>
                <a:lnTo>
                  <a:pt x="5604960" y="3113047"/>
                </a:lnTo>
                <a:lnTo>
                  <a:pt x="5604960" y="3061018"/>
                </a:lnTo>
                <a:lnTo>
                  <a:pt x="5724525" y="3061018"/>
                </a:lnTo>
                <a:lnTo>
                  <a:pt x="5724525" y="3016154"/>
                </a:lnTo>
                <a:close/>
                <a:moveTo>
                  <a:pt x="5428011" y="3010282"/>
                </a:moveTo>
                <a:cubicBezTo>
                  <a:pt x="5417189" y="3010282"/>
                  <a:pt x="5406177" y="3011797"/>
                  <a:pt x="5395355" y="3014638"/>
                </a:cubicBezTo>
                <a:cubicBezTo>
                  <a:pt x="5384343" y="3017668"/>
                  <a:pt x="5374661" y="3022213"/>
                  <a:pt x="5365927" y="3028274"/>
                </a:cubicBezTo>
                <a:cubicBezTo>
                  <a:pt x="5357383" y="3034523"/>
                  <a:pt x="5350359" y="3042099"/>
                  <a:pt x="5345043" y="3051378"/>
                </a:cubicBezTo>
                <a:cubicBezTo>
                  <a:pt x="5339727" y="3060469"/>
                  <a:pt x="5337069" y="3071264"/>
                  <a:pt x="5337069" y="3083763"/>
                </a:cubicBezTo>
                <a:cubicBezTo>
                  <a:pt x="5337069" y="3094936"/>
                  <a:pt x="5339157" y="3104406"/>
                  <a:pt x="5343334" y="3112170"/>
                </a:cubicBezTo>
                <a:cubicBezTo>
                  <a:pt x="5347511" y="3119935"/>
                  <a:pt x="5353017" y="3126563"/>
                  <a:pt x="5359852" y="3131677"/>
                </a:cubicBezTo>
                <a:cubicBezTo>
                  <a:pt x="5366687" y="3136979"/>
                  <a:pt x="5374471" y="3141146"/>
                  <a:pt x="5383014" y="3144555"/>
                </a:cubicBezTo>
                <a:cubicBezTo>
                  <a:pt x="5391748" y="3147774"/>
                  <a:pt x="5400481" y="3150615"/>
                  <a:pt x="5409595" y="3152888"/>
                </a:cubicBezTo>
                <a:cubicBezTo>
                  <a:pt x="5418518" y="3155350"/>
                  <a:pt x="5427251" y="3157622"/>
                  <a:pt x="5435985" y="3159705"/>
                </a:cubicBezTo>
                <a:cubicBezTo>
                  <a:pt x="5444529" y="3161789"/>
                  <a:pt x="5452313" y="3164061"/>
                  <a:pt x="5459148" y="3166713"/>
                </a:cubicBezTo>
                <a:cubicBezTo>
                  <a:pt x="5465983" y="3169553"/>
                  <a:pt x="5471488" y="3172962"/>
                  <a:pt x="5475665" y="3176939"/>
                </a:cubicBezTo>
                <a:cubicBezTo>
                  <a:pt x="5479842" y="3181106"/>
                  <a:pt x="5481931" y="3186408"/>
                  <a:pt x="5481931" y="3193037"/>
                </a:cubicBezTo>
                <a:cubicBezTo>
                  <a:pt x="5481931" y="3199097"/>
                  <a:pt x="5480412" y="3204210"/>
                  <a:pt x="5477184" y="3208187"/>
                </a:cubicBezTo>
                <a:cubicBezTo>
                  <a:pt x="5473957" y="3212165"/>
                  <a:pt x="5469970" y="3215195"/>
                  <a:pt x="5465223" y="3217467"/>
                </a:cubicBezTo>
                <a:cubicBezTo>
                  <a:pt x="5460477" y="3219740"/>
                  <a:pt x="5455350" y="3221255"/>
                  <a:pt x="5449845" y="3222012"/>
                </a:cubicBezTo>
                <a:cubicBezTo>
                  <a:pt x="5444529" y="3222959"/>
                  <a:pt x="5439402" y="3223338"/>
                  <a:pt x="5434656" y="3223338"/>
                </a:cubicBezTo>
                <a:cubicBezTo>
                  <a:pt x="5427441" y="3223338"/>
                  <a:pt x="5420606" y="3222391"/>
                  <a:pt x="5414151" y="3220687"/>
                </a:cubicBezTo>
                <a:cubicBezTo>
                  <a:pt x="5407506" y="3218982"/>
                  <a:pt x="5401810" y="3216331"/>
                  <a:pt x="5396874" y="3212922"/>
                </a:cubicBezTo>
                <a:cubicBezTo>
                  <a:pt x="5391938" y="3209324"/>
                  <a:pt x="5388141" y="3204779"/>
                  <a:pt x="5385103" y="3199097"/>
                </a:cubicBezTo>
                <a:cubicBezTo>
                  <a:pt x="5382065" y="3193416"/>
                  <a:pt x="5380736" y="3186598"/>
                  <a:pt x="5380736" y="3178454"/>
                </a:cubicBezTo>
                <a:cubicBezTo>
                  <a:pt x="5380736" y="3178454"/>
                  <a:pt x="5380736" y="3178454"/>
                  <a:pt x="5328905" y="3178454"/>
                </a:cubicBezTo>
                <a:cubicBezTo>
                  <a:pt x="5328525" y="3193416"/>
                  <a:pt x="5331373" y="3206294"/>
                  <a:pt x="5337069" y="3217088"/>
                </a:cubicBezTo>
                <a:cubicBezTo>
                  <a:pt x="5342764" y="3228073"/>
                  <a:pt x="5350359" y="3236974"/>
                  <a:pt x="5360042" y="3243981"/>
                </a:cubicBezTo>
                <a:cubicBezTo>
                  <a:pt x="5369724" y="3250988"/>
                  <a:pt x="5380926" y="3256291"/>
                  <a:pt x="5393457" y="3259510"/>
                </a:cubicBezTo>
                <a:cubicBezTo>
                  <a:pt x="5406177" y="3262730"/>
                  <a:pt x="5419087" y="3264434"/>
                  <a:pt x="5432567" y="3264434"/>
                </a:cubicBezTo>
                <a:cubicBezTo>
                  <a:pt x="5449085" y="3264434"/>
                  <a:pt x="5463704" y="3262540"/>
                  <a:pt x="5476425" y="3258753"/>
                </a:cubicBezTo>
                <a:cubicBezTo>
                  <a:pt x="5488955" y="3254776"/>
                  <a:pt x="5499587" y="3249473"/>
                  <a:pt x="5508131" y="3242466"/>
                </a:cubicBezTo>
                <a:cubicBezTo>
                  <a:pt x="5516675" y="3235648"/>
                  <a:pt x="5522940" y="3227315"/>
                  <a:pt x="5527307" y="3217846"/>
                </a:cubicBezTo>
                <a:cubicBezTo>
                  <a:pt x="5531674" y="3208377"/>
                  <a:pt x="5533762" y="3197961"/>
                  <a:pt x="5533762" y="3186787"/>
                </a:cubicBezTo>
                <a:cubicBezTo>
                  <a:pt x="5533762" y="3173341"/>
                  <a:pt x="5530914" y="3162167"/>
                  <a:pt x="5525218" y="3153456"/>
                </a:cubicBezTo>
                <a:cubicBezTo>
                  <a:pt x="5519333" y="3144555"/>
                  <a:pt x="5512498" y="3137737"/>
                  <a:pt x="5504524" y="3132434"/>
                </a:cubicBezTo>
                <a:cubicBezTo>
                  <a:pt x="5496550" y="3127321"/>
                  <a:pt x="5488576" y="3123344"/>
                  <a:pt x="5480412" y="3121071"/>
                </a:cubicBezTo>
                <a:cubicBezTo>
                  <a:pt x="5472438" y="3118609"/>
                  <a:pt x="5465983" y="3117094"/>
                  <a:pt x="5461426" y="3116147"/>
                </a:cubicBezTo>
                <a:cubicBezTo>
                  <a:pt x="5446237" y="3112170"/>
                  <a:pt x="5433896" y="3109140"/>
                  <a:pt x="5424593" y="3106489"/>
                </a:cubicBezTo>
                <a:cubicBezTo>
                  <a:pt x="5415100" y="3104027"/>
                  <a:pt x="5407696" y="3101565"/>
                  <a:pt x="5402380" y="3099103"/>
                </a:cubicBezTo>
                <a:cubicBezTo>
                  <a:pt x="5397064" y="3096641"/>
                  <a:pt x="5393457" y="3093800"/>
                  <a:pt x="5391558" y="3090959"/>
                </a:cubicBezTo>
                <a:cubicBezTo>
                  <a:pt x="5389849" y="3087929"/>
                  <a:pt x="5388900" y="3084142"/>
                  <a:pt x="5388900" y="3079407"/>
                </a:cubicBezTo>
                <a:cubicBezTo>
                  <a:pt x="5388900" y="3074104"/>
                  <a:pt x="5390039" y="3069749"/>
                  <a:pt x="5392317" y="3066529"/>
                </a:cubicBezTo>
                <a:cubicBezTo>
                  <a:pt x="5394596" y="3063120"/>
                  <a:pt x="5397444" y="3060279"/>
                  <a:pt x="5401051" y="3058007"/>
                </a:cubicBezTo>
                <a:cubicBezTo>
                  <a:pt x="5404468" y="3055734"/>
                  <a:pt x="5408455" y="3054030"/>
                  <a:pt x="5412822" y="3053083"/>
                </a:cubicBezTo>
                <a:cubicBezTo>
                  <a:pt x="5416999" y="3052325"/>
                  <a:pt x="5421366" y="3051757"/>
                  <a:pt x="5425733" y="3051757"/>
                </a:cubicBezTo>
                <a:cubicBezTo>
                  <a:pt x="5432378" y="3051757"/>
                  <a:pt x="5438453" y="3052325"/>
                  <a:pt x="5443959" y="3053462"/>
                </a:cubicBezTo>
                <a:cubicBezTo>
                  <a:pt x="5449465" y="3054598"/>
                  <a:pt x="5454401" y="3056492"/>
                  <a:pt x="5458768" y="3059332"/>
                </a:cubicBezTo>
                <a:cubicBezTo>
                  <a:pt x="5463135" y="3061984"/>
                  <a:pt x="5466552" y="3065771"/>
                  <a:pt x="5469210" y="3070506"/>
                </a:cubicBezTo>
                <a:cubicBezTo>
                  <a:pt x="5471868" y="3075241"/>
                  <a:pt x="5473387" y="3081301"/>
                  <a:pt x="5473767" y="3088497"/>
                </a:cubicBezTo>
                <a:cubicBezTo>
                  <a:pt x="5473767" y="3088497"/>
                  <a:pt x="5473767" y="3088497"/>
                  <a:pt x="5525598" y="3088497"/>
                </a:cubicBezTo>
                <a:cubicBezTo>
                  <a:pt x="5525598" y="3074483"/>
                  <a:pt x="5522940" y="3062552"/>
                  <a:pt x="5517624" y="3052704"/>
                </a:cubicBezTo>
                <a:cubicBezTo>
                  <a:pt x="5512308" y="3042856"/>
                  <a:pt x="5505093" y="3034713"/>
                  <a:pt x="5495980" y="3028274"/>
                </a:cubicBezTo>
                <a:cubicBezTo>
                  <a:pt x="5486867" y="3022024"/>
                  <a:pt x="5476425" y="3017479"/>
                  <a:pt x="5464843" y="3014638"/>
                </a:cubicBezTo>
                <a:cubicBezTo>
                  <a:pt x="5453072" y="3011797"/>
                  <a:pt x="5440731" y="3010282"/>
                  <a:pt x="5428011" y="3010282"/>
                </a:cubicBezTo>
                <a:close/>
                <a:moveTo>
                  <a:pt x="5661565" y="2936996"/>
                </a:moveTo>
                <a:lnTo>
                  <a:pt x="5661565" y="2999595"/>
                </a:lnTo>
                <a:lnTo>
                  <a:pt x="5724525" y="2999595"/>
                </a:lnTo>
                <a:lnTo>
                  <a:pt x="5724525" y="2936996"/>
                </a:lnTo>
                <a:close/>
                <a:moveTo>
                  <a:pt x="5394780" y="2798528"/>
                </a:moveTo>
                <a:cubicBezTo>
                  <a:pt x="5394780" y="2798528"/>
                  <a:pt x="5394780" y="2798528"/>
                  <a:pt x="5453483" y="2798528"/>
                </a:cubicBezTo>
                <a:cubicBezTo>
                  <a:pt x="5465831" y="2798528"/>
                  <a:pt x="5474950" y="2801178"/>
                  <a:pt x="5481219" y="2806480"/>
                </a:cubicBezTo>
                <a:cubicBezTo>
                  <a:pt x="5487299" y="2811971"/>
                  <a:pt x="5490338" y="2820492"/>
                  <a:pt x="5490338" y="2832231"/>
                </a:cubicBezTo>
                <a:cubicBezTo>
                  <a:pt x="5490338" y="2844538"/>
                  <a:pt x="5487299" y="2853248"/>
                  <a:pt x="5481219" y="2858739"/>
                </a:cubicBezTo>
                <a:cubicBezTo>
                  <a:pt x="5474950" y="2864230"/>
                  <a:pt x="5465831" y="2866881"/>
                  <a:pt x="5453483" y="2866881"/>
                </a:cubicBezTo>
                <a:lnTo>
                  <a:pt x="5394780" y="2866881"/>
                </a:lnTo>
                <a:cubicBezTo>
                  <a:pt x="5394780" y="2866881"/>
                  <a:pt x="5394780" y="2866881"/>
                  <a:pt x="5394780" y="2798528"/>
                </a:cubicBezTo>
                <a:close/>
                <a:moveTo>
                  <a:pt x="5576363" y="2757069"/>
                </a:moveTo>
                <a:lnTo>
                  <a:pt x="5576363" y="3000064"/>
                </a:lnTo>
                <a:lnTo>
                  <a:pt x="5629908" y="3000064"/>
                </a:lnTo>
                <a:lnTo>
                  <a:pt x="5629908" y="2757069"/>
                </a:lnTo>
                <a:close/>
                <a:moveTo>
                  <a:pt x="5341235" y="2757069"/>
                </a:moveTo>
                <a:cubicBezTo>
                  <a:pt x="5341235" y="2757069"/>
                  <a:pt x="5341235" y="2757069"/>
                  <a:pt x="5341235" y="3000064"/>
                </a:cubicBezTo>
                <a:cubicBezTo>
                  <a:pt x="5341235" y="3000064"/>
                  <a:pt x="5341235" y="3000064"/>
                  <a:pt x="5394784" y="3000064"/>
                </a:cubicBezTo>
                <a:cubicBezTo>
                  <a:pt x="5394784" y="3000064"/>
                  <a:pt x="5394784" y="3000064"/>
                  <a:pt x="5394784" y="2905177"/>
                </a:cubicBezTo>
                <a:cubicBezTo>
                  <a:pt x="5394784" y="2905177"/>
                  <a:pt x="5394784" y="2905177"/>
                  <a:pt x="5448332" y="2905177"/>
                </a:cubicBezTo>
                <a:cubicBezTo>
                  <a:pt x="5461814" y="2905177"/>
                  <a:pt x="5471499" y="2908018"/>
                  <a:pt x="5477385" y="2913889"/>
                </a:cubicBezTo>
                <a:cubicBezTo>
                  <a:pt x="5483272" y="2919760"/>
                  <a:pt x="5487070" y="2929230"/>
                  <a:pt x="5488968" y="2941920"/>
                </a:cubicBezTo>
                <a:cubicBezTo>
                  <a:pt x="5490298" y="2951579"/>
                  <a:pt x="5491437" y="2961806"/>
                  <a:pt x="5492007" y="2972412"/>
                </a:cubicBezTo>
                <a:cubicBezTo>
                  <a:pt x="5492766" y="2983208"/>
                  <a:pt x="5494475" y="2992299"/>
                  <a:pt x="5497513" y="3000064"/>
                </a:cubicBezTo>
                <a:cubicBezTo>
                  <a:pt x="5497513" y="3000064"/>
                  <a:pt x="5497513" y="3000064"/>
                  <a:pt x="5551062" y="3000064"/>
                </a:cubicBezTo>
                <a:cubicBezTo>
                  <a:pt x="5548593" y="2996655"/>
                  <a:pt x="5546695" y="2992488"/>
                  <a:pt x="5545365" y="2987564"/>
                </a:cubicBezTo>
                <a:cubicBezTo>
                  <a:pt x="5544226" y="2982829"/>
                  <a:pt x="5543277" y="2977526"/>
                  <a:pt x="5542707" y="2972034"/>
                </a:cubicBezTo>
                <a:cubicBezTo>
                  <a:pt x="5542137" y="2966731"/>
                  <a:pt x="5541757" y="2961427"/>
                  <a:pt x="5541568" y="2956124"/>
                </a:cubicBezTo>
                <a:cubicBezTo>
                  <a:pt x="5541188" y="2951011"/>
                  <a:pt x="5540998" y="2946465"/>
                  <a:pt x="5540808" y="2942488"/>
                </a:cubicBezTo>
                <a:cubicBezTo>
                  <a:pt x="5540428" y="2936427"/>
                  <a:pt x="5539479" y="2930367"/>
                  <a:pt x="5538339" y="2924116"/>
                </a:cubicBezTo>
                <a:cubicBezTo>
                  <a:pt x="5537010" y="2918056"/>
                  <a:pt x="5534921" y="2912374"/>
                  <a:pt x="5532263" y="2907260"/>
                </a:cubicBezTo>
                <a:cubicBezTo>
                  <a:pt x="5529605" y="2902147"/>
                  <a:pt x="5525997" y="2897790"/>
                  <a:pt x="5521629" y="2894003"/>
                </a:cubicBezTo>
                <a:cubicBezTo>
                  <a:pt x="5517452" y="2890215"/>
                  <a:pt x="5511945" y="2887563"/>
                  <a:pt x="5505299" y="2885669"/>
                </a:cubicBezTo>
                <a:cubicBezTo>
                  <a:pt x="5505299" y="2885669"/>
                  <a:pt x="5505299" y="2885669"/>
                  <a:pt x="5505299" y="2885101"/>
                </a:cubicBezTo>
                <a:cubicBezTo>
                  <a:pt x="5518971" y="2879608"/>
                  <a:pt x="5528845" y="2871654"/>
                  <a:pt x="5534921" y="2861237"/>
                </a:cubicBezTo>
                <a:cubicBezTo>
                  <a:pt x="5540808" y="2850820"/>
                  <a:pt x="5543846" y="2838320"/>
                  <a:pt x="5543846" y="2824115"/>
                </a:cubicBezTo>
                <a:cubicBezTo>
                  <a:pt x="5543846" y="2814835"/>
                  <a:pt x="5542327" y="2806123"/>
                  <a:pt x="5538909" y="2798168"/>
                </a:cubicBezTo>
                <a:cubicBezTo>
                  <a:pt x="5535681" y="2790024"/>
                  <a:pt x="5530934" y="2783016"/>
                  <a:pt x="5524668" y="2776766"/>
                </a:cubicBezTo>
                <a:cubicBezTo>
                  <a:pt x="5518401" y="2770706"/>
                  <a:pt x="5510806" y="2765781"/>
                  <a:pt x="5502071" y="2762372"/>
                </a:cubicBezTo>
                <a:cubicBezTo>
                  <a:pt x="5493336" y="2758774"/>
                  <a:pt x="5483462" y="2757069"/>
                  <a:pt x="5472638" y="2757069"/>
                </a:cubicBezTo>
                <a:close/>
                <a:moveTo>
                  <a:pt x="0" y="0"/>
                </a:moveTo>
                <a:lnTo>
                  <a:pt x="5880099" y="0"/>
                </a:lnTo>
                <a:lnTo>
                  <a:pt x="5880099" y="3410490"/>
                </a:lnTo>
                <a:lnTo>
                  <a:pt x="0" y="3410490"/>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12" name="Platshållare för bild 11"/>
          <p:cNvSpPr>
            <a:spLocks noGrp="1"/>
          </p:cNvSpPr>
          <p:nvPr>
            <p:ph type="pic" sz="quarter" idx="14"/>
          </p:nvPr>
        </p:nvSpPr>
        <p:spPr>
          <a:xfrm>
            <a:off x="631190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13" name="Platshållare för bild 12"/>
          <p:cNvSpPr>
            <a:spLocks noGrp="1"/>
          </p:cNvSpPr>
          <p:nvPr>
            <p:ph type="pic" sz="quarter" idx="15"/>
          </p:nvPr>
        </p:nvSpPr>
        <p:spPr>
          <a:xfrm>
            <a:off x="926995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2" name="Rubrik 1"/>
          <p:cNvSpPr>
            <a:spLocks noGrp="1"/>
          </p:cNvSpPr>
          <p:nvPr>
            <p:ph type="title"/>
          </p:nvPr>
        </p:nvSpPr>
        <p:spPr>
          <a:xfrm>
            <a:off x="550863" y="404813"/>
            <a:ext cx="5545137"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4218262720"/>
      </p:ext>
    </p:extLst>
  </p:cSld>
  <p:clrMapOvr>
    <a:masterClrMapping/>
  </p:clrMapOvr>
  <p:extLst>
    <p:ext uri="{DCECCB84-F9BA-43D5-87BE-67443E8EF086}">
      <p15:sldGuideLst xmlns:p15="http://schemas.microsoft.com/office/powerpoint/2012/main">
        <p15:guide id="1" pos="3976">
          <p15:clr>
            <a:srgbClr val="FBAE40"/>
          </p15:clr>
        </p15:guide>
        <p15:guide id="2" pos="37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ehåll och fyra bilder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bild 14"/>
          <p:cNvSpPr>
            <a:spLocks noGrp="1"/>
          </p:cNvSpPr>
          <p:nvPr>
            <p:ph type="pic" sz="quarter" idx="10"/>
          </p:nvPr>
        </p:nvSpPr>
        <p:spPr>
          <a:xfrm>
            <a:off x="9269951" y="3447511"/>
            <a:ext cx="2922048" cy="3410490"/>
          </a:xfrm>
          <a:custGeom>
            <a:avLst/>
            <a:gdLst>
              <a:gd name="connsiteX0" fmla="*/ 2593364 w 2922048"/>
              <a:gd name="connsiteY0" fmla="*/ 3016154 h 3410490"/>
              <a:gd name="connsiteX1" fmla="*/ 2593364 w 2922048"/>
              <a:gd name="connsiteY1" fmla="*/ 3258914 h 3410490"/>
              <a:gd name="connsiteX2" fmla="*/ 2766239 w 2922048"/>
              <a:gd name="connsiteY2" fmla="*/ 3258914 h 3410490"/>
              <a:gd name="connsiteX3" fmla="*/ 2766239 w 2922048"/>
              <a:gd name="connsiteY3" fmla="*/ 3214050 h 3410490"/>
              <a:gd name="connsiteX4" fmla="*/ 2646909 w 2922048"/>
              <a:gd name="connsiteY4" fmla="*/ 3214050 h 3410490"/>
              <a:gd name="connsiteX5" fmla="*/ 2646909 w 2922048"/>
              <a:gd name="connsiteY5" fmla="*/ 3154505 h 3410490"/>
              <a:gd name="connsiteX6" fmla="*/ 2759178 w 2922048"/>
              <a:gd name="connsiteY6" fmla="*/ 3154505 h 3410490"/>
              <a:gd name="connsiteX7" fmla="*/ 2759178 w 2922048"/>
              <a:gd name="connsiteY7" fmla="*/ 3113047 h 3410490"/>
              <a:gd name="connsiteX8" fmla="*/ 2646909 w 2922048"/>
              <a:gd name="connsiteY8" fmla="*/ 3113047 h 3410490"/>
              <a:gd name="connsiteX9" fmla="*/ 2646909 w 2922048"/>
              <a:gd name="connsiteY9" fmla="*/ 3061018 h 3410490"/>
              <a:gd name="connsiteX10" fmla="*/ 2766474 w 2922048"/>
              <a:gd name="connsiteY10" fmla="*/ 3061018 h 3410490"/>
              <a:gd name="connsiteX11" fmla="*/ 2766474 w 2922048"/>
              <a:gd name="connsiteY11" fmla="*/ 3016154 h 3410490"/>
              <a:gd name="connsiteX12" fmla="*/ 2469960 w 2922048"/>
              <a:gd name="connsiteY12" fmla="*/ 3010282 h 3410490"/>
              <a:gd name="connsiteX13" fmla="*/ 2437304 w 2922048"/>
              <a:gd name="connsiteY13" fmla="*/ 3014638 h 3410490"/>
              <a:gd name="connsiteX14" fmla="*/ 2407876 w 2922048"/>
              <a:gd name="connsiteY14" fmla="*/ 3028274 h 3410490"/>
              <a:gd name="connsiteX15" fmla="*/ 2386992 w 2922048"/>
              <a:gd name="connsiteY15" fmla="*/ 3051378 h 3410490"/>
              <a:gd name="connsiteX16" fmla="*/ 2379018 w 2922048"/>
              <a:gd name="connsiteY16" fmla="*/ 3083763 h 3410490"/>
              <a:gd name="connsiteX17" fmla="*/ 2385283 w 2922048"/>
              <a:gd name="connsiteY17" fmla="*/ 3112170 h 3410490"/>
              <a:gd name="connsiteX18" fmla="*/ 2401801 w 2922048"/>
              <a:gd name="connsiteY18" fmla="*/ 3131677 h 3410490"/>
              <a:gd name="connsiteX19" fmla="*/ 2424963 w 2922048"/>
              <a:gd name="connsiteY19" fmla="*/ 3144555 h 3410490"/>
              <a:gd name="connsiteX20" fmla="*/ 2451544 w 2922048"/>
              <a:gd name="connsiteY20" fmla="*/ 3152888 h 3410490"/>
              <a:gd name="connsiteX21" fmla="*/ 2477934 w 2922048"/>
              <a:gd name="connsiteY21" fmla="*/ 3159705 h 3410490"/>
              <a:gd name="connsiteX22" fmla="*/ 2501097 w 2922048"/>
              <a:gd name="connsiteY22" fmla="*/ 3166713 h 3410490"/>
              <a:gd name="connsiteX23" fmla="*/ 2517614 w 2922048"/>
              <a:gd name="connsiteY23" fmla="*/ 3176939 h 3410490"/>
              <a:gd name="connsiteX24" fmla="*/ 2523880 w 2922048"/>
              <a:gd name="connsiteY24" fmla="*/ 3193037 h 3410490"/>
              <a:gd name="connsiteX25" fmla="*/ 2519133 w 2922048"/>
              <a:gd name="connsiteY25" fmla="*/ 3208187 h 3410490"/>
              <a:gd name="connsiteX26" fmla="*/ 2507172 w 2922048"/>
              <a:gd name="connsiteY26" fmla="*/ 3217467 h 3410490"/>
              <a:gd name="connsiteX27" fmla="*/ 2491794 w 2922048"/>
              <a:gd name="connsiteY27" fmla="*/ 3222012 h 3410490"/>
              <a:gd name="connsiteX28" fmla="*/ 2476605 w 2922048"/>
              <a:gd name="connsiteY28" fmla="*/ 3223338 h 3410490"/>
              <a:gd name="connsiteX29" fmla="*/ 2456100 w 2922048"/>
              <a:gd name="connsiteY29" fmla="*/ 3220687 h 3410490"/>
              <a:gd name="connsiteX30" fmla="*/ 2438823 w 2922048"/>
              <a:gd name="connsiteY30" fmla="*/ 3212922 h 3410490"/>
              <a:gd name="connsiteX31" fmla="*/ 2427052 w 2922048"/>
              <a:gd name="connsiteY31" fmla="*/ 3199097 h 3410490"/>
              <a:gd name="connsiteX32" fmla="*/ 2422685 w 2922048"/>
              <a:gd name="connsiteY32" fmla="*/ 3178454 h 3410490"/>
              <a:gd name="connsiteX33" fmla="*/ 2370854 w 2922048"/>
              <a:gd name="connsiteY33" fmla="*/ 3178454 h 3410490"/>
              <a:gd name="connsiteX34" fmla="*/ 2379018 w 2922048"/>
              <a:gd name="connsiteY34" fmla="*/ 3217088 h 3410490"/>
              <a:gd name="connsiteX35" fmla="*/ 2401991 w 2922048"/>
              <a:gd name="connsiteY35" fmla="*/ 3243981 h 3410490"/>
              <a:gd name="connsiteX36" fmla="*/ 2435406 w 2922048"/>
              <a:gd name="connsiteY36" fmla="*/ 3259510 h 3410490"/>
              <a:gd name="connsiteX37" fmla="*/ 2474516 w 2922048"/>
              <a:gd name="connsiteY37" fmla="*/ 3264434 h 3410490"/>
              <a:gd name="connsiteX38" fmla="*/ 2518374 w 2922048"/>
              <a:gd name="connsiteY38" fmla="*/ 3258753 h 3410490"/>
              <a:gd name="connsiteX39" fmla="*/ 2550080 w 2922048"/>
              <a:gd name="connsiteY39" fmla="*/ 3242466 h 3410490"/>
              <a:gd name="connsiteX40" fmla="*/ 2569256 w 2922048"/>
              <a:gd name="connsiteY40" fmla="*/ 3217846 h 3410490"/>
              <a:gd name="connsiteX41" fmla="*/ 2575711 w 2922048"/>
              <a:gd name="connsiteY41" fmla="*/ 3186787 h 3410490"/>
              <a:gd name="connsiteX42" fmla="*/ 2567167 w 2922048"/>
              <a:gd name="connsiteY42" fmla="*/ 3153456 h 3410490"/>
              <a:gd name="connsiteX43" fmla="*/ 2546473 w 2922048"/>
              <a:gd name="connsiteY43" fmla="*/ 3132434 h 3410490"/>
              <a:gd name="connsiteX44" fmla="*/ 2522361 w 2922048"/>
              <a:gd name="connsiteY44" fmla="*/ 3121071 h 3410490"/>
              <a:gd name="connsiteX45" fmla="*/ 2503375 w 2922048"/>
              <a:gd name="connsiteY45" fmla="*/ 3116147 h 3410490"/>
              <a:gd name="connsiteX46" fmla="*/ 2466542 w 2922048"/>
              <a:gd name="connsiteY46" fmla="*/ 3106489 h 3410490"/>
              <a:gd name="connsiteX47" fmla="*/ 2444329 w 2922048"/>
              <a:gd name="connsiteY47" fmla="*/ 3099103 h 3410490"/>
              <a:gd name="connsiteX48" fmla="*/ 2433507 w 2922048"/>
              <a:gd name="connsiteY48" fmla="*/ 3090959 h 3410490"/>
              <a:gd name="connsiteX49" fmla="*/ 2430849 w 2922048"/>
              <a:gd name="connsiteY49" fmla="*/ 3079407 h 3410490"/>
              <a:gd name="connsiteX50" fmla="*/ 2434266 w 2922048"/>
              <a:gd name="connsiteY50" fmla="*/ 3066529 h 3410490"/>
              <a:gd name="connsiteX51" fmla="*/ 2443000 w 2922048"/>
              <a:gd name="connsiteY51" fmla="*/ 3058007 h 3410490"/>
              <a:gd name="connsiteX52" fmla="*/ 2454771 w 2922048"/>
              <a:gd name="connsiteY52" fmla="*/ 3053083 h 3410490"/>
              <a:gd name="connsiteX53" fmla="*/ 2467682 w 2922048"/>
              <a:gd name="connsiteY53" fmla="*/ 3051757 h 3410490"/>
              <a:gd name="connsiteX54" fmla="*/ 2485908 w 2922048"/>
              <a:gd name="connsiteY54" fmla="*/ 3053462 h 3410490"/>
              <a:gd name="connsiteX55" fmla="*/ 2500717 w 2922048"/>
              <a:gd name="connsiteY55" fmla="*/ 3059332 h 3410490"/>
              <a:gd name="connsiteX56" fmla="*/ 2511159 w 2922048"/>
              <a:gd name="connsiteY56" fmla="*/ 3070506 h 3410490"/>
              <a:gd name="connsiteX57" fmla="*/ 2515716 w 2922048"/>
              <a:gd name="connsiteY57" fmla="*/ 3088497 h 3410490"/>
              <a:gd name="connsiteX58" fmla="*/ 2567547 w 2922048"/>
              <a:gd name="connsiteY58" fmla="*/ 3088497 h 3410490"/>
              <a:gd name="connsiteX59" fmla="*/ 2559573 w 2922048"/>
              <a:gd name="connsiteY59" fmla="*/ 3052704 h 3410490"/>
              <a:gd name="connsiteX60" fmla="*/ 2537929 w 2922048"/>
              <a:gd name="connsiteY60" fmla="*/ 3028274 h 3410490"/>
              <a:gd name="connsiteX61" fmla="*/ 2506792 w 2922048"/>
              <a:gd name="connsiteY61" fmla="*/ 3014638 h 3410490"/>
              <a:gd name="connsiteX62" fmla="*/ 2469960 w 2922048"/>
              <a:gd name="connsiteY62" fmla="*/ 3010282 h 3410490"/>
              <a:gd name="connsiteX63" fmla="*/ 2703514 w 2922048"/>
              <a:gd name="connsiteY63" fmla="*/ 2936996 h 3410490"/>
              <a:gd name="connsiteX64" fmla="*/ 2703514 w 2922048"/>
              <a:gd name="connsiteY64" fmla="*/ 2999595 h 3410490"/>
              <a:gd name="connsiteX65" fmla="*/ 2766474 w 2922048"/>
              <a:gd name="connsiteY65" fmla="*/ 2999595 h 3410490"/>
              <a:gd name="connsiteX66" fmla="*/ 2766474 w 2922048"/>
              <a:gd name="connsiteY66" fmla="*/ 2936996 h 3410490"/>
              <a:gd name="connsiteX67" fmla="*/ 2436729 w 2922048"/>
              <a:gd name="connsiteY67" fmla="*/ 2798528 h 3410490"/>
              <a:gd name="connsiteX68" fmla="*/ 2495432 w 2922048"/>
              <a:gd name="connsiteY68" fmla="*/ 2798528 h 3410490"/>
              <a:gd name="connsiteX69" fmla="*/ 2523168 w 2922048"/>
              <a:gd name="connsiteY69" fmla="*/ 2806480 h 3410490"/>
              <a:gd name="connsiteX70" fmla="*/ 2532287 w 2922048"/>
              <a:gd name="connsiteY70" fmla="*/ 2832231 h 3410490"/>
              <a:gd name="connsiteX71" fmla="*/ 2523168 w 2922048"/>
              <a:gd name="connsiteY71" fmla="*/ 2858739 h 3410490"/>
              <a:gd name="connsiteX72" fmla="*/ 2495432 w 2922048"/>
              <a:gd name="connsiteY72" fmla="*/ 2866881 h 3410490"/>
              <a:gd name="connsiteX73" fmla="*/ 2436729 w 2922048"/>
              <a:gd name="connsiteY73" fmla="*/ 2866881 h 3410490"/>
              <a:gd name="connsiteX74" fmla="*/ 2436729 w 2922048"/>
              <a:gd name="connsiteY74" fmla="*/ 2798528 h 3410490"/>
              <a:gd name="connsiteX75" fmla="*/ 2618312 w 2922048"/>
              <a:gd name="connsiteY75" fmla="*/ 2757069 h 3410490"/>
              <a:gd name="connsiteX76" fmla="*/ 2618312 w 2922048"/>
              <a:gd name="connsiteY76" fmla="*/ 3000064 h 3410490"/>
              <a:gd name="connsiteX77" fmla="*/ 2671857 w 2922048"/>
              <a:gd name="connsiteY77" fmla="*/ 3000064 h 3410490"/>
              <a:gd name="connsiteX78" fmla="*/ 2671857 w 2922048"/>
              <a:gd name="connsiteY78" fmla="*/ 2757069 h 3410490"/>
              <a:gd name="connsiteX79" fmla="*/ 2383184 w 2922048"/>
              <a:gd name="connsiteY79" fmla="*/ 2757069 h 3410490"/>
              <a:gd name="connsiteX80" fmla="*/ 2383184 w 2922048"/>
              <a:gd name="connsiteY80" fmla="*/ 3000064 h 3410490"/>
              <a:gd name="connsiteX81" fmla="*/ 2436733 w 2922048"/>
              <a:gd name="connsiteY81" fmla="*/ 3000064 h 3410490"/>
              <a:gd name="connsiteX82" fmla="*/ 2436733 w 2922048"/>
              <a:gd name="connsiteY82" fmla="*/ 2905177 h 3410490"/>
              <a:gd name="connsiteX83" fmla="*/ 2490281 w 2922048"/>
              <a:gd name="connsiteY83" fmla="*/ 2905177 h 3410490"/>
              <a:gd name="connsiteX84" fmla="*/ 2519334 w 2922048"/>
              <a:gd name="connsiteY84" fmla="*/ 2913889 h 3410490"/>
              <a:gd name="connsiteX85" fmla="*/ 2530917 w 2922048"/>
              <a:gd name="connsiteY85" fmla="*/ 2941920 h 3410490"/>
              <a:gd name="connsiteX86" fmla="*/ 2533956 w 2922048"/>
              <a:gd name="connsiteY86" fmla="*/ 2972412 h 3410490"/>
              <a:gd name="connsiteX87" fmla="*/ 2539462 w 2922048"/>
              <a:gd name="connsiteY87" fmla="*/ 3000064 h 3410490"/>
              <a:gd name="connsiteX88" fmla="*/ 2593011 w 2922048"/>
              <a:gd name="connsiteY88" fmla="*/ 3000064 h 3410490"/>
              <a:gd name="connsiteX89" fmla="*/ 2587314 w 2922048"/>
              <a:gd name="connsiteY89" fmla="*/ 2987564 h 3410490"/>
              <a:gd name="connsiteX90" fmla="*/ 2584656 w 2922048"/>
              <a:gd name="connsiteY90" fmla="*/ 2972034 h 3410490"/>
              <a:gd name="connsiteX91" fmla="*/ 2583517 w 2922048"/>
              <a:gd name="connsiteY91" fmla="*/ 2956124 h 3410490"/>
              <a:gd name="connsiteX92" fmla="*/ 2582757 w 2922048"/>
              <a:gd name="connsiteY92" fmla="*/ 2942488 h 3410490"/>
              <a:gd name="connsiteX93" fmla="*/ 2580288 w 2922048"/>
              <a:gd name="connsiteY93" fmla="*/ 2924116 h 3410490"/>
              <a:gd name="connsiteX94" fmla="*/ 2574212 w 2922048"/>
              <a:gd name="connsiteY94" fmla="*/ 2907260 h 3410490"/>
              <a:gd name="connsiteX95" fmla="*/ 2563578 w 2922048"/>
              <a:gd name="connsiteY95" fmla="*/ 2894003 h 3410490"/>
              <a:gd name="connsiteX96" fmla="*/ 2547248 w 2922048"/>
              <a:gd name="connsiteY96" fmla="*/ 2885669 h 3410490"/>
              <a:gd name="connsiteX97" fmla="*/ 2547248 w 2922048"/>
              <a:gd name="connsiteY97" fmla="*/ 2885101 h 3410490"/>
              <a:gd name="connsiteX98" fmla="*/ 2576870 w 2922048"/>
              <a:gd name="connsiteY98" fmla="*/ 2861237 h 3410490"/>
              <a:gd name="connsiteX99" fmla="*/ 2585795 w 2922048"/>
              <a:gd name="connsiteY99" fmla="*/ 2824115 h 3410490"/>
              <a:gd name="connsiteX100" fmla="*/ 2580858 w 2922048"/>
              <a:gd name="connsiteY100" fmla="*/ 2798168 h 3410490"/>
              <a:gd name="connsiteX101" fmla="*/ 2566617 w 2922048"/>
              <a:gd name="connsiteY101" fmla="*/ 2776766 h 3410490"/>
              <a:gd name="connsiteX102" fmla="*/ 2544020 w 2922048"/>
              <a:gd name="connsiteY102" fmla="*/ 2762372 h 3410490"/>
              <a:gd name="connsiteX103" fmla="*/ 2514587 w 2922048"/>
              <a:gd name="connsiteY103" fmla="*/ 2757069 h 3410490"/>
              <a:gd name="connsiteX104" fmla="*/ 0 w 2922048"/>
              <a:gd name="connsiteY104" fmla="*/ 0 h 3410490"/>
              <a:gd name="connsiteX105" fmla="*/ 2922048 w 2922048"/>
              <a:gd name="connsiteY105" fmla="*/ 0 h 3410490"/>
              <a:gd name="connsiteX106" fmla="*/ 2922048 w 2922048"/>
              <a:gd name="connsiteY106" fmla="*/ 3410490 h 3410490"/>
              <a:gd name="connsiteX107" fmla="*/ 0 w 2922048"/>
              <a:gd name="connsiteY107" fmla="*/ 3410490 h 34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2922048" h="3410490">
                <a:moveTo>
                  <a:pt x="2593364" y="3016154"/>
                </a:moveTo>
                <a:lnTo>
                  <a:pt x="2593364" y="3258914"/>
                </a:lnTo>
                <a:lnTo>
                  <a:pt x="2766239" y="3258914"/>
                </a:lnTo>
                <a:lnTo>
                  <a:pt x="2766239" y="3214050"/>
                </a:lnTo>
                <a:lnTo>
                  <a:pt x="2646909" y="3214050"/>
                </a:lnTo>
                <a:lnTo>
                  <a:pt x="2646909" y="3154505"/>
                </a:lnTo>
                <a:lnTo>
                  <a:pt x="2759178" y="3154505"/>
                </a:lnTo>
                <a:lnTo>
                  <a:pt x="2759178" y="3113047"/>
                </a:lnTo>
                <a:lnTo>
                  <a:pt x="2646909" y="3113047"/>
                </a:lnTo>
                <a:lnTo>
                  <a:pt x="2646909" y="3061018"/>
                </a:lnTo>
                <a:lnTo>
                  <a:pt x="2766474" y="3061018"/>
                </a:lnTo>
                <a:lnTo>
                  <a:pt x="2766474" y="3016154"/>
                </a:lnTo>
                <a:close/>
                <a:moveTo>
                  <a:pt x="2469960" y="3010282"/>
                </a:moveTo>
                <a:cubicBezTo>
                  <a:pt x="2459138" y="3010282"/>
                  <a:pt x="2448126" y="3011797"/>
                  <a:pt x="2437304" y="3014638"/>
                </a:cubicBezTo>
                <a:cubicBezTo>
                  <a:pt x="2426292" y="3017668"/>
                  <a:pt x="2416610" y="3022213"/>
                  <a:pt x="2407876" y="3028274"/>
                </a:cubicBezTo>
                <a:cubicBezTo>
                  <a:pt x="2399332" y="3034523"/>
                  <a:pt x="2392308" y="3042099"/>
                  <a:pt x="2386992" y="3051378"/>
                </a:cubicBezTo>
                <a:cubicBezTo>
                  <a:pt x="2381676" y="3060469"/>
                  <a:pt x="2379018" y="3071264"/>
                  <a:pt x="2379018" y="3083763"/>
                </a:cubicBezTo>
                <a:cubicBezTo>
                  <a:pt x="2379018" y="3094936"/>
                  <a:pt x="2381106" y="3104406"/>
                  <a:pt x="2385283" y="3112170"/>
                </a:cubicBezTo>
                <a:cubicBezTo>
                  <a:pt x="2389460" y="3119935"/>
                  <a:pt x="2394966" y="3126563"/>
                  <a:pt x="2401801" y="3131677"/>
                </a:cubicBezTo>
                <a:cubicBezTo>
                  <a:pt x="2408636" y="3136979"/>
                  <a:pt x="2416420" y="3141146"/>
                  <a:pt x="2424963" y="3144555"/>
                </a:cubicBezTo>
                <a:cubicBezTo>
                  <a:pt x="2433697" y="3147774"/>
                  <a:pt x="2442430" y="3150615"/>
                  <a:pt x="2451544" y="3152888"/>
                </a:cubicBezTo>
                <a:cubicBezTo>
                  <a:pt x="2460467" y="3155350"/>
                  <a:pt x="2469200" y="3157622"/>
                  <a:pt x="2477934" y="3159705"/>
                </a:cubicBezTo>
                <a:cubicBezTo>
                  <a:pt x="2486478" y="3161789"/>
                  <a:pt x="2494262" y="3164061"/>
                  <a:pt x="2501097" y="3166713"/>
                </a:cubicBezTo>
                <a:cubicBezTo>
                  <a:pt x="2507932" y="3169553"/>
                  <a:pt x="2513437" y="3172962"/>
                  <a:pt x="2517614" y="3176939"/>
                </a:cubicBezTo>
                <a:cubicBezTo>
                  <a:pt x="2521791" y="3181106"/>
                  <a:pt x="2523880" y="3186408"/>
                  <a:pt x="2523880" y="3193037"/>
                </a:cubicBezTo>
                <a:cubicBezTo>
                  <a:pt x="2523880" y="3199097"/>
                  <a:pt x="2522361" y="3204210"/>
                  <a:pt x="2519133" y="3208187"/>
                </a:cubicBezTo>
                <a:cubicBezTo>
                  <a:pt x="2515906" y="3212165"/>
                  <a:pt x="2511919" y="3215195"/>
                  <a:pt x="2507172" y="3217467"/>
                </a:cubicBezTo>
                <a:cubicBezTo>
                  <a:pt x="2502426" y="3219740"/>
                  <a:pt x="2497299" y="3221255"/>
                  <a:pt x="2491794" y="3222012"/>
                </a:cubicBezTo>
                <a:cubicBezTo>
                  <a:pt x="2486478" y="3222959"/>
                  <a:pt x="2481351" y="3223338"/>
                  <a:pt x="2476605" y="3223338"/>
                </a:cubicBezTo>
                <a:cubicBezTo>
                  <a:pt x="2469390" y="3223338"/>
                  <a:pt x="2462555" y="3222391"/>
                  <a:pt x="2456100" y="3220687"/>
                </a:cubicBezTo>
                <a:cubicBezTo>
                  <a:pt x="2449455" y="3218982"/>
                  <a:pt x="2443759" y="3216331"/>
                  <a:pt x="2438823" y="3212922"/>
                </a:cubicBezTo>
                <a:cubicBezTo>
                  <a:pt x="2433887" y="3209324"/>
                  <a:pt x="2430090" y="3204779"/>
                  <a:pt x="2427052" y="3199097"/>
                </a:cubicBezTo>
                <a:cubicBezTo>
                  <a:pt x="2424014" y="3193416"/>
                  <a:pt x="2422685" y="3186598"/>
                  <a:pt x="2422685" y="3178454"/>
                </a:cubicBezTo>
                <a:cubicBezTo>
                  <a:pt x="2422685" y="3178454"/>
                  <a:pt x="2422685" y="3178454"/>
                  <a:pt x="2370854" y="3178454"/>
                </a:cubicBezTo>
                <a:cubicBezTo>
                  <a:pt x="2370474" y="3193416"/>
                  <a:pt x="2373322" y="3206294"/>
                  <a:pt x="2379018" y="3217088"/>
                </a:cubicBezTo>
                <a:cubicBezTo>
                  <a:pt x="2384713" y="3228073"/>
                  <a:pt x="2392308" y="3236974"/>
                  <a:pt x="2401991" y="3243981"/>
                </a:cubicBezTo>
                <a:cubicBezTo>
                  <a:pt x="2411673" y="3250988"/>
                  <a:pt x="2422875" y="3256291"/>
                  <a:pt x="2435406" y="3259510"/>
                </a:cubicBezTo>
                <a:cubicBezTo>
                  <a:pt x="2448126" y="3262730"/>
                  <a:pt x="2461036" y="3264434"/>
                  <a:pt x="2474516" y="3264434"/>
                </a:cubicBezTo>
                <a:cubicBezTo>
                  <a:pt x="2491034" y="3264434"/>
                  <a:pt x="2505653" y="3262540"/>
                  <a:pt x="2518374" y="3258753"/>
                </a:cubicBezTo>
                <a:cubicBezTo>
                  <a:pt x="2530904" y="3254776"/>
                  <a:pt x="2541536" y="3249473"/>
                  <a:pt x="2550080" y="3242466"/>
                </a:cubicBezTo>
                <a:cubicBezTo>
                  <a:pt x="2558624" y="3235648"/>
                  <a:pt x="2564889" y="3227315"/>
                  <a:pt x="2569256" y="3217846"/>
                </a:cubicBezTo>
                <a:cubicBezTo>
                  <a:pt x="2573623" y="3208377"/>
                  <a:pt x="2575711" y="3197961"/>
                  <a:pt x="2575711" y="3186787"/>
                </a:cubicBezTo>
                <a:cubicBezTo>
                  <a:pt x="2575711" y="3173341"/>
                  <a:pt x="2572863" y="3162167"/>
                  <a:pt x="2567167" y="3153456"/>
                </a:cubicBezTo>
                <a:cubicBezTo>
                  <a:pt x="2561282" y="3144555"/>
                  <a:pt x="2554447" y="3137737"/>
                  <a:pt x="2546473" y="3132434"/>
                </a:cubicBezTo>
                <a:cubicBezTo>
                  <a:pt x="2538499" y="3127321"/>
                  <a:pt x="2530525" y="3123344"/>
                  <a:pt x="2522361" y="3121071"/>
                </a:cubicBezTo>
                <a:cubicBezTo>
                  <a:pt x="2514387" y="3118609"/>
                  <a:pt x="2507932" y="3117094"/>
                  <a:pt x="2503375" y="3116147"/>
                </a:cubicBezTo>
                <a:cubicBezTo>
                  <a:pt x="2488186" y="3112170"/>
                  <a:pt x="2475845" y="3109140"/>
                  <a:pt x="2466542" y="3106489"/>
                </a:cubicBezTo>
                <a:cubicBezTo>
                  <a:pt x="2457049" y="3104027"/>
                  <a:pt x="2449645" y="3101565"/>
                  <a:pt x="2444329" y="3099103"/>
                </a:cubicBezTo>
                <a:cubicBezTo>
                  <a:pt x="2439013" y="3096641"/>
                  <a:pt x="2435406" y="3093800"/>
                  <a:pt x="2433507" y="3090959"/>
                </a:cubicBezTo>
                <a:cubicBezTo>
                  <a:pt x="2431798" y="3087929"/>
                  <a:pt x="2430849" y="3084142"/>
                  <a:pt x="2430849" y="3079407"/>
                </a:cubicBezTo>
                <a:cubicBezTo>
                  <a:pt x="2430849" y="3074104"/>
                  <a:pt x="2431988" y="3069749"/>
                  <a:pt x="2434266" y="3066529"/>
                </a:cubicBezTo>
                <a:cubicBezTo>
                  <a:pt x="2436545" y="3063120"/>
                  <a:pt x="2439393" y="3060279"/>
                  <a:pt x="2443000" y="3058007"/>
                </a:cubicBezTo>
                <a:cubicBezTo>
                  <a:pt x="2446417" y="3055734"/>
                  <a:pt x="2450404" y="3054030"/>
                  <a:pt x="2454771" y="3053083"/>
                </a:cubicBezTo>
                <a:cubicBezTo>
                  <a:pt x="2458948" y="3052325"/>
                  <a:pt x="2463315" y="3051757"/>
                  <a:pt x="2467682" y="3051757"/>
                </a:cubicBezTo>
                <a:cubicBezTo>
                  <a:pt x="2474327" y="3051757"/>
                  <a:pt x="2480402" y="3052325"/>
                  <a:pt x="2485908" y="3053462"/>
                </a:cubicBezTo>
                <a:cubicBezTo>
                  <a:pt x="2491414" y="3054598"/>
                  <a:pt x="2496350" y="3056492"/>
                  <a:pt x="2500717" y="3059332"/>
                </a:cubicBezTo>
                <a:cubicBezTo>
                  <a:pt x="2505084" y="3061984"/>
                  <a:pt x="2508501" y="3065771"/>
                  <a:pt x="2511159" y="3070506"/>
                </a:cubicBezTo>
                <a:cubicBezTo>
                  <a:pt x="2513817" y="3075241"/>
                  <a:pt x="2515336" y="3081301"/>
                  <a:pt x="2515716" y="3088497"/>
                </a:cubicBezTo>
                <a:cubicBezTo>
                  <a:pt x="2515716" y="3088497"/>
                  <a:pt x="2515716" y="3088497"/>
                  <a:pt x="2567547" y="3088497"/>
                </a:cubicBezTo>
                <a:cubicBezTo>
                  <a:pt x="2567547" y="3074483"/>
                  <a:pt x="2564889" y="3062552"/>
                  <a:pt x="2559573" y="3052704"/>
                </a:cubicBezTo>
                <a:cubicBezTo>
                  <a:pt x="2554257" y="3042856"/>
                  <a:pt x="2547042" y="3034713"/>
                  <a:pt x="2537929" y="3028274"/>
                </a:cubicBezTo>
                <a:cubicBezTo>
                  <a:pt x="2528816" y="3022024"/>
                  <a:pt x="2518374" y="3017479"/>
                  <a:pt x="2506792" y="3014638"/>
                </a:cubicBezTo>
                <a:cubicBezTo>
                  <a:pt x="2495021" y="3011797"/>
                  <a:pt x="2482680" y="3010282"/>
                  <a:pt x="2469960" y="3010282"/>
                </a:cubicBezTo>
                <a:close/>
                <a:moveTo>
                  <a:pt x="2703514" y="2936996"/>
                </a:moveTo>
                <a:lnTo>
                  <a:pt x="2703514" y="2999595"/>
                </a:lnTo>
                <a:lnTo>
                  <a:pt x="2766474" y="2999595"/>
                </a:lnTo>
                <a:lnTo>
                  <a:pt x="2766474" y="2936996"/>
                </a:lnTo>
                <a:close/>
                <a:moveTo>
                  <a:pt x="2436729" y="2798528"/>
                </a:moveTo>
                <a:cubicBezTo>
                  <a:pt x="2436729" y="2798528"/>
                  <a:pt x="2436729" y="2798528"/>
                  <a:pt x="2495432" y="2798528"/>
                </a:cubicBezTo>
                <a:cubicBezTo>
                  <a:pt x="2507780" y="2798528"/>
                  <a:pt x="2516899" y="2801178"/>
                  <a:pt x="2523168" y="2806480"/>
                </a:cubicBezTo>
                <a:cubicBezTo>
                  <a:pt x="2529248" y="2811971"/>
                  <a:pt x="2532287" y="2820492"/>
                  <a:pt x="2532287" y="2832231"/>
                </a:cubicBezTo>
                <a:cubicBezTo>
                  <a:pt x="2532287" y="2844538"/>
                  <a:pt x="2529248" y="2853248"/>
                  <a:pt x="2523168" y="2858739"/>
                </a:cubicBezTo>
                <a:cubicBezTo>
                  <a:pt x="2516899" y="2864230"/>
                  <a:pt x="2507780" y="2866881"/>
                  <a:pt x="2495432" y="2866881"/>
                </a:cubicBezTo>
                <a:lnTo>
                  <a:pt x="2436729" y="2866881"/>
                </a:lnTo>
                <a:cubicBezTo>
                  <a:pt x="2436729" y="2866881"/>
                  <a:pt x="2436729" y="2866881"/>
                  <a:pt x="2436729" y="2798528"/>
                </a:cubicBezTo>
                <a:close/>
                <a:moveTo>
                  <a:pt x="2618312" y="2757069"/>
                </a:moveTo>
                <a:lnTo>
                  <a:pt x="2618312" y="3000064"/>
                </a:lnTo>
                <a:lnTo>
                  <a:pt x="2671857" y="3000064"/>
                </a:lnTo>
                <a:lnTo>
                  <a:pt x="2671857" y="2757069"/>
                </a:lnTo>
                <a:close/>
                <a:moveTo>
                  <a:pt x="2383184" y="2757069"/>
                </a:moveTo>
                <a:cubicBezTo>
                  <a:pt x="2383184" y="2757069"/>
                  <a:pt x="2383184" y="2757069"/>
                  <a:pt x="2383184" y="3000064"/>
                </a:cubicBezTo>
                <a:cubicBezTo>
                  <a:pt x="2383184" y="3000064"/>
                  <a:pt x="2383184" y="3000064"/>
                  <a:pt x="2436733" y="3000064"/>
                </a:cubicBezTo>
                <a:cubicBezTo>
                  <a:pt x="2436733" y="3000064"/>
                  <a:pt x="2436733" y="3000064"/>
                  <a:pt x="2436733" y="2905177"/>
                </a:cubicBezTo>
                <a:cubicBezTo>
                  <a:pt x="2436733" y="2905177"/>
                  <a:pt x="2436733" y="2905177"/>
                  <a:pt x="2490281" y="2905177"/>
                </a:cubicBezTo>
                <a:cubicBezTo>
                  <a:pt x="2503763" y="2905177"/>
                  <a:pt x="2513448" y="2908018"/>
                  <a:pt x="2519334" y="2913889"/>
                </a:cubicBezTo>
                <a:cubicBezTo>
                  <a:pt x="2525221" y="2919760"/>
                  <a:pt x="2529019" y="2929230"/>
                  <a:pt x="2530917" y="2941920"/>
                </a:cubicBezTo>
                <a:cubicBezTo>
                  <a:pt x="2532247" y="2951579"/>
                  <a:pt x="2533386" y="2961806"/>
                  <a:pt x="2533956" y="2972412"/>
                </a:cubicBezTo>
                <a:cubicBezTo>
                  <a:pt x="2534715" y="2983208"/>
                  <a:pt x="2536424" y="2992299"/>
                  <a:pt x="2539462" y="3000064"/>
                </a:cubicBezTo>
                <a:cubicBezTo>
                  <a:pt x="2539462" y="3000064"/>
                  <a:pt x="2539462" y="3000064"/>
                  <a:pt x="2593011" y="3000064"/>
                </a:cubicBezTo>
                <a:cubicBezTo>
                  <a:pt x="2590542" y="2996655"/>
                  <a:pt x="2588644" y="2992488"/>
                  <a:pt x="2587314" y="2987564"/>
                </a:cubicBezTo>
                <a:cubicBezTo>
                  <a:pt x="2586175" y="2982829"/>
                  <a:pt x="2585226" y="2977526"/>
                  <a:pt x="2584656" y="2972034"/>
                </a:cubicBezTo>
                <a:cubicBezTo>
                  <a:pt x="2584086" y="2966731"/>
                  <a:pt x="2583706" y="2961427"/>
                  <a:pt x="2583517" y="2956124"/>
                </a:cubicBezTo>
                <a:cubicBezTo>
                  <a:pt x="2583137" y="2951011"/>
                  <a:pt x="2582947" y="2946465"/>
                  <a:pt x="2582757" y="2942488"/>
                </a:cubicBezTo>
                <a:cubicBezTo>
                  <a:pt x="2582377" y="2936427"/>
                  <a:pt x="2581428" y="2930367"/>
                  <a:pt x="2580288" y="2924116"/>
                </a:cubicBezTo>
                <a:cubicBezTo>
                  <a:pt x="2578959" y="2918056"/>
                  <a:pt x="2576870" y="2912374"/>
                  <a:pt x="2574212" y="2907260"/>
                </a:cubicBezTo>
                <a:cubicBezTo>
                  <a:pt x="2571554" y="2902147"/>
                  <a:pt x="2567946" y="2897790"/>
                  <a:pt x="2563578" y="2894003"/>
                </a:cubicBezTo>
                <a:cubicBezTo>
                  <a:pt x="2559401" y="2890215"/>
                  <a:pt x="2553894" y="2887563"/>
                  <a:pt x="2547248" y="2885669"/>
                </a:cubicBezTo>
                <a:cubicBezTo>
                  <a:pt x="2547248" y="2885669"/>
                  <a:pt x="2547248" y="2885669"/>
                  <a:pt x="2547248" y="2885101"/>
                </a:cubicBezTo>
                <a:cubicBezTo>
                  <a:pt x="2560920" y="2879608"/>
                  <a:pt x="2570794" y="2871654"/>
                  <a:pt x="2576870" y="2861237"/>
                </a:cubicBezTo>
                <a:cubicBezTo>
                  <a:pt x="2582757" y="2850820"/>
                  <a:pt x="2585795" y="2838320"/>
                  <a:pt x="2585795" y="2824115"/>
                </a:cubicBezTo>
                <a:cubicBezTo>
                  <a:pt x="2585795" y="2814835"/>
                  <a:pt x="2584276" y="2806123"/>
                  <a:pt x="2580858" y="2798168"/>
                </a:cubicBezTo>
                <a:cubicBezTo>
                  <a:pt x="2577630" y="2790024"/>
                  <a:pt x="2572883" y="2783016"/>
                  <a:pt x="2566617" y="2776766"/>
                </a:cubicBezTo>
                <a:cubicBezTo>
                  <a:pt x="2560350" y="2770706"/>
                  <a:pt x="2552755" y="2765781"/>
                  <a:pt x="2544020" y="2762372"/>
                </a:cubicBezTo>
                <a:cubicBezTo>
                  <a:pt x="2535285" y="2758774"/>
                  <a:pt x="2525411" y="2757069"/>
                  <a:pt x="2514587" y="2757069"/>
                </a:cubicBezTo>
                <a:close/>
                <a:moveTo>
                  <a:pt x="0" y="0"/>
                </a:moveTo>
                <a:lnTo>
                  <a:pt x="2922048" y="0"/>
                </a:lnTo>
                <a:lnTo>
                  <a:pt x="2922048" y="3410490"/>
                </a:lnTo>
                <a:lnTo>
                  <a:pt x="0" y="3410490"/>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12" name="Platshållare för bild 11"/>
          <p:cNvSpPr>
            <a:spLocks noGrp="1"/>
          </p:cNvSpPr>
          <p:nvPr>
            <p:ph type="pic" sz="quarter" idx="14"/>
          </p:nvPr>
        </p:nvSpPr>
        <p:spPr>
          <a:xfrm>
            <a:off x="631190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13" name="Platshållare för bild 12"/>
          <p:cNvSpPr>
            <a:spLocks noGrp="1"/>
          </p:cNvSpPr>
          <p:nvPr>
            <p:ph type="pic" sz="quarter" idx="15"/>
          </p:nvPr>
        </p:nvSpPr>
        <p:spPr>
          <a:xfrm>
            <a:off x="926995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16" name="Platshållare för bild 15"/>
          <p:cNvSpPr>
            <a:spLocks noGrp="1"/>
          </p:cNvSpPr>
          <p:nvPr>
            <p:ph type="pic" sz="quarter" idx="16"/>
          </p:nvPr>
        </p:nvSpPr>
        <p:spPr>
          <a:xfrm>
            <a:off x="6311901" y="345009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2" name="Rubrik 1"/>
          <p:cNvSpPr>
            <a:spLocks noGrp="1"/>
          </p:cNvSpPr>
          <p:nvPr>
            <p:ph type="title"/>
          </p:nvPr>
        </p:nvSpPr>
        <p:spPr>
          <a:xfrm>
            <a:off x="550863" y="404813"/>
            <a:ext cx="5545137"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1353624052"/>
      </p:ext>
    </p:extLst>
  </p:cSld>
  <p:clrMapOvr>
    <a:masterClrMapping/>
  </p:clrMapOvr>
  <p:extLst>
    <p:ext uri="{DCECCB84-F9BA-43D5-87BE-67443E8EF086}">
      <p15:sldGuideLst xmlns:p15="http://schemas.microsoft.com/office/powerpoint/2012/main">
        <p15:guide id="1" pos="3976">
          <p15:clr>
            <a:srgbClr val="FBAE40"/>
          </p15:clr>
        </p15:guide>
        <p15:guide id="2" pos="37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550863" y="1233488"/>
            <a:ext cx="5400675" cy="49434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240462" y="1233488"/>
            <a:ext cx="5400676" cy="49434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bildnummer 4"/>
          <p:cNvSpPr>
            <a:spLocks noGrp="1"/>
          </p:cNvSpPr>
          <p:nvPr>
            <p:ph type="sldNum" sz="quarter" idx="10"/>
          </p:nvPr>
        </p:nvSpPr>
        <p:spPr/>
        <p:txBody>
          <a:bodyPr/>
          <a:lstStyle/>
          <a:p>
            <a:fld id="{689F2D8B-41AF-4F0A-96D1-36B06F461775}" type="slidenum">
              <a:rPr lang="sv-SE" smtClean="0"/>
              <a:pPr/>
              <a:t>‹#›</a:t>
            </a:fld>
            <a:endParaRPr lang="sv-SE"/>
          </a:p>
        </p:txBody>
      </p:sp>
      <p:sp>
        <p:nvSpPr>
          <p:cNvPr id="6" name="Rubrik 5"/>
          <p:cNvSpPr>
            <a:spLocks noGrp="1"/>
          </p:cNvSpPr>
          <p:nvPr>
            <p:ph type="title"/>
          </p:nvPr>
        </p:nvSpPr>
        <p:spPr/>
        <p:txBody>
          <a:bodyPr/>
          <a:lstStyle/>
          <a:p>
            <a:r>
              <a:rPr lang="sv-SE"/>
              <a:t>Klicka här för att ändra format</a:t>
            </a:r>
            <a:endParaRPr lang="sv-SE" dirty="0"/>
          </a:p>
        </p:txBody>
      </p:sp>
    </p:spTree>
    <p:extLst>
      <p:ext uri="{BB962C8B-B14F-4D97-AF65-F5344CB8AC3E}">
        <p14:creationId xmlns:p14="http://schemas.microsoft.com/office/powerpoint/2010/main" val="1048039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vå delar med underrubrik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550863" y="1628775"/>
            <a:ext cx="5400675" cy="454818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240462" y="1628775"/>
            <a:ext cx="5400676" cy="454818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2"/>
          <p:cNvSpPr>
            <a:spLocks noGrp="1"/>
          </p:cNvSpPr>
          <p:nvPr>
            <p:ph type="body" idx="10" hasCustomPrompt="1"/>
          </p:nvPr>
        </p:nvSpPr>
        <p:spPr>
          <a:xfrm>
            <a:off x="550863" y="1253869"/>
            <a:ext cx="5400674" cy="374906"/>
          </a:xfrm>
        </p:spPr>
        <p:txBody>
          <a:bodyPr wrap="square" bIns="36000" anchor="t">
            <a:spAutoFit/>
          </a:bodyPr>
          <a:lstStyle>
            <a:lvl1pPr marL="0" indent="0">
              <a:buNone/>
              <a:defRPr sz="22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6" name="Platshållare för text 2"/>
          <p:cNvSpPr>
            <a:spLocks noGrp="1"/>
          </p:cNvSpPr>
          <p:nvPr>
            <p:ph type="body" idx="11" hasCustomPrompt="1"/>
          </p:nvPr>
        </p:nvSpPr>
        <p:spPr>
          <a:xfrm>
            <a:off x="6240461" y="1253869"/>
            <a:ext cx="5400674" cy="374906"/>
          </a:xfrm>
        </p:spPr>
        <p:txBody>
          <a:bodyPr wrap="square" bIns="36000" anchor="t">
            <a:spAutoFit/>
          </a:bodyPr>
          <a:lstStyle>
            <a:lvl1pPr marL="0" indent="0">
              <a:buNone/>
              <a:defRPr sz="22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7" name="Platshållare för bildnummer 6"/>
          <p:cNvSpPr>
            <a:spLocks noGrp="1"/>
          </p:cNvSpPr>
          <p:nvPr>
            <p:ph type="sldNum" sz="quarter" idx="12"/>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1334989062"/>
      </p:ext>
    </p:extLst>
  </p:cSld>
  <p:clrMapOvr>
    <a:masterClrMapping/>
  </p:clrMapOvr>
  <p:extLst>
    <p:ext uri="{DCECCB84-F9BA-43D5-87BE-67443E8EF086}">
      <p15:sldGuideLst xmlns:p15="http://schemas.microsoft.com/office/powerpoint/2012/main">
        <p15:guide id="1" orient="horz" pos="98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e 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550863" y="1233488"/>
            <a:ext cx="3600000" cy="4967287"/>
          </a:xfrm>
        </p:spPr>
        <p:txBody>
          <a:bodyPr>
            <a:normAutofit/>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8041137" y="1233488"/>
            <a:ext cx="3600000" cy="4967287"/>
          </a:xfrm>
        </p:spPr>
        <p:txBody>
          <a:bodyPr>
            <a:normAutofit/>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innehåll 3"/>
          <p:cNvSpPr>
            <a:spLocks noGrp="1"/>
          </p:cNvSpPr>
          <p:nvPr>
            <p:ph sz="half" idx="10"/>
          </p:nvPr>
        </p:nvSpPr>
        <p:spPr>
          <a:xfrm>
            <a:off x="4296000" y="1233488"/>
            <a:ext cx="3600000" cy="4967287"/>
          </a:xfrm>
        </p:spPr>
        <p:txBody>
          <a:bodyPr>
            <a:normAutofit/>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384991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e delar med underrubrike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550863" y="1628775"/>
            <a:ext cx="3600000" cy="4572000"/>
          </a:xfrm>
        </p:spPr>
        <p:txBody>
          <a:bodyPr>
            <a:normAutofit/>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8041137" y="1628775"/>
            <a:ext cx="3600000" cy="4572000"/>
          </a:xfrm>
        </p:spPr>
        <p:txBody>
          <a:bodyPr>
            <a:normAutofit/>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innehåll 3"/>
          <p:cNvSpPr>
            <a:spLocks noGrp="1"/>
          </p:cNvSpPr>
          <p:nvPr>
            <p:ph sz="half" idx="10"/>
          </p:nvPr>
        </p:nvSpPr>
        <p:spPr>
          <a:xfrm>
            <a:off x="4296000" y="1628775"/>
            <a:ext cx="3600000" cy="4572000"/>
          </a:xfrm>
        </p:spPr>
        <p:txBody>
          <a:bodyPr>
            <a:normAutofit/>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text 2"/>
          <p:cNvSpPr>
            <a:spLocks noGrp="1"/>
          </p:cNvSpPr>
          <p:nvPr>
            <p:ph type="body" idx="11" hasCustomPrompt="1"/>
          </p:nvPr>
        </p:nvSpPr>
        <p:spPr>
          <a:xfrm>
            <a:off x="550863" y="1242872"/>
            <a:ext cx="3600000" cy="344128"/>
          </a:xfrm>
        </p:spPr>
        <p:txBody>
          <a:bodyPr wrap="square" bIns="36000" anchor="t">
            <a:spAutoFit/>
          </a:bodyPr>
          <a:lstStyle>
            <a:lvl1pPr marL="0" indent="0">
              <a:buNone/>
              <a:defRPr sz="20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7" name="Platshållare för text 2"/>
          <p:cNvSpPr>
            <a:spLocks noGrp="1"/>
          </p:cNvSpPr>
          <p:nvPr>
            <p:ph type="body" idx="12" hasCustomPrompt="1"/>
          </p:nvPr>
        </p:nvSpPr>
        <p:spPr>
          <a:xfrm>
            <a:off x="4296000" y="1242872"/>
            <a:ext cx="3600000" cy="344128"/>
          </a:xfrm>
        </p:spPr>
        <p:txBody>
          <a:bodyPr wrap="square" bIns="36000" anchor="t">
            <a:spAutoFit/>
          </a:bodyPr>
          <a:lstStyle>
            <a:lvl1pPr marL="0" indent="0">
              <a:buNone/>
              <a:defRPr sz="20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8" name="Platshållare för text 2"/>
          <p:cNvSpPr>
            <a:spLocks noGrp="1"/>
          </p:cNvSpPr>
          <p:nvPr>
            <p:ph type="body" idx="13" hasCustomPrompt="1"/>
          </p:nvPr>
        </p:nvSpPr>
        <p:spPr>
          <a:xfrm>
            <a:off x="8041137" y="1242872"/>
            <a:ext cx="3600000" cy="344128"/>
          </a:xfrm>
        </p:spPr>
        <p:txBody>
          <a:bodyPr wrap="square" bIns="36000" anchor="t">
            <a:spAutoFit/>
          </a:bodyPr>
          <a:lstStyle>
            <a:lvl1pPr marL="0" indent="0">
              <a:buNone/>
              <a:defRPr sz="20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10" name="Platshållare för bildnummer 9"/>
          <p:cNvSpPr>
            <a:spLocks noGrp="1"/>
          </p:cNvSpPr>
          <p:nvPr>
            <p:ph type="sldNum" sz="quarter" idx="14"/>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825589429"/>
      </p:ext>
    </p:extLst>
  </p:cSld>
  <p:clrMapOvr>
    <a:masterClrMapping/>
  </p:clrMapOvr>
  <p:extLst>
    <p:ext uri="{DCECCB84-F9BA-43D5-87BE-67443E8EF086}">
      <p15:sldGuideLst xmlns:p15="http://schemas.microsoft.com/office/powerpoint/2012/main">
        <p15:guide id="1" orient="horz" pos="98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e bilder med text">
    <p:spTree>
      <p:nvGrpSpPr>
        <p:cNvPr id="1" name=""/>
        <p:cNvGrpSpPr/>
        <p:nvPr/>
      </p:nvGrpSpPr>
      <p:grpSpPr>
        <a:xfrm>
          <a:off x="0" y="0"/>
          <a:ext cx="0" cy="0"/>
          <a:chOff x="0" y="0"/>
          <a:chExt cx="0" cy="0"/>
        </a:xfrm>
      </p:grpSpPr>
      <p:sp>
        <p:nvSpPr>
          <p:cNvPr id="7" name="Platshållare för bild 6"/>
          <p:cNvSpPr>
            <a:spLocks noGrp="1"/>
          </p:cNvSpPr>
          <p:nvPr>
            <p:ph type="pic" sz="quarter" idx="11"/>
          </p:nvPr>
        </p:nvSpPr>
        <p:spPr>
          <a:xfrm>
            <a:off x="550863" y="1233488"/>
            <a:ext cx="3600000" cy="3678291"/>
          </a:xfrm>
        </p:spPr>
        <p:txBody>
          <a:bodyPr/>
          <a:lstStyle/>
          <a:p>
            <a:r>
              <a:rPr lang="sv-SE"/>
              <a:t>Klicka på ikonen för att lägga till en bild</a:t>
            </a:r>
            <a:endParaRPr lang="sv-SE" dirty="0"/>
          </a:p>
        </p:txBody>
      </p:sp>
      <p:sp>
        <p:nvSpPr>
          <p:cNvPr id="8" name="Platshållare för bild 6"/>
          <p:cNvSpPr>
            <a:spLocks noGrp="1"/>
          </p:cNvSpPr>
          <p:nvPr>
            <p:ph type="pic" sz="quarter" idx="12"/>
          </p:nvPr>
        </p:nvSpPr>
        <p:spPr>
          <a:xfrm>
            <a:off x="4296000" y="1233488"/>
            <a:ext cx="3600000" cy="3678291"/>
          </a:xfrm>
        </p:spPr>
        <p:txBody>
          <a:bodyPr/>
          <a:lstStyle/>
          <a:p>
            <a:r>
              <a:rPr lang="sv-SE"/>
              <a:t>Klicka på ikonen för att lägga till en bild</a:t>
            </a:r>
          </a:p>
        </p:txBody>
      </p:sp>
      <p:sp>
        <p:nvSpPr>
          <p:cNvPr id="9" name="Platshållare för bild 6"/>
          <p:cNvSpPr>
            <a:spLocks noGrp="1"/>
          </p:cNvSpPr>
          <p:nvPr>
            <p:ph type="pic" sz="quarter" idx="13"/>
          </p:nvPr>
        </p:nvSpPr>
        <p:spPr>
          <a:xfrm>
            <a:off x="8041137" y="1233488"/>
            <a:ext cx="3600000" cy="3678291"/>
          </a:xfrm>
        </p:spPr>
        <p:txBody>
          <a:bodyPr/>
          <a:lstStyle/>
          <a:p>
            <a:r>
              <a:rPr lang="sv-SE"/>
              <a:t>Klicka på ikonen för att lägga till en bild</a:t>
            </a:r>
          </a:p>
        </p:txBody>
      </p:sp>
      <p:sp>
        <p:nvSpPr>
          <p:cNvPr id="11" name="Platshållare för text 10"/>
          <p:cNvSpPr>
            <a:spLocks noGrp="1"/>
          </p:cNvSpPr>
          <p:nvPr>
            <p:ph type="body" sz="quarter" idx="14" hasCustomPrompt="1"/>
          </p:nvPr>
        </p:nvSpPr>
        <p:spPr>
          <a:xfrm>
            <a:off x="550863" y="5012285"/>
            <a:ext cx="3600000" cy="1045615"/>
          </a:xfrm>
        </p:spPr>
        <p:txBody>
          <a:bodyPr/>
          <a:lstStyle>
            <a:lvl1pPr marL="0" indent="0">
              <a:buNone/>
              <a:defRPr/>
            </a:lvl1pPr>
          </a:lstStyle>
          <a:p>
            <a:pPr lvl="0"/>
            <a:r>
              <a:rPr lang="sv-SE" dirty="0"/>
              <a:t>Text</a:t>
            </a:r>
          </a:p>
        </p:txBody>
      </p:sp>
      <p:sp>
        <p:nvSpPr>
          <p:cNvPr id="12" name="Platshållare för text 10"/>
          <p:cNvSpPr>
            <a:spLocks noGrp="1"/>
          </p:cNvSpPr>
          <p:nvPr>
            <p:ph type="body" sz="quarter" idx="15" hasCustomPrompt="1"/>
          </p:nvPr>
        </p:nvSpPr>
        <p:spPr>
          <a:xfrm>
            <a:off x="4296000" y="5012285"/>
            <a:ext cx="3600000" cy="1045615"/>
          </a:xfrm>
        </p:spPr>
        <p:txBody>
          <a:bodyPr/>
          <a:lstStyle>
            <a:lvl1pPr marL="0" indent="0">
              <a:buNone/>
              <a:defRPr/>
            </a:lvl1pPr>
          </a:lstStyle>
          <a:p>
            <a:pPr lvl="0"/>
            <a:r>
              <a:rPr lang="sv-SE" dirty="0"/>
              <a:t>Text</a:t>
            </a:r>
          </a:p>
        </p:txBody>
      </p:sp>
      <p:sp>
        <p:nvSpPr>
          <p:cNvPr id="13" name="Platshållare för text 10"/>
          <p:cNvSpPr>
            <a:spLocks noGrp="1"/>
          </p:cNvSpPr>
          <p:nvPr>
            <p:ph type="body" sz="quarter" idx="16" hasCustomPrompt="1"/>
          </p:nvPr>
        </p:nvSpPr>
        <p:spPr>
          <a:xfrm>
            <a:off x="8041137" y="5012285"/>
            <a:ext cx="3600000" cy="1045615"/>
          </a:xfrm>
        </p:spPr>
        <p:txBody>
          <a:bodyPr/>
          <a:lstStyle>
            <a:lvl1pPr marL="0" indent="0">
              <a:buNone/>
              <a:defRPr/>
            </a:lvl1pPr>
          </a:lstStyle>
          <a:p>
            <a:pPr lvl="0"/>
            <a:r>
              <a:rPr lang="sv-SE" dirty="0"/>
              <a:t>Text</a:t>
            </a:r>
          </a:p>
        </p:txBody>
      </p:sp>
      <p:sp>
        <p:nvSpPr>
          <p:cNvPr id="4" name="Platshållare för bildnummer 3"/>
          <p:cNvSpPr>
            <a:spLocks noGrp="1"/>
          </p:cNvSpPr>
          <p:nvPr>
            <p:ph type="sldNum" sz="quarter" idx="17"/>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130066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Översikt 4 bilder">
    <p:spTree>
      <p:nvGrpSpPr>
        <p:cNvPr id="1" name=""/>
        <p:cNvGrpSpPr/>
        <p:nvPr/>
      </p:nvGrpSpPr>
      <p:grpSpPr>
        <a:xfrm>
          <a:off x="0" y="0"/>
          <a:ext cx="0" cy="0"/>
          <a:chOff x="0" y="0"/>
          <a:chExt cx="0" cy="0"/>
        </a:xfrm>
      </p:grpSpPr>
      <p:sp>
        <p:nvSpPr>
          <p:cNvPr id="7" name="Platshållare för bild 6"/>
          <p:cNvSpPr>
            <a:spLocks noGrp="1"/>
          </p:cNvSpPr>
          <p:nvPr>
            <p:ph type="pic" sz="quarter" idx="11"/>
          </p:nvPr>
        </p:nvSpPr>
        <p:spPr>
          <a:xfrm>
            <a:off x="550864" y="1233489"/>
            <a:ext cx="3045738" cy="2195512"/>
          </a:xfrm>
        </p:spPr>
        <p:txBody>
          <a:bodyPr/>
          <a:lstStyle/>
          <a:p>
            <a:r>
              <a:rPr lang="sv-SE"/>
              <a:t>Klicka på ikonen för att lägga till en bild</a:t>
            </a:r>
            <a:endParaRPr lang="sv-SE" dirty="0"/>
          </a:p>
        </p:txBody>
      </p:sp>
      <p:sp>
        <p:nvSpPr>
          <p:cNvPr id="8" name="Platshållare för bild 6"/>
          <p:cNvSpPr>
            <a:spLocks noGrp="1"/>
          </p:cNvSpPr>
          <p:nvPr>
            <p:ph type="pic" sz="quarter" idx="12"/>
          </p:nvPr>
        </p:nvSpPr>
        <p:spPr>
          <a:xfrm>
            <a:off x="550864" y="3660021"/>
            <a:ext cx="3045738" cy="2195512"/>
          </a:xfrm>
        </p:spPr>
        <p:txBody>
          <a:bodyPr/>
          <a:lstStyle/>
          <a:p>
            <a:r>
              <a:rPr lang="sv-SE"/>
              <a:t>Klicka på ikonen för att lägga till en bild</a:t>
            </a:r>
          </a:p>
        </p:txBody>
      </p:sp>
      <p:sp>
        <p:nvSpPr>
          <p:cNvPr id="9" name="Platshållare för bild 6"/>
          <p:cNvSpPr>
            <a:spLocks noGrp="1"/>
          </p:cNvSpPr>
          <p:nvPr>
            <p:ph type="pic" sz="quarter" idx="13"/>
          </p:nvPr>
        </p:nvSpPr>
        <p:spPr>
          <a:xfrm>
            <a:off x="6241138" y="1233489"/>
            <a:ext cx="3045738" cy="2195512"/>
          </a:xfrm>
        </p:spPr>
        <p:txBody>
          <a:bodyPr/>
          <a:lstStyle/>
          <a:p>
            <a:r>
              <a:rPr lang="sv-SE"/>
              <a:t>Klicka på ikonen för att lägga till en bild</a:t>
            </a:r>
          </a:p>
        </p:txBody>
      </p:sp>
      <p:sp>
        <p:nvSpPr>
          <p:cNvPr id="11" name="Platshållare för text 10"/>
          <p:cNvSpPr>
            <a:spLocks noGrp="1"/>
          </p:cNvSpPr>
          <p:nvPr>
            <p:ph type="body" sz="quarter" idx="14" hasCustomPrompt="1"/>
          </p:nvPr>
        </p:nvSpPr>
        <p:spPr>
          <a:xfrm>
            <a:off x="3711577" y="1230861"/>
            <a:ext cx="2239961" cy="2195512"/>
          </a:xfrm>
        </p:spPr>
        <p:txBody>
          <a:bodyPr>
            <a:normAutofit/>
          </a:bodyPr>
          <a:lstStyle>
            <a:lvl1pPr marL="0" indent="0">
              <a:buNone/>
              <a:defRPr sz="1600"/>
            </a:lvl1pPr>
          </a:lstStyle>
          <a:p>
            <a:pPr lvl="0"/>
            <a:r>
              <a:rPr lang="sv-SE" dirty="0"/>
              <a:t>Text</a:t>
            </a:r>
          </a:p>
        </p:txBody>
      </p:sp>
      <p:sp>
        <p:nvSpPr>
          <p:cNvPr id="12" name="Platshållare för text 10"/>
          <p:cNvSpPr>
            <a:spLocks noGrp="1"/>
          </p:cNvSpPr>
          <p:nvPr>
            <p:ph type="body" sz="quarter" idx="15" hasCustomPrompt="1"/>
          </p:nvPr>
        </p:nvSpPr>
        <p:spPr>
          <a:xfrm>
            <a:off x="3711577" y="3660021"/>
            <a:ext cx="2239961" cy="2195512"/>
          </a:xfrm>
        </p:spPr>
        <p:txBody>
          <a:bodyPr>
            <a:normAutofit/>
          </a:bodyPr>
          <a:lstStyle>
            <a:lvl1pPr marL="0" indent="0">
              <a:buNone/>
              <a:defRPr sz="1600"/>
            </a:lvl1pPr>
          </a:lstStyle>
          <a:p>
            <a:pPr lvl="0"/>
            <a:r>
              <a:rPr lang="sv-SE" dirty="0"/>
              <a:t>Text</a:t>
            </a:r>
          </a:p>
        </p:txBody>
      </p:sp>
      <p:sp>
        <p:nvSpPr>
          <p:cNvPr id="13" name="Platshållare för text 10"/>
          <p:cNvSpPr>
            <a:spLocks noGrp="1"/>
          </p:cNvSpPr>
          <p:nvPr>
            <p:ph type="body" sz="quarter" idx="16" hasCustomPrompt="1"/>
          </p:nvPr>
        </p:nvSpPr>
        <p:spPr>
          <a:xfrm>
            <a:off x="9401176" y="1233489"/>
            <a:ext cx="2239961" cy="2195512"/>
          </a:xfrm>
        </p:spPr>
        <p:txBody>
          <a:bodyPr>
            <a:normAutofit/>
          </a:bodyPr>
          <a:lstStyle>
            <a:lvl1pPr marL="0" indent="0">
              <a:buNone/>
              <a:defRPr sz="1600"/>
            </a:lvl1pPr>
          </a:lstStyle>
          <a:p>
            <a:pPr lvl="0"/>
            <a:r>
              <a:rPr lang="sv-SE" dirty="0"/>
              <a:t>Text</a:t>
            </a:r>
          </a:p>
        </p:txBody>
      </p:sp>
      <p:sp>
        <p:nvSpPr>
          <p:cNvPr id="4" name="Platshållare för bildnummer 3"/>
          <p:cNvSpPr>
            <a:spLocks noGrp="1"/>
          </p:cNvSpPr>
          <p:nvPr>
            <p:ph type="sldNum" sz="quarter" idx="17"/>
          </p:nvPr>
        </p:nvSpPr>
        <p:spPr/>
        <p:txBody>
          <a:bodyPr/>
          <a:lstStyle/>
          <a:p>
            <a:fld id="{689F2D8B-41AF-4F0A-96D1-36B06F461775}" type="slidenum">
              <a:rPr lang="sv-SE" smtClean="0"/>
              <a:pPr/>
              <a:t>‹#›</a:t>
            </a:fld>
            <a:endParaRPr lang="sv-SE"/>
          </a:p>
        </p:txBody>
      </p:sp>
      <p:sp>
        <p:nvSpPr>
          <p:cNvPr id="10" name="Platshållare för bild 6"/>
          <p:cNvSpPr>
            <a:spLocks noGrp="1"/>
          </p:cNvSpPr>
          <p:nvPr>
            <p:ph type="pic" sz="quarter" idx="18"/>
          </p:nvPr>
        </p:nvSpPr>
        <p:spPr>
          <a:xfrm>
            <a:off x="6241138" y="3660021"/>
            <a:ext cx="3045738" cy="2195512"/>
          </a:xfrm>
        </p:spPr>
        <p:txBody>
          <a:bodyPr/>
          <a:lstStyle/>
          <a:p>
            <a:r>
              <a:rPr lang="sv-SE"/>
              <a:t>Klicka på ikonen för att lägga till en bild</a:t>
            </a:r>
          </a:p>
        </p:txBody>
      </p:sp>
      <p:sp>
        <p:nvSpPr>
          <p:cNvPr id="15" name="Platshållare för text 10"/>
          <p:cNvSpPr>
            <a:spLocks noGrp="1"/>
          </p:cNvSpPr>
          <p:nvPr>
            <p:ph type="body" sz="quarter" idx="19" hasCustomPrompt="1"/>
          </p:nvPr>
        </p:nvSpPr>
        <p:spPr>
          <a:xfrm>
            <a:off x="9401176" y="3660021"/>
            <a:ext cx="2239961" cy="2195512"/>
          </a:xfrm>
        </p:spPr>
        <p:txBody>
          <a:bodyPr>
            <a:normAutofit/>
          </a:bodyPr>
          <a:lstStyle>
            <a:lvl1pPr marL="0" indent="0">
              <a:buNone/>
              <a:defRPr sz="1600"/>
            </a:lvl1pPr>
          </a:lstStyle>
          <a:p>
            <a:pPr lvl="0"/>
            <a:r>
              <a:rPr lang="sv-SE" dirty="0"/>
              <a:t>Text</a:t>
            </a:r>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293094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Översikt 8 bilder">
    <p:spTree>
      <p:nvGrpSpPr>
        <p:cNvPr id="1" name=""/>
        <p:cNvGrpSpPr/>
        <p:nvPr/>
      </p:nvGrpSpPr>
      <p:grpSpPr>
        <a:xfrm>
          <a:off x="0" y="0"/>
          <a:ext cx="0" cy="0"/>
          <a:chOff x="0" y="0"/>
          <a:chExt cx="0" cy="0"/>
        </a:xfrm>
      </p:grpSpPr>
      <p:sp>
        <p:nvSpPr>
          <p:cNvPr id="20" name="Platshållare för bild 19"/>
          <p:cNvSpPr>
            <a:spLocks noGrp="1"/>
          </p:cNvSpPr>
          <p:nvPr>
            <p:ph type="pic" sz="quarter" idx="10"/>
          </p:nvPr>
        </p:nvSpPr>
        <p:spPr>
          <a:xfrm>
            <a:off x="550863"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2" name="Platshållare för bild 21"/>
          <p:cNvSpPr>
            <a:spLocks noGrp="1"/>
          </p:cNvSpPr>
          <p:nvPr>
            <p:ph type="pic" sz="quarter" idx="11"/>
          </p:nvPr>
        </p:nvSpPr>
        <p:spPr>
          <a:xfrm>
            <a:off x="3471242"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4" name="Platshållare för bild 23"/>
          <p:cNvSpPr>
            <a:spLocks noGrp="1"/>
          </p:cNvSpPr>
          <p:nvPr>
            <p:ph type="pic" sz="quarter" idx="12"/>
          </p:nvPr>
        </p:nvSpPr>
        <p:spPr>
          <a:xfrm>
            <a:off x="6391621"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6" name="Platshållare för bild 25"/>
          <p:cNvSpPr>
            <a:spLocks noGrp="1"/>
          </p:cNvSpPr>
          <p:nvPr>
            <p:ph type="pic" sz="quarter" idx="13"/>
          </p:nvPr>
        </p:nvSpPr>
        <p:spPr>
          <a:xfrm>
            <a:off x="9312000"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1" name="Platshållare för bild 20"/>
          <p:cNvSpPr>
            <a:spLocks noGrp="1"/>
          </p:cNvSpPr>
          <p:nvPr>
            <p:ph type="pic" sz="quarter" idx="14"/>
          </p:nvPr>
        </p:nvSpPr>
        <p:spPr>
          <a:xfrm>
            <a:off x="550863"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3" name="Platshållare för bild 22"/>
          <p:cNvSpPr>
            <a:spLocks noGrp="1"/>
          </p:cNvSpPr>
          <p:nvPr>
            <p:ph type="pic" sz="quarter" idx="15"/>
          </p:nvPr>
        </p:nvSpPr>
        <p:spPr>
          <a:xfrm>
            <a:off x="3471242"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5" name="Platshållare för bild 24"/>
          <p:cNvSpPr>
            <a:spLocks noGrp="1"/>
          </p:cNvSpPr>
          <p:nvPr>
            <p:ph type="pic" sz="quarter" idx="16"/>
          </p:nvPr>
        </p:nvSpPr>
        <p:spPr>
          <a:xfrm>
            <a:off x="6391621"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7" name="Platshållare för bild 26"/>
          <p:cNvSpPr>
            <a:spLocks noGrp="1"/>
          </p:cNvSpPr>
          <p:nvPr>
            <p:ph type="pic" sz="quarter" idx="17"/>
          </p:nvPr>
        </p:nvSpPr>
        <p:spPr>
          <a:xfrm>
            <a:off x="9312000"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9" name="Platshållare för text 28"/>
          <p:cNvSpPr>
            <a:spLocks noGrp="1"/>
          </p:cNvSpPr>
          <p:nvPr>
            <p:ph type="body" sz="quarter" idx="18" hasCustomPrompt="1"/>
          </p:nvPr>
        </p:nvSpPr>
        <p:spPr>
          <a:xfrm>
            <a:off x="550863"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0" name="Platshållare för text 28"/>
          <p:cNvSpPr>
            <a:spLocks noGrp="1"/>
          </p:cNvSpPr>
          <p:nvPr>
            <p:ph type="body" sz="quarter" idx="19" hasCustomPrompt="1"/>
          </p:nvPr>
        </p:nvSpPr>
        <p:spPr>
          <a:xfrm>
            <a:off x="3471242"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1" name="Platshållare för text 28"/>
          <p:cNvSpPr>
            <a:spLocks noGrp="1"/>
          </p:cNvSpPr>
          <p:nvPr>
            <p:ph type="body" sz="quarter" idx="20" hasCustomPrompt="1"/>
          </p:nvPr>
        </p:nvSpPr>
        <p:spPr>
          <a:xfrm>
            <a:off x="6391621"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2" name="Platshållare för text 28"/>
          <p:cNvSpPr>
            <a:spLocks noGrp="1"/>
          </p:cNvSpPr>
          <p:nvPr>
            <p:ph type="body" sz="quarter" idx="21" hasCustomPrompt="1"/>
          </p:nvPr>
        </p:nvSpPr>
        <p:spPr>
          <a:xfrm>
            <a:off x="9312000"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3" name="Platshållare för text 28"/>
          <p:cNvSpPr>
            <a:spLocks noGrp="1"/>
          </p:cNvSpPr>
          <p:nvPr>
            <p:ph type="body" sz="quarter" idx="22" hasCustomPrompt="1"/>
          </p:nvPr>
        </p:nvSpPr>
        <p:spPr>
          <a:xfrm>
            <a:off x="550863"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4" name="Platshållare för text 28"/>
          <p:cNvSpPr>
            <a:spLocks noGrp="1"/>
          </p:cNvSpPr>
          <p:nvPr>
            <p:ph type="body" sz="quarter" idx="23" hasCustomPrompt="1"/>
          </p:nvPr>
        </p:nvSpPr>
        <p:spPr>
          <a:xfrm>
            <a:off x="3471242"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5" name="Platshållare för text 28"/>
          <p:cNvSpPr>
            <a:spLocks noGrp="1"/>
          </p:cNvSpPr>
          <p:nvPr>
            <p:ph type="body" sz="quarter" idx="24" hasCustomPrompt="1"/>
          </p:nvPr>
        </p:nvSpPr>
        <p:spPr>
          <a:xfrm>
            <a:off x="6391621"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6" name="Platshållare för text 28"/>
          <p:cNvSpPr>
            <a:spLocks noGrp="1"/>
          </p:cNvSpPr>
          <p:nvPr>
            <p:ph type="body" sz="quarter" idx="25" hasCustomPrompt="1"/>
          </p:nvPr>
        </p:nvSpPr>
        <p:spPr>
          <a:xfrm>
            <a:off x="9312000"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4" name="Platshållare för bildnummer 3"/>
          <p:cNvSpPr>
            <a:spLocks noGrp="1"/>
          </p:cNvSpPr>
          <p:nvPr>
            <p:ph type="sldNum" sz="quarter" idx="26"/>
          </p:nvPr>
        </p:nvSpPr>
        <p:spPr/>
        <p:txBody>
          <a:bodyPr/>
          <a:lstStyle/>
          <a:p>
            <a:fld id="{689F2D8B-41AF-4F0A-96D1-36B06F461775}" type="slidenum">
              <a:rPr lang="sv-SE" smtClean="0"/>
              <a:pPr/>
              <a:t>‹#›</a:t>
            </a:fld>
            <a:endParaRPr lang="sv-SE"/>
          </a:p>
        </p:txBody>
      </p:sp>
      <p:sp>
        <p:nvSpPr>
          <p:cNvPr id="3" name="Rubrik 2"/>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3544384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Översikt 6 bilder">
    <p:spTree>
      <p:nvGrpSpPr>
        <p:cNvPr id="1" name=""/>
        <p:cNvGrpSpPr/>
        <p:nvPr/>
      </p:nvGrpSpPr>
      <p:grpSpPr>
        <a:xfrm>
          <a:off x="0" y="0"/>
          <a:ext cx="0" cy="0"/>
          <a:chOff x="0" y="0"/>
          <a:chExt cx="0" cy="0"/>
        </a:xfrm>
      </p:grpSpPr>
      <p:sp>
        <p:nvSpPr>
          <p:cNvPr id="20" name="Platshållare för bild 19"/>
          <p:cNvSpPr>
            <a:spLocks noGrp="1"/>
          </p:cNvSpPr>
          <p:nvPr>
            <p:ph type="pic" sz="quarter" idx="10"/>
          </p:nvPr>
        </p:nvSpPr>
        <p:spPr>
          <a:xfrm>
            <a:off x="550863" y="1628774"/>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2" name="Platshållare för bild 21"/>
          <p:cNvSpPr>
            <a:spLocks noGrp="1"/>
          </p:cNvSpPr>
          <p:nvPr>
            <p:ph type="pic" sz="quarter" idx="11"/>
          </p:nvPr>
        </p:nvSpPr>
        <p:spPr>
          <a:xfrm>
            <a:off x="4445432" y="1628774"/>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4" name="Platshållare för bild 23"/>
          <p:cNvSpPr>
            <a:spLocks noGrp="1"/>
          </p:cNvSpPr>
          <p:nvPr>
            <p:ph type="pic" sz="quarter" idx="12"/>
          </p:nvPr>
        </p:nvSpPr>
        <p:spPr>
          <a:xfrm>
            <a:off x="8340000" y="1628774"/>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1" name="Platshållare för bild 20"/>
          <p:cNvSpPr>
            <a:spLocks noGrp="1"/>
          </p:cNvSpPr>
          <p:nvPr>
            <p:ph type="pic" sz="quarter" idx="14"/>
          </p:nvPr>
        </p:nvSpPr>
        <p:spPr>
          <a:xfrm>
            <a:off x="550863" y="3861900"/>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3" name="Platshållare för bild 22"/>
          <p:cNvSpPr>
            <a:spLocks noGrp="1"/>
          </p:cNvSpPr>
          <p:nvPr>
            <p:ph type="pic" sz="quarter" idx="15"/>
          </p:nvPr>
        </p:nvSpPr>
        <p:spPr>
          <a:xfrm>
            <a:off x="4445432" y="3861900"/>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5" name="Platshållare för bild 24"/>
          <p:cNvSpPr>
            <a:spLocks noGrp="1"/>
          </p:cNvSpPr>
          <p:nvPr>
            <p:ph type="pic" sz="quarter" idx="16"/>
          </p:nvPr>
        </p:nvSpPr>
        <p:spPr>
          <a:xfrm>
            <a:off x="8340000" y="3861900"/>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9" name="Platshållare för text 28"/>
          <p:cNvSpPr>
            <a:spLocks noGrp="1"/>
          </p:cNvSpPr>
          <p:nvPr>
            <p:ph type="body" sz="quarter" idx="18" hasCustomPrompt="1"/>
          </p:nvPr>
        </p:nvSpPr>
        <p:spPr>
          <a:xfrm>
            <a:off x="550863" y="3360443"/>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0" name="Platshållare för text 28"/>
          <p:cNvSpPr>
            <a:spLocks noGrp="1"/>
          </p:cNvSpPr>
          <p:nvPr>
            <p:ph type="body" sz="quarter" idx="19" hasCustomPrompt="1"/>
          </p:nvPr>
        </p:nvSpPr>
        <p:spPr>
          <a:xfrm>
            <a:off x="4445432" y="3360443"/>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1" name="Platshållare för text 28"/>
          <p:cNvSpPr>
            <a:spLocks noGrp="1"/>
          </p:cNvSpPr>
          <p:nvPr>
            <p:ph type="body" sz="quarter" idx="20" hasCustomPrompt="1"/>
          </p:nvPr>
        </p:nvSpPr>
        <p:spPr>
          <a:xfrm>
            <a:off x="8340000" y="3360443"/>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3" name="Platshållare för text 28"/>
          <p:cNvSpPr>
            <a:spLocks noGrp="1"/>
          </p:cNvSpPr>
          <p:nvPr>
            <p:ph type="body" sz="quarter" idx="22" hasCustomPrompt="1"/>
          </p:nvPr>
        </p:nvSpPr>
        <p:spPr>
          <a:xfrm>
            <a:off x="550863" y="5593569"/>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4" name="Platshållare för text 28"/>
          <p:cNvSpPr>
            <a:spLocks noGrp="1"/>
          </p:cNvSpPr>
          <p:nvPr>
            <p:ph type="body" sz="quarter" idx="23" hasCustomPrompt="1"/>
          </p:nvPr>
        </p:nvSpPr>
        <p:spPr>
          <a:xfrm>
            <a:off x="4445432" y="5593569"/>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5" name="Platshållare för text 28"/>
          <p:cNvSpPr>
            <a:spLocks noGrp="1"/>
          </p:cNvSpPr>
          <p:nvPr>
            <p:ph type="body" sz="quarter" idx="24" hasCustomPrompt="1"/>
          </p:nvPr>
        </p:nvSpPr>
        <p:spPr>
          <a:xfrm>
            <a:off x="8340000" y="5593569"/>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4" name="Platshållare för bildnummer 3"/>
          <p:cNvSpPr>
            <a:spLocks noGrp="1"/>
          </p:cNvSpPr>
          <p:nvPr>
            <p:ph type="sldNum" sz="quarter" idx="26"/>
          </p:nvPr>
        </p:nvSpPr>
        <p:spPr/>
        <p:txBody>
          <a:bodyPr/>
          <a:lstStyle/>
          <a:p>
            <a:fld id="{689F2D8B-41AF-4F0A-96D1-36B06F461775}" type="slidenum">
              <a:rPr lang="sv-SE" smtClean="0"/>
              <a:pPr/>
              <a:t>‹#›</a:t>
            </a:fld>
            <a:endParaRPr lang="sv-SE"/>
          </a:p>
        </p:txBody>
      </p:sp>
      <p:sp>
        <p:nvSpPr>
          <p:cNvPr id="3" name="Rubrik 2"/>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692222751"/>
      </p:ext>
    </p:extLst>
  </p:cSld>
  <p:clrMapOvr>
    <a:masterClrMapping/>
  </p:clrMapOvr>
  <p:extLst>
    <p:ext uri="{DCECCB84-F9BA-43D5-87BE-67443E8EF086}">
      <p15:sldGuideLst xmlns:p15="http://schemas.microsoft.com/office/powerpoint/2012/main">
        <p15:guide id="1" orient="horz" pos="77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4076175700"/>
      </p:ext>
    </p:extLst>
  </p:cSld>
  <p:clrMapOvr>
    <a:masterClrMapping/>
  </p:clrMapOvr>
  <p:extLst>
    <p:ext uri="{DCECCB84-F9BA-43D5-87BE-67443E8EF086}">
      <p15:sldGuideLst xmlns:p15="http://schemas.microsoft.com/office/powerpoint/2012/main">
        <p15:guide id="1" orient="horz" pos="77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bildnummer 1"/>
          <p:cNvSpPr>
            <a:spLocks noGrp="1"/>
          </p:cNvSpPr>
          <p:nvPr>
            <p:ph type="sldNum" sz="quarter" idx="10"/>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2976167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ABDB18-9621-4DCF-A7C7-0AD13D5A0FD3}" type="datetime1">
              <a:rPr lang="en-GB" smtClean="0"/>
              <a:t>14/01/2020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A99865-0DF5-4BC3-85C5-DB295B781894}" type="slidenum">
              <a:rPr lang="en-GB" smtClean="0"/>
              <a:t>‹#›</a:t>
            </a:fld>
            <a:endParaRPr lang="en-GB"/>
          </a:p>
        </p:txBody>
      </p:sp>
    </p:spTree>
    <p:extLst>
      <p:ext uri="{BB962C8B-B14F-4D97-AF65-F5344CB8AC3E}">
        <p14:creationId xmlns:p14="http://schemas.microsoft.com/office/powerpoint/2010/main" val="2922109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Inforuta vinrö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3" y="1233488"/>
            <a:ext cx="7417480"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8" name="Platshållare för text 7"/>
          <p:cNvSpPr>
            <a:spLocks noGrp="1"/>
          </p:cNvSpPr>
          <p:nvPr>
            <p:ph type="body" sz="quarter" idx="12"/>
          </p:nvPr>
        </p:nvSpPr>
        <p:spPr>
          <a:xfrm>
            <a:off x="8183563" y="0"/>
            <a:ext cx="4008437" cy="6858001"/>
          </a:xfrm>
          <a:custGeom>
            <a:avLst/>
            <a:gdLst>
              <a:gd name="connsiteX0" fmla="*/ 3679752 w 4008437"/>
              <a:gd name="connsiteY0" fmla="*/ 6463665 h 6858001"/>
              <a:gd name="connsiteX1" fmla="*/ 3679752 w 4008437"/>
              <a:gd name="connsiteY1" fmla="*/ 6706425 h 6858001"/>
              <a:gd name="connsiteX2" fmla="*/ 3852627 w 4008437"/>
              <a:gd name="connsiteY2" fmla="*/ 6706425 h 6858001"/>
              <a:gd name="connsiteX3" fmla="*/ 3852627 w 4008437"/>
              <a:gd name="connsiteY3" fmla="*/ 6661561 h 6858001"/>
              <a:gd name="connsiteX4" fmla="*/ 3733297 w 4008437"/>
              <a:gd name="connsiteY4" fmla="*/ 6661561 h 6858001"/>
              <a:gd name="connsiteX5" fmla="*/ 3733297 w 4008437"/>
              <a:gd name="connsiteY5" fmla="*/ 6602016 h 6858001"/>
              <a:gd name="connsiteX6" fmla="*/ 3845566 w 4008437"/>
              <a:gd name="connsiteY6" fmla="*/ 6602016 h 6858001"/>
              <a:gd name="connsiteX7" fmla="*/ 3845566 w 4008437"/>
              <a:gd name="connsiteY7" fmla="*/ 6560558 h 6858001"/>
              <a:gd name="connsiteX8" fmla="*/ 3733297 w 4008437"/>
              <a:gd name="connsiteY8" fmla="*/ 6560558 h 6858001"/>
              <a:gd name="connsiteX9" fmla="*/ 3733297 w 4008437"/>
              <a:gd name="connsiteY9" fmla="*/ 6508529 h 6858001"/>
              <a:gd name="connsiteX10" fmla="*/ 3852862 w 4008437"/>
              <a:gd name="connsiteY10" fmla="*/ 6508529 h 6858001"/>
              <a:gd name="connsiteX11" fmla="*/ 3852862 w 4008437"/>
              <a:gd name="connsiteY11" fmla="*/ 6463665 h 6858001"/>
              <a:gd name="connsiteX12" fmla="*/ 3556348 w 4008437"/>
              <a:gd name="connsiteY12" fmla="*/ 6457793 h 6858001"/>
              <a:gd name="connsiteX13" fmla="*/ 3523692 w 4008437"/>
              <a:gd name="connsiteY13" fmla="*/ 6462149 h 6858001"/>
              <a:gd name="connsiteX14" fmla="*/ 3494264 w 4008437"/>
              <a:gd name="connsiteY14" fmla="*/ 6475785 h 6858001"/>
              <a:gd name="connsiteX15" fmla="*/ 3473380 w 4008437"/>
              <a:gd name="connsiteY15" fmla="*/ 6498889 h 6858001"/>
              <a:gd name="connsiteX16" fmla="*/ 3465406 w 4008437"/>
              <a:gd name="connsiteY16" fmla="*/ 6531274 h 6858001"/>
              <a:gd name="connsiteX17" fmla="*/ 3471671 w 4008437"/>
              <a:gd name="connsiteY17" fmla="*/ 6559681 h 6858001"/>
              <a:gd name="connsiteX18" fmla="*/ 3488189 w 4008437"/>
              <a:gd name="connsiteY18" fmla="*/ 6579188 h 6858001"/>
              <a:gd name="connsiteX19" fmla="*/ 3511351 w 4008437"/>
              <a:gd name="connsiteY19" fmla="*/ 6592066 h 6858001"/>
              <a:gd name="connsiteX20" fmla="*/ 3537932 w 4008437"/>
              <a:gd name="connsiteY20" fmla="*/ 6600399 h 6858001"/>
              <a:gd name="connsiteX21" fmla="*/ 3564322 w 4008437"/>
              <a:gd name="connsiteY21" fmla="*/ 6607216 h 6858001"/>
              <a:gd name="connsiteX22" fmla="*/ 3587485 w 4008437"/>
              <a:gd name="connsiteY22" fmla="*/ 6614224 h 6858001"/>
              <a:gd name="connsiteX23" fmla="*/ 3604002 w 4008437"/>
              <a:gd name="connsiteY23" fmla="*/ 6624450 h 6858001"/>
              <a:gd name="connsiteX24" fmla="*/ 3610268 w 4008437"/>
              <a:gd name="connsiteY24" fmla="*/ 6640548 h 6858001"/>
              <a:gd name="connsiteX25" fmla="*/ 3605521 w 4008437"/>
              <a:gd name="connsiteY25" fmla="*/ 6655698 h 6858001"/>
              <a:gd name="connsiteX26" fmla="*/ 3593560 w 4008437"/>
              <a:gd name="connsiteY26" fmla="*/ 6664978 h 6858001"/>
              <a:gd name="connsiteX27" fmla="*/ 3578182 w 4008437"/>
              <a:gd name="connsiteY27" fmla="*/ 6669523 h 6858001"/>
              <a:gd name="connsiteX28" fmla="*/ 3562993 w 4008437"/>
              <a:gd name="connsiteY28" fmla="*/ 6670849 h 6858001"/>
              <a:gd name="connsiteX29" fmla="*/ 3542488 w 4008437"/>
              <a:gd name="connsiteY29" fmla="*/ 6668198 h 6858001"/>
              <a:gd name="connsiteX30" fmla="*/ 3525211 w 4008437"/>
              <a:gd name="connsiteY30" fmla="*/ 6660433 h 6858001"/>
              <a:gd name="connsiteX31" fmla="*/ 3513440 w 4008437"/>
              <a:gd name="connsiteY31" fmla="*/ 6646608 h 6858001"/>
              <a:gd name="connsiteX32" fmla="*/ 3509073 w 4008437"/>
              <a:gd name="connsiteY32" fmla="*/ 6625965 h 6858001"/>
              <a:gd name="connsiteX33" fmla="*/ 3457242 w 4008437"/>
              <a:gd name="connsiteY33" fmla="*/ 6625965 h 6858001"/>
              <a:gd name="connsiteX34" fmla="*/ 3465406 w 4008437"/>
              <a:gd name="connsiteY34" fmla="*/ 6664599 h 6858001"/>
              <a:gd name="connsiteX35" fmla="*/ 3488379 w 4008437"/>
              <a:gd name="connsiteY35" fmla="*/ 6691492 h 6858001"/>
              <a:gd name="connsiteX36" fmla="*/ 3521794 w 4008437"/>
              <a:gd name="connsiteY36" fmla="*/ 6707021 h 6858001"/>
              <a:gd name="connsiteX37" fmla="*/ 3560904 w 4008437"/>
              <a:gd name="connsiteY37" fmla="*/ 6711945 h 6858001"/>
              <a:gd name="connsiteX38" fmla="*/ 3604762 w 4008437"/>
              <a:gd name="connsiteY38" fmla="*/ 6706264 h 6858001"/>
              <a:gd name="connsiteX39" fmla="*/ 3636468 w 4008437"/>
              <a:gd name="connsiteY39" fmla="*/ 6689977 h 6858001"/>
              <a:gd name="connsiteX40" fmla="*/ 3655644 w 4008437"/>
              <a:gd name="connsiteY40" fmla="*/ 6665357 h 6858001"/>
              <a:gd name="connsiteX41" fmla="*/ 3662099 w 4008437"/>
              <a:gd name="connsiteY41" fmla="*/ 6634298 h 6858001"/>
              <a:gd name="connsiteX42" fmla="*/ 3653555 w 4008437"/>
              <a:gd name="connsiteY42" fmla="*/ 6600967 h 6858001"/>
              <a:gd name="connsiteX43" fmla="*/ 3632861 w 4008437"/>
              <a:gd name="connsiteY43" fmla="*/ 6579945 h 6858001"/>
              <a:gd name="connsiteX44" fmla="*/ 3608749 w 4008437"/>
              <a:gd name="connsiteY44" fmla="*/ 6568582 h 6858001"/>
              <a:gd name="connsiteX45" fmla="*/ 3589763 w 4008437"/>
              <a:gd name="connsiteY45" fmla="*/ 6563658 h 6858001"/>
              <a:gd name="connsiteX46" fmla="*/ 3552930 w 4008437"/>
              <a:gd name="connsiteY46" fmla="*/ 6554000 h 6858001"/>
              <a:gd name="connsiteX47" fmla="*/ 3530717 w 4008437"/>
              <a:gd name="connsiteY47" fmla="*/ 6546614 h 6858001"/>
              <a:gd name="connsiteX48" fmla="*/ 3519895 w 4008437"/>
              <a:gd name="connsiteY48" fmla="*/ 6538470 h 6858001"/>
              <a:gd name="connsiteX49" fmla="*/ 3517237 w 4008437"/>
              <a:gd name="connsiteY49" fmla="*/ 6526918 h 6858001"/>
              <a:gd name="connsiteX50" fmla="*/ 3520654 w 4008437"/>
              <a:gd name="connsiteY50" fmla="*/ 6514040 h 6858001"/>
              <a:gd name="connsiteX51" fmla="*/ 3529388 w 4008437"/>
              <a:gd name="connsiteY51" fmla="*/ 6505518 h 6858001"/>
              <a:gd name="connsiteX52" fmla="*/ 3541159 w 4008437"/>
              <a:gd name="connsiteY52" fmla="*/ 6500594 h 6858001"/>
              <a:gd name="connsiteX53" fmla="*/ 3554070 w 4008437"/>
              <a:gd name="connsiteY53" fmla="*/ 6499268 h 6858001"/>
              <a:gd name="connsiteX54" fmla="*/ 3572296 w 4008437"/>
              <a:gd name="connsiteY54" fmla="*/ 6500973 h 6858001"/>
              <a:gd name="connsiteX55" fmla="*/ 3587105 w 4008437"/>
              <a:gd name="connsiteY55" fmla="*/ 6506843 h 6858001"/>
              <a:gd name="connsiteX56" fmla="*/ 3597547 w 4008437"/>
              <a:gd name="connsiteY56" fmla="*/ 6518017 h 6858001"/>
              <a:gd name="connsiteX57" fmla="*/ 3602104 w 4008437"/>
              <a:gd name="connsiteY57" fmla="*/ 6536008 h 6858001"/>
              <a:gd name="connsiteX58" fmla="*/ 3653935 w 4008437"/>
              <a:gd name="connsiteY58" fmla="*/ 6536008 h 6858001"/>
              <a:gd name="connsiteX59" fmla="*/ 3645961 w 4008437"/>
              <a:gd name="connsiteY59" fmla="*/ 6500215 h 6858001"/>
              <a:gd name="connsiteX60" fmla="*/ 3624317 w 4008437"/>
              <a:gd name="connsiteY60" fmla="*/ 6475785 h 6858001"/>
              <a:gd name="connsiteX61" fmla="*/ 3593180 w 4008437"/>
              <a:gd name="connsiteY61" fmla="*/ 6462149 h 6858001"/>
              <a:gd name="connsiteX62" fmla="*/ 3556348 w 4008437"/>
              <a:gd name="connsiteY62" fmla="*/ 6457793 h 6858001"/>
              <a:gd name="connsiteX63" fmla="*/ 3789902 w 4008437"/>
              <a:gd name="connsiteY63" fmla="*/ 6384507 h 6858001"/>
              <a:gd name="connsiteX64" fmla="*/ 3789902 w 4008437"/>
              <a:gd name="connsiteY64" fmla="*/ 6447106 h 6858001"/>
              <a:gd name="connsiteX65" fmla="*/ 3852862 w 4008437"/>
              <a:gd name="connsiteY65" fmla="*/ 6447106 h 6858001"/>
              <a:gd name="connsiteX66" fmla="*/ 3852862 w 4008437"/>
              <a:gd name="connsiteY66" fmla="*/ 6384507 h 6858001"/>
              <a:gd name="connsiteX67" fmla="*/ 3523117 w 4008437"/>
              <a:gd name="connsiteY67" fmla="*/ 6246039 h 6858001"/>
              <a:gd name="connsiteX68" fmla="*/ 3581820 w 4008437"/>
              <a:gd name="connsiteY68" fmla="*/ 6246039 h 6858001"/>
              <a:gd name="connsiteX69" fmla="*/ 3609556 w 4008437"/>
              <a:gd name="connsiteY69" fmla="*/ 6253991 h 6858001"/>
              <a:gd name="connsiteX70" fmla="*/ 3618675 w 4008437"/>
              <a:gd name="connsiteY70" fmla="*/ 6279742 h 6858001"/>
              <a:gd name="connsiteX71" fmla="*/ 3609556 w 4008437"/>
              <a:gd name="connsiteY71" fmla="*/ 6306250 h 6858001"/>
              <a:gd name="connsiteX72" fmla="*/ 3581820 w 4008437"/>
              <a:gd name="connsiteY72" fmla="*/ 6314392 h 6858001"/>
              <a:gd name="connsiteX73" fmla="*/ 3523117 w 4008437"/>
              <a:gd name="connsiteY73" fmla="*/ 6314392 h 6858001"/>
              <a:gd name="connsiteX74" fmla="*/ 3523117 w 4008437"/>
              <a:gd name="connsiteY74" fmla="*/ 6246039 h 6858001"/>
              <a:gd name="connsiteX75" fmla="*/ 3704700 w 4008437"/>
              <a:gd name="connsiteY75" fmla="*/ 6204580 h 6858001"/>
              <a:gd name="connsiteX76" fmla="*/ 3704700 w 4008437"/>
              <a:gd name="connsiteY76" fmla="*/ 6447575 h 6858001"/>
              <a:gd name="connsiteX77" fmla="*/ 3758245 w 4008437"/>
              <a:gd name="connsiteY77" fmla="*/ 6447575 h 6858001"/>
              <a:gd name="connsiteX78" fmla="*/ 3758245 w 4008437"/>
              <a:gd name="connsiteY78" fmla="*/ 6204580 h 6858001"/>
              <a:gd name="connsiteX79" fmla="*/ 3469572 w 4008437"/>
              <a:gd name="connsiteY79" fmla="*/ 6204580 h 6858001"/>
              <a:gd name="connsiteX80" fmla="*/ 3469572 w 4008437"/>
              <a:gd name="connsiteY80" fmla="*/ 6447575 h 6858001"/>
              <a:gd name="connsiteX81" fmla="*/ 3523121 w 4008437"/>
              <a:gd name="connsiteY81" fmla="*/ 6447575 h 6858001"/>
              <a:gd name="connsiteX82" fmla="*/ 3523121 w 4008437"/>
              <a:gd name="connsiteY82" fmla="*/ 6352688 h 6858001"/>
              <a:gd name="connsiteX83" fmla="*/ 3576669 w 4008437"/>
              <a:gd name="connsiteY83" fmla="*/ 6352688 h 6858001"/>
              <a:gd name="connsiteX84" fmla="*/ 3605722 w 4008437"/>
              <a:gd name="connsiteY84" fmla="*/ 6361400 h 6858001"/>
              <a:gd name="connsiteX85" fmla="*/ 3617305 w 4008437"/>
              <a:gd name="connsiteY85" fmla="*/ 6389431 h 6858001"/>
              <a:gd name="connsiteX86" fmla="*/ 3620344 w 4008437"/>
              <a:gd name="connsiteY86" fmla="*/ 6419923 h 6858001"/>
              <a:gd name="connsiteX87" fmla="*/ 3625850 w 4008437"/>
              <a:gd name="connsiteY87" fmla="*/ 6447575 h 6858001"/>
              <a:gd name="connsiteX88" fmla="*/ 3679399 w 4008437"/>
              <a:gd name="connsiteY88" fmla="*/ 6447575 h 6858001"/>
              <a:gd name="connsiteX89" fmla="*/ 3673702 w 4008437"/>
              <a:gd name="connsiteY89" fmla="*/ 6435075 h 6858001"/>
              <a:gd name="connsiteX90" fmla="*/ 3671044 w 4008437"/>
              <a:gd name="connsiteY90" fmla="*/ 6419545 h 6858001"/>
              <a:gd name="connsiteX91" fmla="*/ 3669905 w 4008437"/>
              <a:gd name="connsiteY91" fmla="*/ 6403635 h 6858001"/>
              <a:gd name="connsiteX92" fmla="*/ 3669145 w 4008437"/>
              <a:gd name="connsiteY92" fmla="*/ 6389999 h 6858001"/>
              <a:gd name="connsiteX93" fmla="*/ 3666676 w 4008437"/>
              <a:gd name="connsiteY93" fmla="*/ 6371627 h 6858001"/>
              <a:gd name="connsiteX94" fmla="*/ 3660600 w 4008437"/>
              <a:gd name="connsiteY94" fmla="*/ 6354771 h 6858001"/>
              <a:gd name="connsiteX95" fmla="*/ 3649966 w 4008437"/>
              <a:gd name="connsiteY95" fmla="*/ 6341514 h 6858001"/>
              <a:gd name="connsiteX96" fmla="*/ 3633636 w 4008437"/>
              <a:gd name="connsiteY96" fmla="*/ 6333180 h 6858001"/>
              <a:gd name="connsiteX97" fmla="*/ 3633636 w 4008437"/>
              <a:gd name="connsiteY97" fmla="*/ 6332612 h 6858001"/>
              <a:gd name="connsiteX98" fmla="*/ 3663258 w 4008437"/>
              <a:gd name="connsiteY98" fmla="*/ 6308748 h 6858001"/>
              <a:gd name="connsiteX99" fmla="*/ 3672183 w 4008437"/>
              <a:gd name="connsiteY99" fmla="*/ 6271626 h 6858001"/>
              <a:gd name="connsiteX100" fmla="*/ 3667246 w 4008437"/>
              <a:gd name="connsiteY100" fmla="*/ 6245679 h 6858001"/>
              <a:gd name="connsiteX101" fmla="*/ 3653005 w 4008437"/>
              <a:gd name="connsiteY101" fmla="*/ 6224277 h 6858001"/>
              <a:gd name="connsiteX102" fmla="*/ 3630408 w 4008437"/>
              <a:gd name="connsiteY102" fmla="*/ 6209883 h 6858001"/>
              <a:gd name="connsiteX103" fmla="*/ 3600975 w 4008437"/>
              <a:gd name="connsiteY103" fmla="*/ 6204580 h 6858001"/>
              <a:gd name="connsiteX104" fmla="*/ 0 w 4008437"/>
              <a:gd name="connsiteY104" fmla="*/ 0 h 6858001"/>
              <a:gd name="connsiteX105" fmla="*/ 4008437 w 4008437"/>
              <a:gd name="connsiteY105" fmla="*/ 0 h 6858001"/>
              <a:gd name="connsiteX106" fmla="*/ 4008437 w 4008437"/>
              <a:gd name="connsiteY106" fmla="*/ 6057901 h 6858001"/>
              <a:gd name="connsiteX107" fmla="*/ 4008436 w 4008437"/>
              <a:gd name="connsiteY107" fmla="*/ 6057901 h 6858001"/>
              <a:gd name="connsiteX108" fmla="*/ 4008436 w 4008437"/>
              <a:gd name="connsiteY108" fmla="*/ 6858001 h 6858001"/>
              <a:gd name="connsiteX109" fmla="*/ 0 w 4008437"/>
              <a:gd name="connsiteY109" fmla="*/ 6858001 h 6858001"/>
              <a:gd name="connsiteX110" fmla="*/ 0 w 4008437"/>
              <a:gd name="connsiteY110" fmla="*/ 6057901 h 6858001"/>
              <a:gd name="connsiteX111" fmla="*/ 0 w 4008437"/>
              <a:gd name="connsiteY111" fmla="*/ 344751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08437" h="6858001">
                <a:moveTo>
                  <a:pt x="3679752" y="6463665"/>
                </a:moveTo>
                <a:lnTo>
                  <a:pt x="3679752" y="6706425"/>
                </a:lnTo>
                <a:lnTo>
                  <a:pt x="3852627" y="6706425"/>
                </a:lnTo>
                <a:lnTo>
                  <a:pt x="3852627" y="6661561"/>
                </a:lnTo>
                <a:lnTo>
                  <a:pt x="3733297" y="6661561"/>
                </a:lnTo>
                <a:lnTo>
                  <a:pt x="3733297" y="6602016"/>
                </a:lnTo>
                <a:lnTo>
                  <a:pt x="3845566" y="6602016"/>
                </a:lnTo>
                <a:lnTo>
                  <a:pt x="3845566" y="6560558"/>
                </a:lnTo>
                <a:lnTo>
                  <a:pt x="3733297" y="6560558"/>
                </a:lnTo>
                <a:lnTo>
                  <a:pt x="3733297" y="6508529"/>
                </a:lnTo>
                <a:lnTo>
                  <a:pt x="3852862" y="6508529"/>
                </a:lnTo>
                <a:lnTo>
                  <a:pt x="3852862" y="6463665"/>
                </a:lnTo>
                <a:close/>
                <a:moveTo>
                  <a:pt x="3556348" y="6457793"/>
                </a:moveTo>
                <a:cubicBezTo>
                  <a:pt x="3545526" y="6457793"/>
                  <a:pt x="3534514" y="6459308"/>
                  <a:pt x="3523692" y="6462149"/>
                </a:cubicBezTo>
                <a:cubicBezTo>
                  <a:pt x="3512680" y="6465179"/>
                  <a:pt x="3502998" y="6469724"/>
                  <a:pt x="3494264" y="6475785"/>
                </a:cubicBezTo>
                <a:cubicBezTo>
                  <a:pt x="3485720" y="6482034"/>
                  <a:pt x="3478696" y="6489610"/>
                  <a:pt x="3473380" y="6498889"/>
                </a:cubicBezTo>
                <a:cubicBezTo>
                  <a:pt x="3468064" y="6507980"/>
                  <a:pt x="3465406" y="6518775"/>
                  <a:pt x="3465406" y="6531274"/>
                </a:cubicBezTo>
                <a:cubicBezTo>
                  <a:pt x="3465406" y="6542447"/>
                  <a:pt x="3467494" y="6551917"/>
                  <a:pt x="3471671" y="6559681"/>
                </a:cubicBezTo>
                <a:cubicBezTo>
                  <a:pt x="3475848" y="6567446"/>
                  <a:pt x="3481354" y="6574074"/>
                  <a:pt x="3488189" y="6579188"/>
                </a:cubicBezTo>
                <a:cubicBezTo>
                  <a:pt x="3495024" y="6584490"/>
                  <a:pt x="3502808" y="6588657"/>
                  <a:pt x="3511351" y="6592066"/>
                </a:cubicBezTo>
                <a:cubicBezTo>
                  <a:pt x="3520085" y="6595285"/>
                  <a:pt x="3528818" y="6598126"/>
                  <a:pt x="3537932" y="6600399"/>
                </a:cubicBezTo>
                <a:cubicBezTo>
                  <a:pt x="3546855" y="6602861"/>
                  <a:pt x="3555588" y="6605133"/>
                  <a:pt x="3564322" y="6607216"/>
                </a:cubicBezTo>
                <a:cubicBezTo>
                  <a:pt x="3572866" y="6609300"/>
                  <a:pt x="3580650" y="6611572"/>
                  <a:pt x="3587485" y="6614224"/>
                </a:cubicBezTo>
                <a:cubicBezTo>
                  <a:pt x="3594320" y="6617064"/>
                  <a:pt x="3599825" y="6620473"/>
                  <a:pt x="3604002" y="6624450"/>
                </a:cubicBezTo>
                <a:cubicBezTo>
                  <a:pt x="3608179" y="6628617"/>
                  <a:pt x="3610268" y="6633919"/>
                  <a:pt x="3610268" y="6640548"/>
                </a:cubicBezTo>
                <a:cubicBezTo>
                  <a:pt x="3610268" y="6646608"/>
                  <a:pt x="3608749" y="6651721"/>
                  <a:pt x="3605521" y="6655698"/>
                </a:cubicBezTo>
                <a:cubicBezTo>
                  <a:pt x="3602294" y="6659676"/>
                  <a:pt x="3598307" y="6662706"/>
                  <a:pt x="3593560" y="6664978"/>
                </a:cubicBezTo>
                <a:cubicBezTo>
                  <a:pt x="3588814" y="6667251"/>
                  <a:pt x="3583687" y="6668766"/>
                  <a:pt x="3578182" y="6669523"/>
                </a:cubicBezTo>
                <a:cubicBezTo>
                  <a:pt x="3572866" y="6670470"/>
                  <a:pt x="3567739" y="6670849"/>
                  <a:pt x="3562993" y="6670849"/>
                </a:cubicBezTo>
                <a:cubicBezTo>
                  <a:pt x="3555778" y="6670849"/>
                  <a:pt x="3548943" y="6669902"/>
                  <a:pt x="3542488" y="6668198"/>
                </a:cubicBezTo>
                <a:cubicBezTo>
                  <a:pt x="3535843" y="6666493"/>
                  <a:pt x="3530147" y="6663842"/>
                  <a:pt x="3525211" y="6660433"/>
                </a:cubicBezTo>
                <a:cubicBezTo>
                  <a:pt x="3520275" y="6656835"/>
                  <a:pt x="3516478" y="6652290"/>
                  <a:pt x="3513440" y="6646608"/>
                </a:cubicBezTo>
                <a:cubicBezTo>
                  <a:pt x="3510402" y="6640927"/>
                  <a:pt x="3509073" y="6634109"/>
                  <a:pt x="3509073" y="6625965"/>
                </a:cubicBezTo>
                <a:cubicBezTo>
                  <a:pt x="3509073" y="6625965"/>
                  <a:pt x="3509073" y="6625965"/>
                  <a:pt x="3457242" y="6625965"/>
                </a:cubicBezTo>
                <a:cubicBezTo>
                  <a:pt x="3456862" y="6640927"/>
                  <a:pt x="3459710" y="6653805"/>
                  <a:pt x="3465406" y="6664599"/>
                </a:cubicBezTo>
                <a:cubicBezTo>
                  <a:pt x="3471101" y="6675584"/>
                  <a:pt x="3478696" y="6684485"/>
                  <a:pt x="3488379" y="6691492"/>
                </a:cubicBezTo>
                <a:cubicBezTo>
                  <a:pt x="3498061" y="6698499"/>
                  <a:pt x="3509263" y="6703802"/>
                  <a:pt x="3521794" y="6707021"/>
                </a:cubicBezTo>
                <a:cubicBezTo>
                  <a:pt x="3534514" y="6710241"/>
                  <a:pt x="3547424" y="6711945"/>
                  <a:pt x="3560904" y="6711945"/>
                </a:cubicBezTo>
                <a:cubicBezTo>
                  <a:pt x="3577422" y="6711945"/>
                  <a:pt x="3592041" y="6710051"/>
                  <a:pt x="3604762" y="6706264"/>
                </a:cubicBezTo>
                <a:cubicBezTo>
                  <a:pt x="3617292" y="6702287"/>
                  <a:pt x="3627924" y="6696984"/>
                  <a:pt x="3636468" y="6689977"/>
                </a:cubicBezTo>
                <a:cubicBezTo>
                  <a:pt x="3645012" y="6683159"/>
                  <a:pt x="3651277" y="6674826"/>
                  <a:pt x="3655644" y="6665357"/>
                </a:cubicBezTo>
                <a:cubicBezTo>
                  <a:pt x="3660011" y="6655888"/>
                  <a:pt x="3662099" y="6645472"/>
                  <a:pt x="3662099" y="6634298"/>
                </a:cubicBezTo>
                <a:cubicBezTo>
                  <a:pt x="3662099" y="6620852"/>
                  <a:pt x="3659251" y="6609678"/>
                  <a:pt x="3653555" y="6600967"/>
                </a:cubicBezTo>
                <a:cubicBezTo>
                  <a:pt x="3647670" y="6592066"/>
                  <a:pt x="3640835" y="6585248"/>
                  <a:pt x="3632861" y="6579945"/>
                </a:cubicBezTo>
                <a:cubicBezTo>
                  <a:pt x="3624887" y="6574832"/>
                  <a:pt x="3616913" y="6570855"/>
                  <a:pt x="3608749" y="6568582"/>
                </a:cubicBezTo>
                <a:cubicBezTo>
                  <a:pt x="3600775" y="6566120"/>
                  <a:pt x="3594320" y="6564605"/>
                  <a:pt x="3589763" y="6563658"/>
                </a:cubicBezTo>
                <a:cubicBezTo>
                  <a:pt x="3574574" y="6559681"/>
                  <a:pt x="3562233" y="6556651"/>
                  <a:pt x="3552930" y="6554000"/>
                </a:cubicBezTo>
                <a:cubicBezTo>
                  <a:pt x="3543437" y="6551538"/>
                  <a:pt x="3536033" y="6549076"/>
                  <a:pt x="3530717" y="6546614"/>
                </a:cubicBezTo>
                <a:cubicBezTo>
                  <a:pt x="3525401" y="6544152"/>
                  <a:pt x="3521794" y="6541311"/>
                  <a:pt x="3519895" y="6538470"/>
                </a:cubicBezTo>
                <a:cubicBezTo>
                  <a:pt x="3518186" y="6535440"/>
                  <a:pt x="3517237" y="6531653"/>
                  <a:pt x="3517237" y="6526918"/>
                </a:cubicBezTo>
                <a:cubicBezTo>
                  <a:pt x="3517237" y="6521615"/>
                  <a:pt x="3518376" y="6517260"/>
                  <a:pt x="3520654" y="6514040"/>
                </a:cubicBezTo>
                <a:cubicBezTo>
                  <a:pt x="3522933" y="6510631"/>
                  <a:pt x="3525781" y="6507790"/>
                  <a:pt x="3529388" y="6505518"/>
                </a:cubicBezTo>
                <a:cubicBezTo>
                  <a:pt x="3532805" y="6503245"/>
                  <a:pt x="3536792" y="6501541"/>
                  <a:pt x="3541159" y="6500594"/>
                </a:cubicBezTo>
                <a:cubicBezTo>
                  <a:pt x="3545336" y="6499836"/>
                  <a:pt x="3549703" y="6499268"/>
                  <a:pt x="3554070" y="6499268"/>
                </a:cubicBezTo>
                <a:cubicBezTo>
                  <a:pt x="3560715" y="6499268"/>
                  <a:pt x="3566790" y="6499836"/>
                  <a:pt x="3572296" y="6500973"/>
                </a:cubicBezTo>
                <a:cubicBezTo>
                  <a:pt x="3577802" y="6502109"/>
                  <a:pt x="3582738" y="6504003"/>
                  <a:pt x="3587105" y="6506843"/>
                </a:cubicBezTo>
                <a:cubicBezTo>
                  <a:pt x="3591472" y="6509495"/>
                  <a:pt x="3594889" y="6513282"/>
                  <a:pt x="3597547" y="6518017"/>
                </a:cubicBezTo>
                <a:cubicBezTo>
                  <a:pt x="3600205" y="6522752"/>
                  <a:pt x="3601724" y="6528812"/>
                  <a:pt x="3602104" y="6536008"/>
                </a:cubicBezTo>
                <a:cubicBezTo>
                  <a:pt x="3602104" y="6536008"/>
                  <a:pt x="3602104" y="6536008"/>
                  <a:pt x="3653935" y="6536008"/>
                </a:cubicBezTo>
                <a:cubicBezTo>
                  <a:pt x="3653935" y="6521994"/>
                  <a:pt x="3651277" y="6510063"/>
                  <a:pt x="3645961" y="6500215"/>
                </a:cubicBezTo>
                <a:cubicBezTo>
                  <a:pt x="3640645" y="6490367"/>
                  <a:pt x="3633430" y="6482224"/>
                  <a:pt x="3624317" y="6475785"/>
                </a:cubicBezTo>
                <a:cubicBezTo>
                  <a:pt x="3615204" y="6469535"/>
                  <a:pt x="3604762" y="6464990"/>
                  <a:pt x="3593180" y="6462149"/>
                </a:cubicBezTo>
                <a:cubicBezTo>
                  <a:pt x="3581409" y="6459308"/>
                  <a:pt x="3569068" y="6457793"/>
                  <a:pt x="3556348" y="6457793"/>
                </a:cubicBezTo>
                <a:close/>
                <a:moveTo>
                  <a:pt x="3789902" y="6384507"/>
                </a:moveTo>
                <a:lnTo>
                  <a:pt x="3789902" y="6447106"/>
                </a:lnTo>
                <a:lnTo>
                  <a:pt x="3852862" y="6447106"/>
                </a:lnTo>
                <a:lnTo>
                  <a:pt x="3852862" y="6384507"/>
                </a:lnTo>
                <a:close/>
                <a:moveTo>
                  <a:pt x="3523117" y="6246039"/>
                </a:moveTo>
                <a:cubicBezTo>
                  <a:pt x="3523117" y="6246039"/>
                  <a:pt x="3523117" y="6246039"/>
                  <a:pt x="3581820" y="6246039"/>
                </a:cubicBezTo>
                <a:cubicBezTo>
                  <a:pt x="3594168" y="6246039"/>
                  <a:pt x="3603287" y="6248689"/>
                  <a:pt x="3609556" y="6253991"/>
                </a:cubicBezTo>
                <a:cubicBezTo>
                  <a:pt x="3615636" y="6259482"/>
                  <a:pt x="3618675" y="6268003"/>
                  <a:pt x="3618675" y="6279742"/>
                </a:cubicBezTo>
                <a:cubicBezTo>
                  <a:pt x="3618675" y="6292049"/>
                  <a:pt x="3615636" y="6300759"/>
                  <a:pt x="3609556" y="6306250"/>
                </a:cubicBezTo>
                <a:cubicBezTo>
                  <a:pt x="3603287" y="6311741"/>
                  <a:pt x="3594168" y="6314392"/>
                  <a:pt x="3581820" y="6314392"/>
                </a:cubicBezTo>
                <a:lnTo>
                  <a:pt x="3523117" y="6314392"/>
                </a:lnTo>
                <a:cubicBezTo>
                  <a:pt x="3523117" y="6314392"/>
                  <a:pt x="3523117" y="6314392"/>
                  <a:pt x="3523117" y="6246039"/>
                </a:cubicBezTo>
                <a:close/>
                <a:moveTo>
                  <a:pt x="3704700" y="6204580"/>
                </a:moveTo>
                <a:lnTo>
                  <a:pt x="3704700" y="6447575"/>
                </a:lnTo>
                <a:lnTo>
                  <a:pt x="3758245" y="6447575"/>
                </a:lnTo>
                <a:lnTo>
                  <a:pt x="3758245" y="6204580"/>
                </a:lnTo>
                <a:close/>
                <a:moveTo>
                  <a:pt x="3469572" y="6204580"/>
                </a:moveTo>
                <a:cubicBezTo>
                  <a:pt x="3469572" y="6204580"/>
                  <a:pt x="3469572" y="6204580"/>
                  <a:pt x="3469572" y="6447575"/>
                </a:cubicBezTo>
                <a:cubicBezTo>
                  <a:pt x="3469572" y="6447575"/>
                  <a:pt x="3469572" y="6447575"/>
                  <a:pt x="3523121" y="6447575"/>
                </a:cubicBezTo>
                <a:cubicBezTo>
                  <a:pt x="3523121" y="6447575"/>
                  <a:pt x="3523121" y="6447575"/>
                  <a:pt x="3523121" y="6352688"/>
                </a:cubicBezTo>
                <a:cubicBezTo>
                  <a:pt x="3523121" y="6352688"/>
                  <a:pt x="3523121" y="6352688"/>
                  <a:pt x="3576669" y="6352688"/>
                </a:cubicBezTo>
                <a:cubicBezTo>
                  <a:pt x="3590151" y="6352688"/>
                  <a:pt x="3599836" y="6355529"/>
                  <a:pt x="3605722" y="6361400"/>
                </a:cubicBezTo>
                <a:cubicBezTo>
                  <a:pt x="3611609" y="6367271"/>
                  <a:pt x="3615407" y="6376741"/>
                  <a:pt x="3617305" y="6389431"/>
                </a:cubicBezTo>
                <a:cubicBezTo>
                  <a:pt x="3618635" y="6399090"/>
                  <a:pt x="3619774" y="6409317"/>
                  <a:pt x="3620344" y="6419923"/>
                </a:cubicBezTo>
                <a:cubicBezTo>
                  <a:pt x="3621103" y="6430719"/>
                  <a:pt x="3622812" y="6439810"/>
                  <a:pt x="3625850" y="6447575"/>
                </a:cubicBezTo>
                <a:cubicBezTo>
                  <a:pt x="3625850" y="6447575"/>
                  <a:pt x="3625850" y="6447575"/>
                  <a:pt x="3679399" y="6447575"/>
                </a:cubicBezTo>
                <a:cubicBezTo>
                  <a:pt x="3676930" y="6444166"/>
                  <a:pt x="3675032" y="6439999"/>
                  <a:pt x="3673702" y="6435075"/>
                </a:cubicBezTo>
                <a:cubicBezTo>
                  <a:pt x="3672563" y="6430340"/>
                  <a:pt x="3671614" y="6425037"/>
                  <a:pt x="3671044" y="6419545"/>
                </a:cubicBezTo>
                <a:cubicBezTo>
                  <a:pt x="3670474" y="6414242"/>
                  <a:pt x="3670094" y="6408938"/>
                  <a:pt x="3669905" y="6403635"/>
                </a:cubicBezTo>
                <a:cubicBezTo>
                  <a:pt x="3669525" y="6398522"/>
                  <a:pt x="3669335" y="6393976"/>
                  <a:pt x="3669145" y="6389999"/>
                </a:cubicBezTo>
                <a:cubicBezTo>
                  <a:pt x="3668765" y="6383938"/>
                  <a:pt x="3667816" y="6377878"/>
                  <a:pt x="3666676" y="6371627"/>
                </a:cubicBezTo>
                <a:cubicBezTo>
                  <a:pt x="3665347" y="6365567"/>
                  <a:pt x="3663258" y="6359885"/>
                  <a:pt x="3660600" y="6354771"/>
                </a:cubicBezTo>
                <a:cubicBezTo>
                  <a:pt x="3657942" y="6349658"/>
                  <a:pt x="3654334" y="6345301"/>
                  <a:pt x="3649966" y="6341514"/>
                </a:cubicBezTo>
                <a:cubicBezTo>
                  <a:pt x="3645789" y="6337726"/>
                  <a:pt x="3640282" y="6335074"/>
                  <a:pt x="3633636" y="6333180"/>
                </a:cubicBezTo>
                <a:cubicBezTo>
                  <a:pt x="3633636" y="6333180"/>
                  <a:pt x="3633636" y="6333180"/>
                  <a:pt x="3633636" y="6332612"/>
                </a:cubicBezTo>
                <a:cubicBezTo>
                  <a:pt x="3647308" y="6327119"/>
                  <a:pt x="3657182" y="6319165"/>
                  <a:pt x="3663258" y="6308748"/>
                </a:cubicBezTo>
                <a:cubicBezTo>
                  <a:pt x="3669145" y="6298331"/>
                  <a:pt x="3672183" y="6285831"/>
                  <a:pt x="3672183" y="6271626"/>
                </a:cubicBezTo>
                <a:cubicBezTo>
                  <a:pt x="3672183" y="6262346"/>
                  <a:pt x="3670664" y="6253634"/>
                  <a:pt x="3667246" y="6245679"/>
                </a:cubicBezTo>
                <a:cubicBezTo>
                  <a:pt x="3664018" y="6237535"/>
                  <a:pt x="3659271" y="6230527"/>
                  <a:pt x="3653005" y="6224277"/>
                </a:cubicBezTo>
                <a:cubicBezTo>
                  <a:pt x="3646738" y="6218217"/>
                  <a:pt x="3639143" y="6213292"/>
                  <a:pt x="3630408" y="6209883"/>
                </a:cubicBezTo>
                <a:cubicBezTo>
                  <a:pt x="3621673" y="6206285"/>
                  <a:pt x="3611799" y="6204580"/>
                  <a:pt x="3600975" y="6204580"/>
                </a:cubicBezTo>
                <a:close/>
                <a:moveTo>
                  <a:pt x="0" y="0"/>
                </a:moveTo>
                <a:lnTo>
                  <a:pt x="4008437" y="0"/>
                </a:lnTo>
                <a:lnTo>
                  <a:pt x="4008437" y="6057901"/>
                </a:lnTo>
                <a:lnTo>
                  <a:pt x="4008436" y="6057901"/>
                </a:lnTo>
                <a:lnTo>
                  <a:pt x="4008436" y="6858001"/>
                </a:lnTo>
                <a:lnTo>
                  <a:pt x="0" y="6858001"/>
                </a:lnTo>
                <a:lnTo>
                  <a:pt x="0" y="6057901"/>
                </a:lnTo>
                <a:lnTo>
                  <a:pt x="0" y="3447511"/>
                </a:lnTo>
                <a:close/>
              </a:path>
            </a:pathLst>
          </a:custGeom>
          <a:solidFill>
            <a:schemeClr val="accent3"/>
          </a:solidFill>
        </p:spPr>
        <p:txBody>
          <a:bodyPr wrap="square" lIns="216000" tIns="144000" rIns="216000" bIns="144000" anchor="ctr">
            <a:noAutofit/>
          </a:bodyPr>
          <a:lstStyle>
            <a:lvl1pPr>
              <a:defRPr sz="1600">
                <a:solidFill>
                  <a:schemeClr val="bg1"/>
                </a:solidFill>
                <a:latin typeface="+mj-lt"/>
              </a:defRPr>
            </a:lvl1pPr>
            <a:lvl2pPr>
              <a:defRPr sz="1400">
                <a:solidFill>
                  <a:schemeClr val="bg1"/>
                </a:solidFill>
                <a:latin typeface="+mj-lt"/>
              </a:defRPr>
            </a:lvl2pPr>
            <a:lvl3pPr>
              <a:defRPr sz="1200">
                <a:solidFill>
                  <a:schemeClr val="bg1"/>
                </a:solidFill>
                <a:latin typeface="+mj-lt"/>
              </a:defRPr>
            </a:lvl3pPr>
            <a:lvl4pPr>
              <a:defRPr sz="1100">
                <a:solidFill>
                  <a:schemeClr val="bg1"/>
                </a:solidFill>
                <a:latin typeface="+mj-lt"/>
              </a:defRPr>
            </a:lvl4pPr>
            <a:lvl5pPr>
              <a:defRPr sz="1100">
                <a:solidFill>
                  <a:schemeClr val="bg1"/>
                </a:solidFill>
                <a:latin typeface="+mj-lt"/>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9"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Rubrik 4"/>
          <p:cNvSpPr>
            <a:spLocks noGrp="1"/>
          </p:cNvSpPr>
          <p:nvPr>
            <p:ph type="title"/>
          </p:nvPr>
        </p:nvSpPr>
        <p:spPr>
          <a:xfrm>
            <a:off x="550863" y="404813"/>
            <a:ext cx="7417480"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1749018346"/>
      </p:ext>
    </p:extLst>
  </p:cSld>
  <p:clrMapOvr>
    <a:masterClrMapping/>
  </p:clrMapOvr>
  <p:extLst>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Inforuta grön">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3" y="1233488"/>
            <a:ext cx="7417480"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12" name="Platshållare för text 11"/>
          <p:cNvSpPr>
            <a:spLocks noGrp="1"/>
          </p:cNvSpPr>
          <p:nvPr>
            <p:ph type="body" sz="quarter" idx="12"/>
          </p:nvPr>
        </p:nvSpPr>
        <p:spPr>
          <a:xfrm>
            <a:off x="8183563" y="0"/>
            <a:ext cx="4008437" cy="6858001"/>
          </a:xfrm>
          <a:custGeom>
            <a:avLst/>
            <a:gdLst>
              <a:gd name="connsiteX0" fmla="*/ 3679752 w 4008437"/>
              <a:gd name="connsiteY0" fmla="*/ 6463665 h 6858001"/>
              <a:gd name="connsiteX1" fmla="*/ 3679752 w 4008437"/>
              <a:gd name="connsiteY1" fmla="*/ 6706425 h 6858001"/>
              <a:gd name="connsiteX2" fmla="*/ 3852627 w 4008437"/>
              <a:gd name="connsiteY2" fmla="*/ 6706425 h 6858001"/>
              <a:gd name="connsiteX3" fmla="*/ 3852627 w 4008437"/>
              <a:gd name="connsiteY3" fmla="*/ 6661561 h 6858001"/>
              <a:gd name="connsiteX4" fmla="*/ 3733297 w 4008437"/>
              <a:gd name="connsiteY4" fmla="*/ 6661561 h 6858001"/>
              <a:gd name="connsiteX5" fmla="*/ 3733297 w 4008437"/>
              <a:gd name="connsiteY5" fmla="*/ 6602016 h 6858001"/>
              <a:gd name="connsiteX6" fmla="*/ 3845566 w 4008437"/>
              <a:gd name="connsiteY6" fmla="*/ 6602016 h 6858001"/>
              <a:gd name="connsiteX7" fmla="*/ 3845566 w 4008437"/>
              <a:gd name="connsiteY7" fmla="*/ 6560558 h 6858001"/>
              <a:gd name="connsiteX8" fmla="*/ 3733297 w 4008437"/>
              <a:gd name="connsiteY8" fmla="*/ 6560558 h 6858001"/>
              <a:gd name="connsiteX9" fmla="*/ 3733297 w 4008437"/>
              <a:gd name="connsiteY9" fmla="*/ 6508529 h 6858001"/>
              <a:gd name="connsiteX10" fmla="*/ 3852862 w 4008437"/>
              <a:gd name="connsiteY10" fmla="*/ 6508529 h 6858001"/>
              <a:gd name="connsiteX11" fmla="*/ 3852862 w 4008437"/>
              <a:gd name="connsiteY11" fmla="*/ 6463665 h 6858001"/>
              <a:gd name="connsiteX12" fmla="*/ 3556348 w 4008437"/>
              <a:gd name="connsiteY12" fmla="*/ 6457793 h 6858001"/>
              <a:gd name="connsiteX13" fmla="*/ 3523692 w 4008437"/>
              <a:gd name="connsiteY13" fmla="*/ 6462149 h 6858001"/>
              <a:gd name="connsiteX14" fmla="*/ 3494264 w 4008437"/>
              <a:gd name="connsiteY14" fmla="*/ 6475785 h 6858001"/>
              <a:gd name="connsiteX15" fmla="*/ 3473380 w 4008437"/>
              <a:gd name="connsiteY15" fmla="*/ 6498889 h 6858001"/>
              <a:gd name="connsiteX16" fmla="*/ 3465406 w 4008437"/>
              <a:gd name="connsiteY16" fmla="*/ 6531274 h 6858001"/>
              <a:gd name="connsiteX17" fmla="*/ 3471671 w 4008437"/>
              <a:gd name="connsiteY17" fmla="*/ 6559681 h 6858001"/>
              <a:gd name="connsiteX18" fmla="*/ 3488189 w 4008437"/>
              <a:gd name="connsiteY18" fmla="*/ 6579188 h 6858001"/>
              <a:gd name="connsiteX19" fmla="*/ 3511351 w 4008437"/>
              <a:gd name="connsiteY19" fmla="*/ 6592066 h 6858001"/>
              <a:gd name="connsiteX20" fmla="*/ 3537932 w 4008437"/>
              <a:gd name="connsiteY20" fmla="*/ 6600399 h 6858001"/>
              <a:gd name="connsiteX21" fmla="*/ 3564322 w 4008437"/>
              <a:gd name="connsiteY21" fmla="*/ 6607216 h 6858001"/>
              <a:gd name="connsiteX22" fmla="*/ 3587485 w 4008437"/>
              <a:gd name="connsiteY22" fmla="*/ 6614224 h 6858001"/>
              <a:gd name="connsiteX23" fmla="*/ 3604002 w 4008437"/>
              <a:gd name="connsiteY23" fmla="*/ 6624450 h 6858001"/>
              <a:gd name="connsiteX24" fmla="*/ 3610268 w 4008437"/>
              <a:gd name="connsiteY24" fmla="*/ 6640548 h 6858001"/>
              <a:gd name="connsiteX25" fmla="*/ 3605521 w 4008437"/>
              <a:gd name="connsiteY25" fmla="*/ 6655698 h 6858001"/>
              <a:gd name="connsiteX26" fmla="*/ 3593560 w 4008437"/>
              <a:gd name="connsiteY26" fmla="*/ 6664978 h 6858001"/>
              <a:gd name="connsiteX27" fmla="*/ 3578182 w 4008437"/>
              <a:gd name="connsiteY27" fmla="*/ 6669523 h 6858001"/>
              <a:gd name="connsiteX28" fmla="*/ 3562993 w 4008437"/>
              <a:gd name="connsiteY28" fmla="*/ 6670849 h 6858001"/>
              <a:gd name="connsiteX29" fmla="*/ 3542488 w 4008437"/>
              <a:gd name="connsiteY29" fmla="*/ 6668198 h 6858001"/>
              <a:gd name="connsiteX30" fmla="*/ 3525211 w 4008437"/>
              <a:gd name="connsiteY30" fmla="*/ 6660433 h 6858001"/>
              <a:gd name="connsiteX31" fmla="*/ 3513440 w 4008437"/>
              <a:gd name="connsiteY31" fmla="*/ 6646608 h 6858001"/>
              <a:gd name="connsiteX32" fmla="*/ 3509073 w 4008437"/>
              <a:gd name="connsiteY32" fmla="*/ 6625965 h 6858001"/>
              <a:gd name="connsiteX33" fmla="*/ 3457242 w 4008437"/>
              <a:gd name="connsiteY33" fmla="*/ 6625965 h 6858001"/>
              <a:gd name="connsiteX34" fmla="*/ 3465406 w 4008437"/>
              <a:gd name="connsiteY34" fmla="*/ 6664599 h 6858001"/>
              <a:gd name="connsiteX35" fmla="*/ 3488379 w 4008437"/>
              <a:gd name="connsiteY35" fmla="*/ 6691492 h 6858001"/>
              <a:gd name="connsiteX36" fmla="*/ 3521794 w 4008437"/>
              <a:gd name="connsiteY36" fmla="*/ 6707021 h 6858001"/>
              <a:gd name="connsiteX37" fmla="*/ 3560904 w 4008437"/>
              <a:gd name="connsiteY37" fmla="*/ 6711945 h 6858001"/>
              <a:gd name="connsiteX38" fmla="*/ 3604762 w 4008437"/>
              <a:gd name="connsiteY38" fmla="*/ 6706264 h 6858001"/>
              <a:gd name="connsiteX39" fmla="*/ 3636468 w 4008437"/>
              <a:gd name="connsiteY39" fmla="*/ 6689977 h 6858001"/>
              <a:gd name="connsiteX40" fmla="*/ 3655644 w 4008437"/>
              <a:gd name="connsiteY40" fmla="*/ 6665357 h 6858001"/>
              <a:gd name="connsiteX41" fmla="*/ 3662099 w 4008437"/>
              <a:gd name="connsiteY41" fmla="*/ 6634298 h 6858001"/>
              <a:gd name="connsiteX42" fmla="*/ 3653555 w 4008437"/>
              <a:gd name="connsiteY42" fmla="*/ 6600967 h 6858001"/>
              <a:gd name="connsiteX43" fmla="*/ 3632861 w 4008437"/>
              <a:gd name="connsiteY43" fmla="*/ 6579945 h 6858001"/>
              <a:gd name="connsiteX44" fmla="*/ 3608749 w 4008437"/>
              <a:gd name="connsiteY44" fmla="*/ 6568582 h 6858001"/>
              <a:gd name="connsiteX45" fmla="*/ 3589763 w 4008437"/>
              <a:gd name="connsiteY45" fmla="*/ 6563658 h 6858001"/>
              <a:gd name="connsiteX46" fmla="*/ 3552930 w 4008437"/>
              <a:gd name="connsiteY46" fmla="*/ 6554000 h 6858001"/>
              <a:gd name="connsiteX47" fmla="*/ 3530717 w 4008437"/>
              <a:gd name="connsiteY47" fmla="*/ 6546614 h 6858001"/>
              <a:gd name="connsiteX48" fmla="*/ 3519895 w 4008437"/>
              <a:gd name="connsiteY48" fmla="*/ 6538470 h 6858001"/>
              <a:gd name="connsiteX49" fmla="*/ 3517237 w 4008437"/>
              <a:gd name="connsiteY49" fmla="*/ 6526918 h 6858001"/>
              <a:gd name="connsiteX50" fmla="*/ 3520654 w 4008437"/>
              <a:gd name="connsiteY50" fmla="*/ 6514040 h 6858001"/>
              <a:gd name="connsiteX51" fmla="*/ 3529388 w 4008437"/>
              <a:gd name="connsiteY51" fmla="*/ 6505518 h 6858001"/>
              <a:gd name="connsiteX52" fmla="*/ 3541159 w 4008437"/>
              <a:gd name="connsiteY52" fmla="*/ 6500594 h 6858001"/>
              <a:gd name="connsiteX53" fmla="*/ 3554070 w 4008437"/>
              <a:gd name="connsiteY53" fmla="*/ 6499268 h 6858001"/>
              <a:gd name="connsiteX54" fmla="*/ 3572296 w 4008437"/>
              <a:gd name="connsiteY54" fmla="*/ 6500973 h 6858001"/>
              <a:gd name="connsiteX55" fmla="*/ 3587105 w 4008437"/>
              <a:gd name="connsiteY55" fmla="*/ 6506843 h 6858001"/>
              <a:gd name="connsiteX56" fmla="*/ 3597547 w 4008437"/>
              <a:gd name="connsiteY56" fmla="*/ 6518017 h 6858001"/>
              <a:gd name="connsiteX57" fmla="*/ 3602104 w 4008437"/>
              <a:gd name="connsiteY57" fmla="*/ 6536008 h 6858001"/>
              <a:gd name="connsiteX58" fmla="*/ 3653935 w 4008437"/>
              <a:gd name="connsiteY58" fmla="*/ 6536008 h 6858001"/>
              <a:gd name="connsiteX59" fmla="*/ 3645961 w 4008437"/>
              <a:gd name="connsiteY59" fmla="*/ 6500215 h 6858001"/>
              <a:gd name="connsiteX60" fmla="*/ 3624317 w 4008437"/>
              <a:gd name="connsiteY60" fmla="*/ 6475785 h 6858001"/>
              <a:gd name="connsiteX61" fmla="*/ 3593180 w 4008437"/>
              <a:gd name="connsiteY61" fmla="*/ 6462149 h 6858001"/>
              <a:gd name="connsiteX62" fmla="*/ 3556348 w 4008437"/>
              <a:gd name="connsiteY62" fmla="*/ 6457793 h 6858001"/>
              <a:gd name="connsiteX63" fmla="*/ 3789902 w 4008437"/>
              <a:gd name="connsiteY63" fmla="*/ 6384507 h 6858001"/>
              <a:gd name="connsiteX64" fmla="*/ 3789902 w 4008437"/>
              <a:gd name="connsiteY64" fmla="*/ 6447106 h 6858001"/>
              <a:gd name="connsiteX65" fmla="*/ 3852862 w 4008437"/>
              <a:gd name="connsiteY65" fmla="*/ 6447106 h 6858001"/>
              <a:gd name="connsiteX66" fmla="*/ 3852862 w 4008437"/>
              <a:gd name="connsiteY66" fmla="*/ 6384507 h 6858001"/>
              <a:gd name="connsiteX67" fmla="*/ 3523117 w 4008437"/>
              <a:gd name="connsiteY67" fmla="*/ 6246039 h 6858001"/>
              <a:gd name="connsiteX68" fmla="*/ 3581820 w 4008437"/>
              <a:gd name="connsiteY68" fmla="*/ 6246039 h 6858001"/>
              <a:gd name="connsiteX69" fmla="*/ 3609556 w 4008437"/>
              <a:gd name="connsiteY69" fmla="*/ 6253991 h 6858001"/>
              <a:gd name="connsiteX70" fmla="*/ 3618675 w 4008437"/>
              <a:gd name="connsiteY70" fmla="*/ 6279742 h 6858001"/>
              <a:gd name="connsiteX71" fmla="*/ 3609556 w 4008437"/>
              <a:gd name="connsiteY71" fmla="*/ 6306250 h 6858001"/>
              <a:gd name="connsiteX72" fmla="*/ 3581820 w 4008437"/>
              <a:gd name="connsiteY72" fmla="*/ 6314392 h 6858001"/>
              <a:gd name="connsiteX73" fmla="*/ 3523117 w 4008437"/>
              <a:gd name="connsiteY73" fmla="*/ 6314392 h 6858001"/>
              <a:gd name="connsiteX74" fmla="*/ 3523117 w 4008437"/>
              <a:gd name="connsiteY74" fmla="*/ 6246039 h 6858001"/>
              <a:gd name="connsiteX75" fmla="*/ 3704700 w 4008437"/>
              <a:gd name="connsiteY75" fmla="*/ 6204580 h 6858001"/>
              <a:gd name="connsiteX76" fmla="*/ 3704700 w 4008437"/>
              <a:gd name="connsiteY76" fmla="*/ 6447575 h 6858001"/>
              <a:gd name="connsiteX77" fmla="*/ 3758245 w 4008437"/>
              <a:gd name="connsiteY77" fmla="*/ 6447575 h 6858001"/>
              <a:gd name="connsiteX78" fmla="*/ 3758245 w 4008437"/>
              <a:gd name="connsiteY78" fmla="*/ 6204580 h 6858001"/>
              <a:gd name="connsiteX79" fmla="*/ 3469572 w 4008437"/>
              <a:gd name="connsiteY79" fmla="*/ 6204580 h 6858001"/>
              <a:gd name="connsiteX80" fmla="*/ 3469572 w 4008437"/>
              <a:gd name="connsiteY80" fmla="*/ 6447575 h 6858001"/>
              <a:gd name="connsiteX81" fmla="*/ 3523121 w 4008437"/>
              <a:gd name="connsiteY81" fmla="*/ 6447575 h 6858001"/>
              <a:gd name="connsiteX82" fmla="*/ 3523121 w 4008437"/>
              <a:gd name="connsiteY82" fmla="*/ 6352688 h 6858001"/>
              <a:gd name="connsiteX83" fmla="*/ 3576669 w 4008437"/>
              <a:gd name="connsiteY83" fmla="*/ 6352688 h 6858001"/>
              <a:gd name="connsiteX84" fmla="*/ 3605722 w 4008437"/>
              <a:gd name="connsiteY84" fmla="*/ 6361400 h 6858001"/>
              <a:gd name="connsiteX85" fmla="*/ 3617305 w 4008437"/>
              <a:gd name="connsiteY85" fmla="*/ 6389431 h 6858001"/>
              <a:gd name="connsiteX86" fmla="*/ 3620344 w 4008437"/>
              <a:gd name="connsiteY86" fmla="*/ 6419923 h 6858001"/>
              <a:gd name="connsiteX87" fmla="*/ 3625850 w 4008437"/>
              <a:gd name="connsiteY87" fmla="*/ 6447575 h 6858001"/>
              <a:gd name="connsiteX88" fmla="*/ 3679399 w 4008437"/>
              <a:gd name="connsiteY88" fmla="*/ 6447575 h 6858001"/>
              <a:gd name="connsiteX89" fmla="*/ 3673702 w 4008437"/>
              <a:gd name="connsiteY89" fmla="*/ 6435075 h 6858001"/>
              <a:gd name="connsiteX90" fmla="*/ 3671044 w 4008437"/>
              <a:gd name="connsiteY90" fmla="*/ 6419545 h 6858001"/>
              <a:gd name="connsiteX91" fmla="*/ 3669905 w 4008437"/>
              <a:gd name="connsiteY91" fmla="*/ 6403635 h 6858001"/>
              <a:gd name="connsiteX92" fmla="*/ 3669145 w 4008437"/>
              <a:gd name="connsiteY92" fmla="*/ 6389999 h 6858001"/>
              <a:gd name="connsiteX93" fmla="*/ 3666676 w 4008437"/>
              <a:gd name="connsiteY93" fmla="*/ 6371627 h 6858001"/>
              <a:gd name="connsiteX94" fmla="*/ 3660600 w 4008437"/>
              <a:gd name="connsiteY94" fmla="*/ 6354771 h 6858001"/>
              <a:gd name="connsiteX95" fmla="*/ 3649966 w 4008437"/>
              <a:gd name="connsiteY95" fmla="*/ 6341514 h 6858001"/>
              <a:gd name="connsiteX96" fmla="*/ 3633636 w 4008437"/>
              <a:gd name="connsiteY96" fmla="*/ 6333180 h 6858001"/>
              <a:gd name="connsiteX97" fmla="*/ 3633636 w 4008437"/>
              <a:gd name="connsiteY97" fmla="*/ 6332612 h 6858001"/>
              <a:gd name="connsiteX98" fmla="*/ 3663258 w 4008437"/>
              <a:gd name="connsiteY98" fmla="*/ 6308748 h 6858001"/>
              <a:gd name="connsiteX99" fmla="*/ 3672183 w 4008437"/>
              <a:gd name="connsiteY99" fmla="*/ 6271626 h 6858001"/>
              <a:gd name="connsiteX100" fmla="*/ 3667246 w 4008437"/>
              <a:gd name="connsiteY100" fmla="*/ 6245679 h 6858001"/>
              <a:gd name="connsiteX101" fmla="*/ 3653005 w 4008437"/>
              <a:gd name="connsiteY101" fmla="*/ 6224277 h 6858001"/>
              <a:gd name="connsiteX102" fmla="*/ 3630408 w 4008437"/>
              <a:gd name="connsiteY102" fmla="*/ 6209883 h 6858001"/>
              <a:gd name="connsiteX103" fmla="*/ 3600975 w 4008437"/>
              <a:gd name="connsiteY103" fmla="*/ 6204580 h 6858001"/>
              <a:gd name="connsiteX104" fmla="*/ 0 w 4008437"/>
              <a:gd name="connsiteY104" fmla="*/ 0 h 6858001"/>
              <a:gd name="connsiteX105" fmla="*/ 4008437 w 4008437"/>
              <a:gd name="connsiteY105" fmla="*/ 0 h 6858001"/>
              <a:gd name="connsiteX106" fmla="*/ 4008437 w 4008437"/>
              <a:gd name="connsiteY106" fmla="*/ 6057901 h 6858001"/>
              <a:gd name="connsiteX107" fmla="*/ 4008436 w 4008437"/>
              <a:gd name="connsiteY107" fmla="*/ 6057901 h 6858001"/>
              <a:gd name="connsiteX108" fmla="*/ 4008436 w 4008437"/>
              <a:gd name="connsiteY108" fmla="*/ 6858001 h 6858001"/>
              <a:gd name="connsiteX109" fmla="*/ 0 w 4008437"/>
              <a:gd name="connsiteY109" fmla="*/ 6858001 h 6858001"/>
              <a:gd name="connsiteX110" fmla="*/ 0 w 4008437"/>
              <a:gd name="connsiteY110" fmla="*/ 6057901 h 6858001"/>
              <a:gd name="connsiteX111" fmla="*/ 0 w 4008437"/>
              <a:gd name="connsiteY111" fmla="*/ 344751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08437" h="6858001">
                <a:moveTo>
                  <a:pt x="3679752" y="6463665"/>
                </a:moveTo>
                <a:lnTo>
                  <a:pt x="3679752" y="6706425"/>
                </a:lnTo>
                <a:lnTo>
                  <a:pt x="3852627" y="6706425"/>
                </a:lnTo>
                <a:lnTo>
                  <a:pt x="3852627" y="6661561"/>
                </a:lnTo>
                <a:lnTo>
                  <a:pt x="3733297" y="6661561"/>
                </a:lnTo>
                <a:lnTo>
                  <a:pt x="3733297" y="6602016"/>
                </a:lnTo>
                <a:lnTo>
                  <a:pt x="3845566" y="6602016"/>
                </a:lnTo>
                <a:lnTo>
                  <a:pt x="3845566" y="6560558"/>
                </a:lnTo>
                <a:lnTo>
                  <a:pt x="3733297" y="6560558"/>
                </a:lnTo>
                <a:lnTo>
                  <a:pt x="3733297" y="6508529"/>
                </a:lnTo>
                <a:lnTo>
                  <a:pt x="3852862" y="6508529"/>
                </a:lnTo>
                <a:lnTo>
                  <a:pt x="3852862" y="6463665"/>
                </a:lnTo>
                <a:close/>
                <a:moveTo>
                  <a:pt x="3556348" y="6457793"/>
                </a:moveTo>
                <a:cubicBezTo>
                  <a:pt x="3545526" y="6457793"/>
                  <a:pt x="3534514" y="6459308"/>
                  <a:pt x="3523692" y="6462149"/>
                </a:cubicBezTo>
                <a:cubicBezTo>
                  <a:pt x="3512680" y="6465179"/>
                  <a:pt x="3502998" y="6469724"/>
                  <a:pt x="3494264" y="6475785"/>
                </a:cubicBezTo>
                <a:cubicBezTo>
                  <a:pt x="3485720" y="6482034"/>
                  <a:pt x="3478696" y="6489610"/>
                  <a:pt x="3473380" y="6498889"/>
                </a:cubicBezTo>
                <a:cubicBezTo>
                  <a:pt x="3468064" y="6507980"/>
                  <a:pt x="3465406" y="6518775"/>
                  <a:pt x="3465406" y="6531274"/>
                </a:cubicBezTo>
                <a:cubicBezTo>
                  <a:pt x="3465406" y="6542447"/>
                  <a:pt x="3467494" y="6551917"/>
                  <a:pt x="3471671" y="6559681"/>
                </a:cubicBezTo>
                <a:cubicBezTo>
                  <a:pt x="3475848" y="6567446"/>
                  <a:pt x="3481354" y="6574074"/>
                  <a:pt x="3488189" y="6579188"/>
                </a:cubicBezTo>
                <a:cubicBezTo>
                  <a:pt x="3495024" y="6584490"/>
                  <a:pt x="3502808" y="6588657"/>
                  <a:pt x="3511351" y="6592066"/>
                </a:cubicBezTo>
                <a:cubicBezTo>
                  <a:pt x="3520085" y="6595285"/>
                  <a:pt x="3528818" y="6598126"/>
                  <a:pt x="3537932" y="6600399"/>
                </a:cubicBezTo>
                <a:cubicBezTo>
                  <a:pt x="3546855" y="6602861"/>
                  <a:pt x="3555588" y="6605133"/>
                  <a:pt x="3564322" y="6607216"/>
                </a:cubicBezTo>
                <a:cubicBezTo>
                  <a:pt x="3572866" y="6609300"/>
                  <a:pt x="3580650" y="6611572"/>
                  <a:pt x="3587485" y="6614224"/>
                </a:cubicBezTo>
                <a:cubicBezTo>
                  <a:pt x="3594320" y="6617064"/>
                  <a:pt x="3599825" y="6620473"/>
                  <a:pt x="3604002" y="6624450"/>
                </a:cubicBezTo>
                <a:cubicBezTo>
                  <a:pt x="3608179" y="6628617"/>
                  <a:pt x="3610268" y="6633919"/>
                  <a:pt x="3610268" y="6640548"/>
                </a:cubicBezTo>
                <a:cubicBezTo>
                  <a:pt x="3610268" y="6646608"/>
                  <a:pt x="3608749" y="6651721"/>
                  <a:pt x="3605521" y="6655698"/>
                </a:cubicBezTo>
                <a:cubicBezTo>
                  <a:pt x="3602294" y="6659676"/>
                  <a:pt x="3598307" y="6662706"/>
                  <a:pt x="3593560" y="6664978"/>
                </a:cubicBezTo>
                <a:cubicBezTo>
                  <a:pt x="3588814" y="6667251"/>
                  <a:pt x="3583687" y="6668766"/>
                  <a:pt x="3578182" y="6669523"/>
                </a:cubicBezTo>
                <a:cubicBezTo>
                  <a:pt x="3572866" y="6670470"/>
                  <a:pt x="3567739" y="6670849"/>
                  <a:pt x="3562993" y="6670849"/>
                </a:cubicBezTo>
                <a:cubicBezTo>
                  <a:pt x="3555778" y="6670849"/>
                  <a:pt x="3548943" y="6669902"/>
                  <a:pt x="3542488" y="6668198"/>
                </a:cubicBezTo>
                <a:cubicBezTo>
                  <a:pt x="3535843" y="6666493"/>
                  <a:pt x="3530147" y="6663842"/>
                  <a:pt x="3525211" y="6660433"/>
                </a:cubicBezTo>
                <a:cubicBezTo>
                  <a:pt x="3520275" y="6656835"/>
                  <a:pt x="3516478" y="6652290"/>
                  <a:pt x="3513440" y="6646608"/>
                </a:cubicBezTo>
                <a:cubicBezTo>
                  <a:pt x="3510402" y="6640927"/>
                  <a:pt x="3509073" y="6634109"/>
                  <a:pt x="3509073" y="6625965"/>
                </a:cubicBezTo>
                <a:cubicBezTo>
                  <a:pt x="3509073" y="6625965"/>
                  <a:pt x="3509073" y="6625965"/>
                  <a:pt x="3457242" y="6625965"/>
                </a:cubicBezTo>
                <a:cubicBezTo>
                  <a:pt x="3456862" y="6640927"/>
                  <a:pt x="3459710" y="6653805"/>
                  <a:pt x="3465406" y="6664599"/>
                </a:cubicBezTo>
                <a:cubicBezTo>
                  <a:pt x="3471101" y="6675584"/>
                  <a:pt x="3478696" y="6684485"/>
                  <a:pt x="3488379" y="6691492"/>
                </a:cubicBezTo>
                <a:cubicBezTo>
                  <a:pt x="3498061" y="6698499"/>
                  <a:pt x="3509263" y="6703802"/>
                  <a:pt x="3521794" y="6707021"/>
                </a:cubicBezTo>
                <a:cubicBezTo>
                  <a:pt x="3534514" y="6710241"/>
                  <a:pt x="3547424" y="6711945"/>
                  <a:pt x="3560904" y="6711945"/>
                </a:cubicBezTo>
                <a:cubicBezTo>
                  <a:pt x="3577422" y="6711945"/>
                  <a:pt x="3592041" y="6710051"/>
                  <a:pt x="3604762" y="6706264"/>
                </a:cubicBezTo>
                <a:cubicBezTo>
                  <a:pt x="3617292" y="6702287"/>
                  <a:pt x="3627924" y="6696984"/>
                  <a:pt x="3636468" y="6689977"/>
                </a:cubicBezTo>
                <a:cubicBezTo>
                  <a:pt x="3645012" y="6683159"/>
                  <a:pt x="3651277" y="6674826"/>
                  <a:pt x="3655644" y="6665357"/>
                </a:cubicBezTo>
                <a:cubicBezTo>
                  <a:pt x="3660011" y="6655888"/>
                  <a:pt x="3662099" y="6645472"/>
                  <a:pt x="3662099" y="6634298"/>
                </a:cubicBezTo>
                <a:cubicBezTo>
                  <a:pt x="3662099" y="6620852"/>
                  <a:pt x="3659251" y="6609678"/>
                  <a:pt x="3653555" y="6600967"/>
                </a:cubicBezTo>
                <a:cubicBezTo>
                  <a:pt x="3647670" y="6592066"/>
                  <a:pt x="3640835" y="6585248"/>
                  <a:pt x="3632861" y="6579945"/>
                </a:cubicBezTo>
                <a:cubicBezTo>
                  <a:pt x="3624887" y="6574832"/>
                  <a:pt x="3616913" y="6570855"/>
                  <a:pt x="3608749" y="6568582"/>
                </a:cubicBezTo>
                <a:cubicBezTo>
                  <a:pt x="3600775" y="6566120"/>
                  <a:pt x="3594320" y="6564605"/>
                  <a:pt x="3589763" y="6563658"/>
                </a:cubicBezTo>
                <a:cubicBezTo>
                  <a:pt x="3574574" y="6559681"/>
                  <a:pt x="3562233" y="6556651"/>
                  <a:pt x="3552930" y="6554000"/>
                </a:cubicBezTo>
                <a:cubicBezTo>
                  <a:pt x="3543437" y="6551538"/>
                  <a:pt x="3536033" y="6549076"/>
                  <a:pt x="3530717" y="6546614"/>
                </a:cubicBezTo>
                <a:cubicBezTo>
                  <a:pt x="3525401" y="6544152"/>
                  <a:pt x="3521794" y="6541311"/>
                  <a:pt x="3519895" y="6538470"/>
                </a:cubicBezTo>
                <a:cubicBezTo>
                  <a:pt x="3518186" y="6535440"/>
                  <a:pt x="3517237" y="6531653"/>
                  <a:pt x="3517237" y="6526918"/>
                </a:cubicBezTo>
                <a:cubicBezTo>
                  <a:pt x="3517237" y="6521615"/>
                  <a:pt x="3518376" y="6517260"/>
                  <a:pt x="3520654" y="6514040"/>
                </a:cubicBezTo>
                <a:cubicBezTo>
                  <a:pt x="3522933" y="6510631"/>
                  <a:pt x="3525781" y="6507790"/>
                  <a:pt x="3529388" y="6505518"/>
                </a:cubicBezTo>
                <a:cubicBezTo>
                  <a:pt x="3532805" y="6503245"/>
                  <a:pt x="3536792" y="6501541"/>
                  <a:pt x="3541159" y="6500594"/>
                </a:cubicBezTo>
                <a:cubicBezTo>
                  <a:pt x="3545336" y="6499836"/>
                  <a:pt x="3549703" y="6499268"/>
                  <a:pt x="3554070" y="6499268"/>
                </a:cubicBezTo>
                <a:cubicBezTo>
                  <a:pt x="3560715" y="6499268"/>
                  <a:pt x="3566790" y="6499836"/>
                  <a:pt x="3572296" y="6500973"/>
                </a:cubicBezTo>
                <a:cubicBezTo>
                  <a:pt x="3577802" y="6502109"/>
                  <a:pt x="3582738" y="6504003"/>
                  <a:pt x="3587105" y="6506843"/>
                </a:cubicBezTo>
                <a:cubicBezTo>
                  <a:pt x="3591472" y="6509495"/>
                  <a:pt x="3594889" y="6513282"/>
                  <a:pt x="3597547" y="6518017"/>
                </a:cubicBezTo>
                <a:cubicBezTo>
                  <a:pt x="3600205" y="6522752"/>
                  <a:pt x="3601724" y="6528812"/>
                  <a:pt x="3602104" y="6536008"/>
                </a:cubicBezTo>
                <a:cubicBezTo>
                  <a:pt x="3602104" y="6536008"/>
                  <a:pt x="3602104" y="6536008"/>
                  <a:pt x="3653935" y="6536008"/>
                </a:cubicBezTo>
                <a:cubicBezTo>
                  <a:pt x="3653935" y="6521994"/>
                  <a:pt x="3651277" y="6510063"/>
                  <a:pt x="3645961" y="6500215"/>
                </a:cubicBezTo>
                <a:cubicBezTo>
                  <a:pt x="3640645" y="6490367"/>
                  <a:pt x="3633430" y="6482224"/>
                  <a:pt x="3624317" y="6475785"/>
                </a:cubicBezTo>
                <a:cubicBezTo>
                  <a:pt x="3615204" y="6469535"/>
                  <a:pt x="3604762" y="6464990"/>
                  <a:pt x="3593180" y="6462149"/>
                </a:cubicBezTo>
                <a:cubicBezTo>
                  <a:pt x="3581409" y="6459308"/>
                  <a:pt x="3569068" y="6457793"/>
                  <a:pt x="3556348" y="6457793"/>
                </a:cubicBezTo>
                <a:close/>
                <a:moveTo>
                  <a:pt x="3789902" y="6384507"/>
                </a:moveTo>
                <a:lnTo>
                  <a:pt x="3789902" y="6447106"/>
                </a:lnTo>
                <a:lnTo>
                  <a:pt x="3852862" y="6447106"/>
                </a:lnTo>
                <a:lnTo>
                  <a:pt x="3852862" y="6384507"/>
                </a:lnTo>
                <a:close/>
                <a:moveTo>
                  <a:pt x="3523117" y="6246039"/>
                </a:moveTo>
                <a:cubicBezTo>
                  <a:pt x="3523117" y="6246039"/>
                  <a:pt x="3523117" y="6246039"/>
                  <a:pt x="3581820" y="6246039"/>
                </a:cubicBezTo>
                <a:cubicBezTo>
                  <a:pt x="3594168" y="6246039"/>
                  <a:pt x="3603287" y="6248689"/>
                  <a:pt x="3609556" y="6253991"/>
                </a:cubicBezTo>
                <a:cubicBezTo>
                  <a:pt x="3615636" y="6259482"/>
                  <a:pt x="3618675" y="6268003"/>
                  <a:pt x="3618675" y="6279742"/>
                </a:cubicBezTo>
                <a:cubicBezTo>
                  <a:pt x="3618675" y="6292049"/>
                  <a:pt x="3615636" y="6300759"/>
                  <a:pt x="3609556" y="6306250"/>
                </a:cubicBezTo>
                <a:cubicBezTo>
                  <a:pt x="3603287" y="6311741"/>
                  <a:pt x="3594168" y="6314392"/>
                  <a:pt x="3581820" y="6314392"/>
                </a:cubicBezTo>
                <a:lnTo>
                  <a:pt x="3523117" y="6314392"/>
                </a:lnTo>
                <a:cubicBezTo>
                  <a:pt x="3523117" y="6314392"/>
                  <a:pt x="3523117" y="6314392"/>
                  <a:pt x="3523117" y="6246039"/>
                </a:cubicBezTo>
                <a:close/>
                <a:moveTo>
                  <a:pt x="3704700" y="6204580"/>
                </a:moveTo>
                <a:lnTo>
                  <a:pt x="3704700" y="6447575"/>
                </a:lnTo>
                <a:lnTo>
                  <a:pt x="3758245" y="6447575"/>
                </a:lnTo>
                <a:lnTo>
                  <a:pt x="3758245" y="6204580"/>
                </a:lnTo>
                <a:close/>
                <a:moveTo>
                  <a:pt x="3469572" y="6204580"/>
                </a:moveTo>
                <a:cubicBezTo>
                  <a:pt x="3469572" y="6204580"/>
                  <a:pt x="3469572" y="6204580"/>
                  <a:pt x="3469572" y="6447575"/>
                </a:cubicBezTo>
                <a:cubicBezTo>
                  <a:pt x="3469572" y="6447575"/>
                  <a:pt x="3469572" y="6447575"/>
                  <a:pt x="3523121" y="6447575"/>
                </a:cubicBezTo>
                <a:cubicBezTo>
                  <a:pt x="3523121" y="6447575"/>
                  <a:pt x="3523121" y="6447575"/>
                  <a:pt x="3523121" y="6352688"/>
                </a:cubicBezTo>
                <a:cubicBezTo>
                  <a:pt x="3523121" y="6352688"/>
                  <a:pt x="3523121" y="6352688"/>
                  <a:pt x="3576669" y="6352688"/>
                </a:cubicBezTo>
                <a:cubicBezTo>
                  <a:pt x="3590151" y="6352688"/>
                  <a:pt x="3599836" y="6355529"/>
                  <a:pt x="3605722" y="6361400"/>
                </a:cubicBezTo>
                <a:cubicBezTo>
                  <a:pt x="3611609" y="6367271"/>
                  <a:pt x="3615407" y="6376741"/>
                  <a:pt x="3617305" y="6389431"/>
                </a:cubicBezTo>
                <a:cubicBezTo>
                  <a:pt x="3618635" y="6399090"/>
                  <a:pt x="3619774" y="6409317"/>
                  <a:pt x="3620344" y="6419923"/>
                </a:cubicBezTo>
                <a:cubicBezTo>
                  <a:pt x="3621103" y="6430719"/>
                  <a:pt x="3622812" y="6439810"/>
                  <a:pt x="3625850" y="6447575"/>
                </a:cubicBezTo>
                <a:cubicBezTo>
                  <a:pt x="3625850" y="6447575"/>
                  <a:pt x="3625850" y="6447575"/>
                  <a:pt x="3679399" y="6447575"/>
                </a:cubicBezTo>
                <a:cubicBezTo>
                  <a:pt x="3676930" y="6444166"/>
                  <a:pt x="3675032" y="6439999"/>
                  <a:pt x="3673702" y="6435075"/>
                </a:cubicBezTo>
                <a:cubicBezTo>
                  <a:pt x="3672563" y="6430340"/>
                  <a:pt x="3671614" y="6425037"/>
                  <a:pt x="3671044" y="6419545"/>
                </a:cubicBezTo>
                <a:cubicBezTo>
                  <a:pt x="3670474" y="6414242"/>
                  <a:pt x="3670094" y="6408938"/>
                  <a:pt x="3669905" y="6403635"/>
                </a:cubicBezTo>
                <a:cubicBezTo>
                  <a:pt x="3669525" y="6398522"/>
                  <a:pt x="3669335" y="6393976"/>
                  <a:pt x="3669145" y="6389999"/>
                </a:cubicBezTo>
                <a:cubicBezTo>
                  <a:pt x="3668765" y="6383938"/>
                  <a:pt x="3667816" y="6377878"/>
                  <a:pt x="3666676" y="6371627"/>
                </a:cubicBezTo>
                <a:cubicBezTo>
                  <a:pt x="3665347" y="6365567"/>
                  <a:pt x="3663258" y="6359885"/>
                  <a:pt x="3660600" y="6354771"/>
                </a:cubicBezTo>
                <a:cubicBezTo>
                  <a:pt x="3657942" y="6349658"/>
                  <a:pt x="3654334" y="6345301"/>
                  <a:pt x="3649966" y="6341514"/>
                </a:cubicBezTo>
                <a:cubicBezTo>
                  <a:pt x="3645789" y="6337726"/>
                  <a:pt x="3640282" y="6335074"/>
                  <a:pt x="3633636" y="6333180"/>
                </a:cubicBezTo>
                <a:cubicBezTo>
                  <a:pt x="3633636" y="6333180"/>
                  <a:pt x="3633636" y="6333180"/>
                  <a:pt x="3633636" y="6332612"/>
                </a:cubicBezTo>
                <a:cubicBezTo>
                  <a:pt x="3647308" y="6327119"/>
                  <a:pt x="3657182" y="6319165"/>
                  <a:pt x="3663258" y="6308748"/>
                </a:cubicBezTo>
                <a:cubicBezTo>
                  <a:pt x="3669145" y="6298331"/>
                  <a:pt x="3672183" y="6285831"/>
                  <a:pt x="3672183" y="6271626"/>
                </a:cubicBezTo>
                <a:cubicBezTo>
                  <a:pt x="3672183" y="6262346"/>
                  <a:pt x="3670664" y="6253634"/>
                  <a:pt x="3667246" y="6245679"/>
                </a:cubicBezTo>
                <a:cubicBezTo>
                  <a:pt x="3664018" y="6237535"/>
                  <a:pt x="3659271" y="6230527"/>
                  <a:pt x="3653005" y="6224277"/>
                </a:cubicBezTo>
                <a:cubicBezTo>
                  <a:pt x="3646738" y="6218217"/>
                  <a:pt x="3639143" y="6213292"/>
                  <a:pt x="3630408" y="6209883"/>
                </a:cubicBezTo>
                <a:cubicBezTo>
                  <a:pt x="3621673" y="6206285"/>
                  <a:pt x="3611799" y="6204580"/>
                  <a:pt x="3600975" y="6204580"/>
                </a:cubicBezTo>
                <a:close/>
                <a:moveTo>
                  <a:pt x="0" y="0"/>
                </a:moveTo>
                <a:lnTo>
                  <a:pt x="4008437" y="0"/>
                </a:lnTo>
                <a:lnTo>
                  <a:pt x="4008437" y="6057901"/>
                </a:lnTo>
                <a:lnTo>
                  <a:pt x="4008436" y="6057901"/>
                </a:lnTo>
                <a:lnTo>
                  <a:pt x="4008436" y="6858001"/>
                </a:lnTo>
                <a:lnTo>
                  <a:pt x="0" y="6858001"/>
                </a:lnTo>
                <a:lnTo>
                  <a:pt x="0" y="6057901"/>
                </a:lnTo>
                <a:lnTo>
                  <a:pt x="0" y="3447511"/>
                </a:lnTo>
                <a:close/>
              </a:path>
            </a:pathLst>
          </a:custGeom>
          <a:solidFill>
            <a:schemeClr val="accent1"/>
          </a:solidFill>
        </p:spPr>
        <p:txBody>
          <a:bodyPr wrap="square" lIns="216000" tIns="144000" rIns="216000" bIns="144000" anchor="ctr">
            <a:noAutofit/>
          </a:bodyPr>
          <a:lstStyle>
            <a:lvl1pPr>
              <a:buClrTx/>
              <a:defRPr sz="1600">
                <a:solidFill>
                  <a:schemeClr val="bg1"/>
                </a:solidFill>
                <a:latin typeface="+mj-lt"/>
              </a:defRPr>
            </a:lvl1pPr>
            <a:lvl2pPr>
              <a:buClrTx/>
              <a:defRPr sz="1400">
                <a:solidFill>
                  <a:schemeClr val="bg1"/>
                </a:solidFill>
                <a:latin typeface="+mj-lt"/>
              </a:defRPr>
            </a:lvl2pPr>
            <a:lvl3pPr>
              <a:buClrTx/>
              <a:defRPr sz="1200">
                <a:solidFill>
                  <a:schemeClr val="bg1"/>
                </a:solidFill>
                <a:latin typeface="+mj-lt"/>
              </a:defRPr>
            </a:lvl3pPr>
            <a:lvl4pPr>
              <a:buClrTx/>
              <a:defRPr sz="1100">
                <a:solidFill>
                  <a:schemeClr val="bg1"/>
                </a:solidFill>
                <a:latin typeface="+mj-lt"/>
              </a:defRPr>
            </a:lvl4pPr>
            <a:lvl5pPr>
              <a:buClrTx/>
              <a:defRPr sz="1100">
                <a:solidFill>
                  <a:schemeClr val="bg1"/>
                </a:solidFill>
                <a:latin typeface="+mj-lt"/>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Rubrik 4"/>
          <p:cNvSpPr>
            <a:spLocks noGrp="1"/>
          </p:cNvSpPr>
          <p:nvPr>
            <p:ph type="title"/>
          </p:nvPr>
        </p:nvSpPr>
        <p:spPr>
          <a:xfrm>
            <a:off x="550863" y="404813"/>
            <a:ext cx="7417480"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3725199675"/>
      </p:ext>
    </p:extLst>
  </p:cSld>
  <p:clrMapOvr>
    <a:masterClrMapping/>
  </p:clrMapOvr>
  <p:extLst>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6"/>
        <p:cNvGrpSpPr/>
        <p:nvPr/>
      </p:nvGrpSpPr>
      <p:grpSpPr>
        <a:xfrm>
          <a:off x="0" y="0"/>
          <a:ext cx="0" cy="0"/>
          <a:chOff x="0" y="0"/>
          <a:chExt cx="0" cy="0"/>
        </a:xfrm>
      </p:grpSpPr>
      <p:sp>
        <p:nvSpPr>
          <p:cNvPr id="17" name="Google Shape;17;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 name="Google Shape;19;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 name="Google Shape;21;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extLst>
      <p:ext uri="{BB962C8B-B14F-4D97-AF65-F5344CB8AC3E}">
        <p14:creationId xmlns:p14="http://schemas.microsoft.com/office/powerpoint/2010/main" val="207743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5"/>
        <p:cNvGrpSpPr/>
        <p:nvPr/>
      </p:nvGrpSpPr>
      <p:grpSpPr>
        <a:xfrm>
          <a:off x="0" y="0"/>
          <a:ext cx="0" cy="0"/>
          <a:chOff x="0" y="0"/>
          <a:chExt cx="0" cy="0"/>
        </a:xfrm>
      </p:grpSpPr>
      <p:sp>
        <p:nvSpPr>
          <p:cNvPr id="26" name="Google Shape;2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extLst>
      <p:ext uri="{BB962C8B-B14F-4D97-AF65-F5344CB8AC3E}">
        <p14:creationId xmlns:p14="http://schemas.microsoft.com/office/powerpoint/2010/main" val="412709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t">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6"/>
            <a:ext cx="10945812" cy="5724526"/>
          </a:xfrm>
        </p:spPr>
        <p:txBody>
          <a:bodyPr anchor="ctr">
            <a:normAutofit/>
          </a:bodyPr>
          <a:lstStyle>
            <a:lvl1pPr>
              <a:defRPr sz="4400">
                <a:solidFill>
                  <a:srgbClr val="7F7F7F"/>
                </a:solidFill>
              </a:defRPr>
            </a:lvl1pPr>
          </a:lstStyle>
          <a:p>
            <a:r>
              <a:rPr lang="sv-SE" dirty="0"/>
              <a:t>Klicka här för att ändra format</a:t>
            </a:r>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1981122672"/>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it - Ahead">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6"/>
            <a:ext cx="5545137" cy="5724526"/>
          </a:xfrm>
        </p:spPr>
        <p:txBody>
          <a:bodyPr anchor="ctr">
            <a:normAutofit/>
          </a:bodyPr>
          <a:lstStyle>
            <a:lvl1pPr>
              <a:defRPr sz="4400">
                <a:solidFill>
                  <a:srgbClr val="7F7F7F"/>
                </a:solidFill>
              </a:defRPr>
            </a:lvl1pPr>
          </a:lstStyle>
          <a:p>
            <a:r>
              <a:rPr lang="sv-SE" dirty="0"/>
              <a:t>Klicka här för att ändra format</a:t>
            </a:r>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pic>
        <p:nvPicPr>
          <p:cNvPr id="5" name="Platshållare för bild 38" descr="rise_ahead_logo_cmyk_h_u_vit_NY.eps"/>
          <p:cNvPicPr>
            <a:picLocks noChangeAspect="1"/>
          </p:cNvPicPr>
          <p:nvPr userDrawn="1"/>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1144637437"/>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Grön">
    <p:bg>
      <p:bgPr>
        <a:solidFill>
          <a:schemeClr val="accent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6" name="Platshållare för text 5"/>
          <p:cNvSpPr>
            <a:spLocks noGrp="1"/>
          </p:cNvSpPr>
          <p:nvPr>
            <p:ph type="body" sz="quarter" idx="12"/>
          </p:nvPr>
        </p:nvSpPr>
        <p:spPr>
          <a:xfrm>
            <a:off x="6240463" y="333375"/>
            <a:ext cx="5256212" cy="5724525"/>
          </a:xfrm>
        </p:spPr>
        <p:txBody>
          <a:bodyPr anchor="ctr"/>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4563855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Grön - Ahead">
    <p:bg>
      <p:bgPr>
        <a:solidFill>
          <a:schemeClr val="accent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pic>
        <p:nvPicPr>
          <p:cNvPr id="8" name="Bildobjekt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Tree>
    <p:extLst>
      <p:ext uri="{BB962C8B-B14F-4D97-AF65-F5344CB8AC3E}">
        <p14:creationId xmlns:p14="http://schemas.microsoft.com/office/powerpoint/2010/main" val="6109467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Vinröd">
    <p:bg>
      <p:bgPr>
        <a:solidFill>
          <a:schemeClr val="accent3"/>
        </a:solidFill>
        <a:effectLst/>
      </p:bgPr>
    </p:bg>
    <p:spTree>
      <p:nvGrpSpPr>
        <p:cNvPr id="1" name=""/>
        <p:cNvGrpSpPr/>
        <p:nvPr/>
      </p:nvGrpSpPr>
      <p:grpSpPr>
        <a:xfrm>
          <a:off x="0" y="0"/>
          <a:ext cx="0" cy="0"/>
          <a:chOff x="0" y="0"/>
          <a:chExt cx="0" cy="0"/>
        </a:xfrm>
      </p:grpSpPr>
      <p:pic>
        <p:nvPicPr>
          <p:cNvPr id="3" name="Bildobjekt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5"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140976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Vinröd - Ahead">
    <p:bg>
      <p:bgPr>
        <a:solidFill>
          <a:schemeClr val="accent3"/>
        </a:solidFill>
        <a:effectLst/>
      </p:bgPr>
    </p:bg>
    <p:spTree>
      <p:nvGrpSpPr>
        <p:cNvPr id="1" name=""/>
        <p:cNvGrpSpPr/>
        <p:nvPr/>
      </p:nvGrpSpPr>
      <p:grpSpPr>
        <a:xfrm>
          <a:off x="0" y="0"/>
          <a:ext cx="0" cy="0"/>
          <a:chOff x="0" y="0"/>
          <a:chExt cx="0" cy="0"/>
        </a:xfrm>
      </p:grpSpPr>
      <p:pic>
        <p:nvPicPr>
          <p:cNvPr id="3" name="Bildobjekt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6" name="Platshållare för bild 38" descr="rise_ahead_logo_cmyk_h_u_vit_NY.eps"/>
          <p:cNvPicPr>
            <a:picLocks noChangeAspect="1"/>
          </p:cNvPicPr>
          <p:nvPr userDrawn="1"/>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1661610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lå">
    <p:bg>
      <p:bgPr>
        <a:solidFill>
          <a:schemeClr val="accent4"/>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7"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9309332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Blå - Ahead">
    <p:bg>
      <p:bgPr>
        <a:solidFill>
          <a:schemeClr val="accent4"/>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369074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Orange">
    <p:bg>
      <p:bgPr>
        <a:solidFill>
          <a:schemeClr val="accent5"/>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6" name="Bildobjekt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5" name="Platshållare för text 5"/>
          <p:cNvSpPr>
            <a:spLocks noGrp="1"/>
          </p:cNvSpPr>
          <p:nvPr>
            <p:ph type="body" sz="quarter" idx="12"/>
          </p:nvPr>
        </p:nvSpPr>
        <p:spPr>
          <a:xfrm>
            <a:off x="6240463" y="333375"/>
            <a:ext cx="5256212" cy="5724525"/>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911497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Orange - Ahead">
    <p:bg>
      <p:bgPr>
        <a:solidFill>
          <a:schemeClr val="accent5"/>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pic>
        <p:nvPicPr>
          <p:cNvPr id="8" name="Bildobjekt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Tree>
    <p:extLst>
      <p:ext uri="{BB962C8B-B14F-4D97-AF65-F5344CB8AC3E}">
        <p14:creationId xmlns:p14="http://schemas.microsoft.com/office/powerpoint/2010/main" val="3596158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Grå">
    <p:bg>
      <p:bgPr>
        <a:solidFill>
          <a:schemeClr val="tx2"/>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6"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9780538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Grå - Ahead">
    <p:bg>
      <p:bgPr>
        <a:solidFill>
          <a:schemeClr val="tx2"/>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35504305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3" name="Rektangel 2"/>
          <p:cNvSpPr/>
          <p:nvPr userDrawn="1"/>
        </p:nvSpPr>
        <p:spPr>
          <a:xfrm>
            <a:off x="11965781" y="6376987"/>
            <a:ext cx="78582" cy="78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6"/>
          <p:cNvSpPr>
            <a:spLocks noGrp="1"/>
          </p:cNvSpPr>
          <p:nvPr>
            <p:ph type="pic" sz="quarter" idx="10"/>
          </p:nvPr>
        </p:nvSpPr>
        <p:spPr>
          <a:xfrm>
            <a:off x="0" y="-2"/>
            <a:ext cx="12191998" cy="6858002"/>
          </a:xfrm>
          <a:custGeom>
            <a:avLst/>
            <a:gdLst>
              <a:gd name="connsiteX0" fmla="*/ 11863314 w 12191998"/>
              <a:gd name="connsiteY0" fmla="*/ 6463666 h 6858002"/>
              <a:gd name="connsiteX1" fmla="*/ 11863314 w 12191998"/>
              <a:gd name="connsiteY1" fmla="*/ 6706426 h 6858002"/>
              <a:gd name="connsiteX2" fmla="*/ 12036189 w 12191998"/>
              <a:gd name="connsiteY2" fmla="*/ 6706426 h 6858002"/>
              <a:gd name="connsiteX3" fmla="*/ 12036189 w 12191998"/>
              <a:gd name="connsiteY3" fmla="*/ 6661562 h 6858002"/>
              <a:gd name="connsiteX4" fmla="*/ 11916859 w 12191998"/>
              <a:gd name="connsiteY4" fmla="*/ 6661562 h 6858002"/>
              <a:gd name="connsiteX5" fmla="*/ 11916859 w 12191998"/>
              <a:gd name="connsiteY5" fmla="*/ 6602017 h 6858002"/>
              <a:gd name="connsiteX6" fmla="*/ 12029128 w 12191998"/>
              <a:gd name="connsiteY6" fmla="*/ 6602017 h 6858002"/>
              <a:gd name="connsiteX7" fmla="*/ 12029128 w 12191998"/>
              <a:gd name="connsiteY7" fmla="*/ 6560559 h 6858002"/>
              <a:gd name="connsiteX8" fmla="*/ 11916859 w 12191998"/>
              <a:gd name="connsiteY8" fmla="*/ 6560559 h 6858002"/>
              <a:gd name="connsiteX9" fmla="*/ 11916859 w 12191998"/>
              <a:gd name="connsiteY9" fmla="*/ 6508530 h 6858002"/>
              <a:gd name="connsiteX10" fmla="*/ 12036424 w 12191998"/>
              <a:gd name="connsiteY10" fmla="*/ 6508530 h 6858002"/>
              <a:gd name="connsiteX11" fmla="*/ 12036424 w 12191998"/>
              <a:gd name="connsiteY11" fmla="*/ 6463666 h 6858002"/>
              <a:gd name="connsiteX12" fmla="*/ 11739910 w 12191998"/>
              <a:gd name="connsiteY12" fmla="*/ 6457794 h 6858002"/>
              <a:gd name="connsiteX13" fmla="*/ 11707254 w 12191998"/>
              <a:gd name="connsiteY13" fmla="*/ 6462150 h 6858002"/>
              <a:gd name="connsiteX14" fmla="*/ 11677826 w 12191998"/>
              <a:gd name="connsiteY14" fmla="*/ 6475786 h 6858002"/>
              <a:gd name="connsiteX15" fmla="*/ 11656942 w 12191998"/>
              <a:gd name="connsiteY15" fmla="*/ 6498890 h 6858002"/>
              <a:gd name="connsiteX16" fmla="*/ 11648968 w 12191998"/>
              <a:gd name="connsiteY16" fmla="*/ 6531275 h 6858002"/>
              <a:gd name="connsiteX17" fmla="*/ 11655233 w 12191998"/>
              <a:gd name="connsiteY17" fmla="*/ 6559682 h 6858002"/>
              <a:gd name="connsiteX18" fmla="*/ 11671751 w 12191998"/>
              <a:gd name="connsiteY18" fmla="*/ 6579189 h 6858002"/>
              <a:gd name="connsiteX19" fmla="*/ 11694913 w 12191998"/>
              <a:gd name="connsiteY19" fmla="*/ 6592067 h 6858002"/>
              <a:gd name="connsiteX20" fmla="*/ 11721494 w 12191998"/>
              <a:gd name="connsiteY20" fmla="*/ 6600400 h 6858002"/>
              <a:gd name="connsiteX21" fmla="*/ 11747884 w 12191998"/>
              <a:gd name="connsiteY21" fmla="*/ 6607217 h 6858002"/>
              <a:gd name="connsiteX22" fmla="*/ 11771047 w 12191998"/>
              <a:gd name="connsiteY22" fmla="*/ 6614225 h 6858002"/>
              <a:gd name="connsiteX23" fmla="*/ 11787564 w 12191998"/>
              <a:gd name="connsiteY23" fmla="*/ 6624451 h 6858002"/>
              <a:gd name="connsiteX24" fmla="*/ 11793830 w 12191998"/>
              <a:gd name="connsiteY24" fmla="*/ 6640549 h 6858002"/>
              <a:gd name="connsiteX25" fmla="*/ 11789083 w 12191998"/>
              <a:gd name="connsiteY25" fmla="*/ 6655699 h 6858002"/>
              <a:gd name="connsiteX26" fmla="*/ 11777122 w 12191998"/>
              <a:gd name="connsiteY26" fmla="*/ 6664979 h 6858002"/>
              <a:gd name="connsiteX27" fmla="*/ 11761744 w 12191998"/>
              <a:gd name="connsiteY27" fmla="*/ 6669524 h 6858002"/>
              <a:gd name="connsiteX28" fmla="*/ 11746555 w 12191998"/>
              <a:gd name="connsiteY28" fmla="*/ 6670850 h 6858002"/>
              <a:gd name="connsiteX29" fmla="*/ 11726050 w 12191998"/>
              <a:gd name="connsiteY29" fmla="*/ 6668199 h 6858002"/>
              <a:gd name="connsiteX30" fmla="*/ 11708773 w 12191998"/>
              <a:gd name="connsiteY30" fmla="*/ 6660434 h 6858002"/>
              <a:gd name="connsiteX31" fmla="*/ 11697002 w 12191998"/>
              <a:gd name="connsiteY31" fmla="*/ 6646609 h 6858002"/>
              <a:gd name="connsiteX32" fmla="*/ 11692635 w 12191998"/>
              <a:gd name="connsiteY32" fmla="*/ 6625966 h 6858002"/>
              <a:gd name="connsiteX33" fmla="*/ 11640804 w 12191998"/>
              <a:gd name="connsiteY33" fmla="*/ 6625966 h 6858002"/>
              <a:gd name="connsiteX34" fmla="*/ 11648968 w 12191998"/>
              <a:gd name="connsiteY34" fmla="*/ 6664600 h 6858002"/>
              <a:gd name="connsiteX35" fmla="*/ 11671941 w 12191998"/>
              <a:gd name="connsiteY35" fmla="*/ 6691493 h 6858002"/>
              <a:gd name="connsiteX36" fmla="*/ 11705356 w 12191998"/>
              <a:gd name="connsiteY36" fmla="*/ 6707022 h 6858002"/>
              <a:gd name="connsiteX37" fmla="*/ 11744466 w 12191998"/>
              <a:gd name="connsiteY37" fmla="*/ 6711946 h 6858002"/>
              <a:gd name="connsiteX38" fmla="*/ 11788324 w 12191998"/>
              <a:gd name="connsiteY38" fmla="*/ 6706265 h 6858002"/>
              <a:gd name="connsiteX39" fmla="*/ 11820030 w 12191998"/>
              <a:gd name="connsiteY39" fmla="*/ 6689978 h 6858002"/>
              <a:gd name="connsiteX40" fmla="*/ 11839206 w 12191998"/>
              <a:gd name="connsiteY40" fmla="*/ 6665358 h 6858002"/>
              <a:gd name="connsiteX41" fmla="*/ 11845661 w 12191998"/>
              <a:gd name="connsiteY41" fmla="*/ 6634299 h 6858002"/>
              <a:gd name="connsiteX42" fmla="*/ 11837117 w 12191998"/>
              <a:gd name="connsiteY42" fmla="*/ 6600968 h 6858002"/>
              <a:gd name="connsiteX43" fmla="*/ 11816423 w 12191998"/>
              <a:gd name="connsiteY43" fmla="*/ 6579946 h 6858002"/>
              <a:gd name="connsiteX44" fmla="*/ 11792311 w 12191998"/>
              <a:gd name="connsiteY44" fmla="*/ 6568583 h 6858002"/>
              <a:gd name="connsiteX45" fmla="*/ 11773325 w 12191998"/>
              <a:gd name="connsiteY45" fmla="*/ 6563659 h 6858002"/>
              <a:gd name="connsiteX46" fmla="*/ 11736492 w 12191998"/>
              <a:gd name="connsiteY46" fmla="*/ 6554001 h 6858002"/>
              <a:gd name="connsiteX47" fmla="*/ 11714279 w 12191998"/>
              <a:gd name="connsiteY47" fmla="*/ 6546615 h 6858002"/>
              <a:gd name="connsiteX48" fmla="*/ 11703457 w 12191998"/>
              <a:gd name="connsiteY48" fmla="*/ 6538471 h 6858002"/>
              <a:gd name="connsiteX49" fmla="*/ 11700799 w 12191998"/>
              <a:gd name="connsiteY49" fmla="*/ 6526919 h 6858002"/>
              <a:gd name="connsiteX50" fmla="*/ 11704216 w 12191998"/>
              <a:gd name="connsiteY50" fmla="*/ 6514041 h 6858002"/>
              <a:gd name="connsiteX51" fmla="*/ 11712950 w 12191998"/>
              <a:gd name="connsiteY51" fmla="*/ 6505519 h 6858002"/>
              <a:gd name="connsiteX52" fmla="*/ 11724721 w 12191998"/>
              <a:gd name="connsiteY52" fmla="*/ 6500595 h 6858002"/>
              <a:gd name="connsiteX53" fmla="*/ 11737632 w 12191998"/>
              <a:gd name="connsiteY53" fmla="*/ 6499269 h 6858002"/>
              <a:gd name="connsiteX54" fmla="*/ 11755858 w 12191998"/>
              <a:gd name="connsiteY54" fmla="*/ 6500974 h 6858002"/>
              <a:gd name="connsiteX55" fmla="*/ 11770667 w 12191998"/>
              <a:gd name="connsiteY55" fmla="*/ 6506844 h 6858002"/>
              <a:gd name="connsiteX56" fmla="*/ 11781109 w 12191998"/>
              <a:gd name="connsiteY56" fmla="*/ 6518018 h 6858002"/>
              <a:gd name="connsiteX57" fmla="*/ 11785666 w 12191998"/>
              <a:gd name="connsiteY57" fmla="*/ 6536009 h 6858002"/>
              <a:gd name="connsiteX58" fmla="*/ 11837497 w 12191998"/>
              <a:gd name="connsiteY58" fmla="*/ 6536009 h 6858002"/>
              <a:gd name="connsiteX59" fmla="*/ 11829523 w 12191998"/>
              <a:gd name="connsiteY59" fmla="*/ 6500216 h 6858002"/>
              <a:gd name="connsiteX60" fmla="*/ 11807879 w 12191998"/>
              <a:gd name="connsiteY60" fmla="*/ 6475786 h 6858002"/>
              <a:gd name="connsiteX61" fmla="*/ 11776742 w 12191998"/>
              <a:gd name="connsiteY61" fmla="*/ 6462150 h 6858002"/>
              <a:gd name="connsiteX62" fmla="*/ 11739910 w 12191998"/>
              <a:gd name="connsiteY62" fmla="*/ 6457794 h 6858002"/>
              <a:gd name="connsiteX63" fmla="*/ 11973464 w 12191998"/>
              <a:gd name="connsiteY63" fmla="*/ 6384508 h 6858002"/>
              <a:gd name="connsiteX64" fmla="*/ 11973464 w 12191998"/>
              <a:gd name="connsiteY64" fmla="*/ 6447107 h 6858002"/>
              <a:gd name="connsiteX65" fmla="*/ 12036424 w 12191998"/>
              <a:gd name="connsiteY65" fmla="*/ 6447107 h 6858002"/>
              <a:gd name="connsiteX66" fmla="*/ 12036424 w 12191998"/>
              <a:gd name="connsiteY66" fmla="*/ 6384508 h 6858002"/>
              <a:gd name="connsiteX67" fmla="*/ 11706679 w 12191998"/>
              <a:gd name="connsiteY67" fmla="*/ 6246040 h 6858002"/>
              <a:gd name="connsiteX68" fmla="*/ 11765382 w 12191998"/>
              <a:gd name="connsiteY68" fmla="*/ 6246040 h 6858002"/>
              <a:gd name="connsiteX69" fmla="*/ 11793118 w 12191998"/>
              <a:gd name="connsiteY69" fmla="*/ 6253992 h 6858002"/>
              <a:gd name="connsiteX70" fmla="*/ 11802237 w 12191998"/>
              <a:gd name="connsiteY70" fmla="*/ 6279743 h 6858002"/>
              <a:gd name="connsiteX71" fmla="*/ 11793118 w 12191998"/>
              <a:gd name="connsiteY71" fmla="*/ 6306251 h 6858002"/>
              <a:gd name="connsiteX72" fmla="*/ 11765382 w 12191998"/>
              <a:gd name="connsiteY72" fmla="*/ 6314393 h 6858002"/>
              <a:gd name="connsiteX73" fmla="*/ 11706679 w 12191998"/>
              <a:gd name="connsiteY73" fmla="*/ 6314393 h 6858002"/>
              <a:gd name="connsiteX74" fmla="*/ 11706679 w 12191998"/>
              <a:gd name="connsiteY74" fmla="*/ 6246040 h 6858002"/>
              <a:gd name="connsiteX75" fmla="*/ 11888262 w 12191998"/>
              <a:gd name="connsiteY75" fmla="*/ 6204581 h 6858002"/>
              <a:gd name="connsiteX76" fmla="*/ 11888262 w 12191998"/>
              <a:gd name="connsiteY76" fmla="*/ 6447576 h 6858002"/>
              <a:gd name="connsiteX77" fmla="*/ 11941807 w 12191998"/>
              <a:gd name="connsiteY77" fmla="*/ 6447576 h 6858002"/>
              <a:gd name="connsiteX78" fmla="*/ 11941807 w 12191998"/>
              <a:gd name="connsiteY78" fmla="*/ 6204581 h 6858002"/>
              <a:gd name="connsiteX79" fmla="*/ 11653134 w 12191998"/>
              <a:gd name="connsiteY79" fmla="*/ 6204581 h 6858002"/>
              <a:gd name="connsiteX80" fmla="*/ 11653134 w 12191998"/>
              <a:gd name="connsiteY80" fmla="*/ 6447576 h 6858002"/>
              <a:gd name="connsiteX81" fmla="*/ 11706683 w 12191998"/>
              <a:gd name="connsiteY81" fmla="*/ 6447576 h 6858002"/>
              <a:gd name="connsiteX82" fmla="*/ 11706683 w 12191998"/>
              <a:gd name="connsiteY82" fmla="*/ 6352689 h 6858002"/>
              <a:gd name="connsiteX83" fmla="*/ 11760231 w 12191998"/>
              <a:gd name="connsiteY83" fmla="*/ 6352689 h 6858002"/>
              <a:gd name="connsiteX84" fmla="*/ 11789284 w 12191998"/>
              <a:gd name="connsiteY84" fmla="*/ 6361401 h 6858002"/>
              <a:gd name="connsiteX85" fmla="*/ 11800867 w 12191998"/>
              <a:gd name="connsiteY85" fmla="*/ 6389432 h 6858002"/>
              <a:gd name="connsiteX86" fmla="*/ 11803906 w 12191998"/>
              <a:gd name="connsiteY86" fmla="*/ 6419924 h 6858002"/>
              <a:gd name="connsiteX87" fmla="*/ 11809412 w 12191998"/>
              <a:gd name="connsiteY87" fmla="*/ 6447576 h 6858002"/>
              <a:gd name="connsiteX88" fmla="*/ 11862961 w 12191998"/>
              <a:gd name="connsiteY88" fmla="*/ 6447576 h 6858002"/>
              <a:gd name="connsiteX89" fmla="*/ 11857264 w 12191998"/>
              <a:gd name="connsiteY89" fmla="*/ 6435076 h 6858002"/>
              <a:gd name="connsiteX90" fmla="*/ 11854606 w 12191998"/>
              <a:gd name="connsiteY90" fmla="*/ 6419546 h 6858002"/>
              <a:gd name="connsiteX91" fmla="*/ 11853467 w 12191998"/>
              <a:gd name="connsiteY91" fmla="*/ 6403636 h 6858002"/>
              <a:gd name="connsiteX92" fmla="*/ 11852707 w 12191998"/>
              <a:gd name="connsiteY92" fmla="*/ 6390000 h 6858002"/>
              <a:gd name="connsiteX93" fmla="*/ 11850238 w 12191998"/>
              <a:gd name="connsiteY93" fmla="*/ 6371628 h 6858002"/>
              <a:gd name="connsiteX94" fmla="*/ 11844162 w 12191998"/>
              <a:gd name="connsiteY94" fmla="*/ 6354772 h 6858002"/>
              <a:gd name="connsiteX95" fmla="*/ 11833528 w 12191998"/>
              <a:gd name="connsiteY95" fmla="*/ 6341515 h 6858002"/>
              <a:gd name="connsiteX96" fmla="*/ 11817198 w 12191998"/>
              <a:gd name="connsiteY96" fmla="*/ 6333181 h 6858002"/>
              <a:gd name="connsiteX97" fmla="*/ 11817198 w 12191998"/>
              <a:gd name="connsiteY97" fmla="*/ 6332613 h 6858002"/>
              <a:gd name="connsiteX98" fmla="*/ 11846820 w 12191998"/>
              <a:gd name="connsiteY98" fmla="*/ 6308749 h 6858002"/>
              <a:gd name="connsiteX99" fmla="*/ 11855745 w 12191998"/>
              <a:gd name="connsiteY99" fmla="*/ 6271627 h 6858002"/>
              <a:gd name="connsiteX100" fmla="*/ 11850808 w 12191998"/>
              <a:gd name="connsiteY100" fmla="*/ 6245680 h 6858002"/>
              <a:gd name="connsiteX101" fmla="*/ 11836567 w 12191998"/>
              <a:gd name="connsiteY101" fmla="*/ 6224278 h 6858002"/>
              <a:gd name="connsiteX102" fmla="*/ 11813970 w 12191998"/>
              <a:gd name="connsiteY102" fmla="*/ 6209884 h 6858002"/>
              <a:gd name="connsiteX103" fmla="*/ 11784537 w 12191998"/>
              <a:gd name="connsiteY103" fmla="*/ 6204581 h 6858002"/>
              <a:gd name="connsiteX104" fmla="*/ 0 w 12191998"/>
              <a:gd name="connsiteY104" fmla="*/ 0 h 6858002"/>
              <a:gd name="connsiteX105" fmla="*/ 6629400 w 12191998"/>
              <a:gd name="connsiteY105" fmla="*/ 0 h 6858002"/>
              <a:gd name="connsiteX106" fmla="*/ 6629400 w 12191998"/>
              <a:gd name="connsiteY106" fmla="*/ 3 h 6858002"/>
              <a:gd name="connsiteX107" fmla="*/ 12191998 w 12191998"/>
              <a:gd name="connsiteY107" fmla="*/ 3 h 6858002"/>
              <a:gd name="connsiteX108" fmla="*/ 12191998 w 12191998"/>
              <a:gd name="connsiteY108" fmla="*/ 6858002 h 6858002"/>
              <a:gd name="connsiteX109" fmla="*/ 6311899 w 12191998"/>
              <a:gd name="connsiteY109" fmla="*/ 6858002 h 6858002"/>
              <a:gd name="connsiteX110" fmla="*/ 6311899 w 12191998"/>
              <a:gd name="connsiteY110" fmla="*/ 6858001 h 6858002"/>
              <a:gd name="connsiteX111" fmla="*/ 0 w 12191998"/>
              <a:gd name="connsiteY111"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191998" h="6858002">
                <a:moveTo>
                  <a:pt x="11863314" y="6463666"/>
                </a:moveTo>
                <a:lnTo>
                  <a:pt x="11863314" y="6706426"/>
                </a:lnTo>
                <a:lnTo>
                  <a:pt x="12036189" y="6706426"/>
                </a:lnTo>
                <a:lnTo>
                  <a:pt x="12036189" y="6661562"/>
                </a:lnTo>
                <a:lnTo>
                  <a:pt x="11916859" y="6661562"/>
                </a:lnTo>
                <a:lnTo>
                  <a:pt x="11916859" y="6602017"/>
                </a:lnTo>
                <a:lnTo>
                  <a:pt x="12029128" y="6602017"/>
                </a:lnTo>
                <a:lnTo>
                  <a:pt x="12029128" y="6560559"/>
                </a:lnTo>
                <a:lnTo>
                  <a:pt x="11916859" y="6560559"/>
                </a:lnTo>
                <a:lnTo>
                  <a:pt x="11916859" y="6508530"/>
                </a:lnTo>
                <a:lnTo>
                  <a:pt x="12036424" y="6508530"/>
                </a:lnTo>
                <a:lnTo>
                  <a:pt x="12036424" y="6463666"/>
                </a:lnTo>
                <a:close/>
                <a:moveTo>
                  <a:pt x="11739910" y="6457794"/>
                </a:moveTo>
                <a:cubicBezTo>
                  <a:pt x="11729088" y="6457794"/>
                  <a:pt x="11718076" y="6459309"/>
                  <a:pt x="11707254" y="6462150"/>
                </a:cubicBezTo>
                <a:cubicBezTo>
                  <a:pt x="11696242" y="6465180"/>
                  <a:pt x="11686560" y="6469725"/>
                  <a:pt x="11677826" y="6475786"/>
                </a:cubicBezTo>
                <a:cubicBezTo>
                  <a:pt x="11669282" y="6482035"/>
                  <a:pt x="11662258" y="6489611"/>
                  <a:pt x="11656942" y="6498890"/>
                </a:cubicBezTo>
                <a:cubicBezTo>
                  <a:pt x="11651626" y="6507981"/>
                  <a:pt x="11648968" y="6518776"/>
                  <a:pt x="11648968" y="6531275"/>
                </a:cubicBezTo>
                <a:cubicBezTo>
                  <a:pt x="11648968" y="6542448"/>
                  <a:pt x="11651056" y="6551918"/>
                  <a:pt x="11655233" y="6559682"/>
                </a:cubicBezTo>
                <a:cubicBezTo>
                  <a:pt x="11659410" y="6567447"/>
                  <a:pt x="11664916" y="6574075"/>
                  <a:pt x="11671751" y="6579189"/>
                </a:cubicBezTo>
                <a:cubicBezTo>
                  <a:pt x="11678586" y="6584491"/>
                  <a:pt x="11686370" y="6588658"/>
                  <a:pt x="11694913" y="6592067"/>
                </a:cubicBezTo>
                <a:cubicBezTo>
                  <a:pt x="11703647" y="6595286"/>
                  <a:pt x="11712380" y="6598127"/>
                  <a:pt x="11721494" y="6600400"/>
                </a:cubicBezTo>
                <a:cubicBezTo>
                  <a:pt x="11730417" y="6602862"/>
                  <a:pt x="11739150" y="6605134"/>
                  <a:pt x="11747884" y="6607217"/>
                </a:cubicBezTo>
                <a:cubicBezTo>
                  <a:pt x="11756428" y="6609301"/>
                  <a:pt x="11764212" y="6611573"/>
                  <a:pt x="11771047" y="6614225"/>
                </a:cubicBezTo>
                <a:cubicBezTo>
                  <a:pt x="11777882" y="6617065"/>
                  <a:pt x="11783387" y="6620474"/>
                  <a:pt x="11787564" y="6624451"/>
                </a:cubicBezTo>
                <a:cubicBezTo>
                  <a:pt x="11791741" y="6628618"/>
                  <a:pt x="11793830" y="6633920"/>
                  <a:pt x="11793830" y="6640549"/>
                </a:cubicBezTo>
                <a:cubicBezTo>
                  <a:pt x="11793830" y="6646609"/>
                  <a:pt x="11792311" y="6651722"/>
                  <a:pt x="11789083" y="6655699"/>
                </a:cubicBezTo>
                <a:cubicBezTo>
                  <a:pt x="11785856" y="6659677"/>
                  <a:pt x="11781869" y="6662707"/>
                  <a:pt x="11777122" y="6664979"/>
                </a:cubicBezTo>
                <a:cubicBezTo>
                  <a:pt x="11772376" y="6667252"/>
                  <a:pt x="11767249" y="6668767"/>
                  <a:pt x="11761744" y="6669524"/>
                </a:cubicBezTo>
                <a:cubicBezTo>
                  <a:pt x="11756428" y="6670471"/>
                  <a:pt x="11751301" y="6670850"/>
                  <a:pt x="11746555" y="6670850"/>
                </a:cubicBezTo>
                <a:cubicBezTo>
                  <a:pt x="11739340" y="6670850"/>
                  <a:pt x="11732505" y="6669903"/>
                  <a:pt x="11726050" y="6668199"/>
                </a:cubicBezTo>
                <a:cubicBezTo>
                  <a:pt x="11719405" y="6666494"/>
                  <a:pt x="11713709" y="6663843"/>
                  <a:pt x="11708773" y="6660434"/>
                </a:cubicBezTo>
                <a:cubicBezTo>
                  <a:pt x="11703837" y="6656836"/>
                  <a:pt x="11700040" y="6652291"/>
                  <a:pt x="11697002" y="6646609"/>
                </a:cubicBezTo>
                <a:cubicBezTo>
                  <a:pt x="11693964" y="6640928"/>
                  <a:pt x="11692635" y="6634110"/>
                  <a:pt x="11692635" y="6625966"/>
                </a:cubicBezTo>
                <a:cubicBezTo>
                  <a:pt x="11692635" y="6625966"/>
                  <a:pt x="11692635" y="6625966"/>
                  <a:pt x="11640804" y="6625966"/>
                </a:cubicBezTo>
                <a:cubicBezTo>
                  <a:pt x="11640424" y="6640928"/>
                  <a:pt x="11643272" y="6653806"/>
                  <a:pt x="11648968" y="6664600"/>
                </a:cubicBezTo>
                <a:cubicBezTo>
                  <a:pt x="11654663" y="6675585"/>
                  <a:pt x="11662258" y="6684486"/>
                  <a:pt x="11671941" y="6691493"/>
                </a:cubicBezTo>
                <a:cubicBezTo>
                  <a:pt x="11681623" y="6698500"/>
                  <a:pt x="11692825" y="6703803"/>
                  <a:pt x="11705356" y="6707022"/>
                </a:cubicBezTo>
                <a:cubicBezTo>
                  <a:pt x="11718076" y="6710242"/>
                  <a:pt x="11730986" y="6711946"/>
                  <a:pt x="11744466" y="6711946"/>
                </a:cubicBezTo>
                <a:cubicBezTo>
                  <a:pt x="11760984" y="6711946"/>
                  <a:pt x="11775603" y="6710052"/>
                  <a:pt x="11788324" y="6706265"/>
                </a:cubicBezTo>
                <a:cubicBezTo>
                  <a:pt x="11800854" y="6702288"/>
                  <a:pt x="11811486" y="6696985"/>
                  <a:pt x="11820030" y="6689978"/>
                </a:cubicBezTo>
                <a:cubicBezTo>
                  <a:pt x="11828574" y="6683160"/>
                  <a:pt x="11834839" y="6674827"/>
                  <a:pt x="11839206" y="6665358"/>
                </a:cubicBezTo>
                <a:cubicBezTo>
                  <a:pt x="11843573" y="6655889"/>
                  <a:pt x="11845661" y="6645473"/>
                  <a:pt x="11845661" y="6634299"/>
                </a:cubicBezTo>
                <a:cubicBezTo>
                  <a:pt x="11845661" y="6620853"/>
                  <a:pt x="11842813" y="6609679"/>
                  <a:pt x="11837117" y="6600968"/>
                </a:cubicBezTo>
                <a:cubicBezTo>
                  <a:pt x="11831232" y="6592067"/>
                  <a:pt x="11824397" y="6585249"/>
                  <a:pt x="11816423" y="6579946"/>
                </a:cubicBezTo>
                <a:cubicBezTo>
                  <a:pt x="11808449" y="6574833"/>
                  <a:pt x="11800475" y="6570856"/>
                  <a:pt x="11792311" y="6568583"/>
                </a:cubicBezTo>
                <a:cubicBezTo>
                  <a:pt x="11784337" y="6566121"/>
                  <a:pt x="11777882" y="6564606"/>
                  <a:pt x="11773325" y="6563659"/>
                </a:cubicBezTo>
                <a:cubicBezTo>
                  <a:pt x="11758136" y="6559682"/>
                  <a:pt x="11745795" y="6556652"/>
                  <a:pt x="11736492" y="6554001"/>
                </a:cubicBezTo>
                <a:cubicBezTo>
                  <a:pt x="11726999" y="6551539"/>
                  <a:pt x="11719595" y="6549077"/>
                  <a:pt x="11714279" y="6546615"/>
                </a:cubicBezTo>
                <a:cubicBezTo>
                  <a:pt x="11708963" y="6544153"/>
                  <a:pt x="11705356" y="6541312"/>
                  <a:pt x="11703457" y="6538471"/>
                </a:cubicBezTo>
                <a:cubicBezTo>
                  <a:pt x="11701748" y="6535441"/>
                  <a:pt x="11700799" y="6531654"/>
                  <a:pt x="11700799" y="6526919"/>
                </a:cubicBezTo>
                <a:cubicBezTo>
                  <a:pt x="11700799" y="6521616"/>
                  <a:pt x="11701938" y="6517261"/>
                  <a:pt x="11704216" y="6514041"/>
                </a:cubicBezTo>
                <a:cubicBezTo>
                  <a:pt x="11706495" y="6510632"/>
                  <a:pt x="11709343" y="6507791"/>
                  <a:pt x="11712950" y="6505519"/>
                </a:cubicBezTo>
                <a:cubicBezTo>
                  <a:pt x="11716367" y="6503246"/>
                  <a:pt x="11720354" y="6501542"/>
                  <a:pt x="11724721" y="6500595"/>
                </a:cubicBezTo>
                <a:cubicBezTo>
                  <a:pt x="11728898" y="6499837"/>
                  <a:pt x="11733265" y="6499269"/>
                  <a:pt x="11737632" y="6499269"/>
                </a:cubicBezTo>
                <a:cubicBezTo>
                  <a:pt x="11744277" y="6499269"/>
                  <a:pt x="11750352" y="6499837"/>
                  <a:pt x="11755858" y="6500974"/>
                </a:cubicBezTo>
                <a:cubicBezTo>
                  <a:pt x="11761364" y="6502110"/>
                  <a:pt x="11766300" y="6504004"/>
                  <a:pt x="11770667" y="6506844"/>
                </a:cubicBezTo>
                <a:cubicBezTo>
                  <a:pt x="11775034" y="6509496"/>
                  <a:pt x="11778451" y="6513283"/>
                  <a:pt x="11781109" y="6518018"/>
                </a:cubicBezTo>
                <a:cubicBezTo>
                  <a:pt x="11783767" y="6522753"/>
                  <a:pt x="11785286" y="6528813"/>
                  <a:pt x="11785666" y="6536009"/>
                </a:cubicBezTo>
                <a:cubicBezTo>
                  <a:pt x="11785666" y="6536009"/>
                  <a:pt x="11785666" y="6536009"/>
                  <a:pt x="11837497" y="6536009"/>
                </a:cubicBezTo>
                <a:cubicBezTo>
                  <a:pt x="11837497" y="6521995"/>
                  <a:pt x="11834839" y="6510064"/>
                  <a:pt x="11829523" y="6500216"/>
                </a:cubicBezTo>
                <a:cubicBezTo>
                  <a:pt x="11824207" y="6490368"/>
                  <a:pt x="11816992" y="6482225"/>
                  <a:pt x="11807879" y="6475786"/>
                </a:cubicBezTo>
                <a:cubicBezTo>
                  <a:pt x="11798766" y="6469536"/>
                  <a:pt x="11788324" y="6464991"/>
                  <a:pt x="11776742" y="6462150"/>
                </a:cubicBezTo>
                <a:cubicBezTo>
                  <a:pt x="11764971" y="6459309"/>
                  <a:pt x="11752630" y="6457794"/>
                  <a:pt x="11739910" y="6457794"/>
                </a:cubicBezTo>
                <a:close/>
                <a:moveTo>
                  <a:pt x="11973464" y="6384508"/>
                </a:moveTo>
                <a:lnTo>
                  <a:pt x="11973464" y="6447107"/>
                </a:lnTo>
                <a:lnTo>
                  <a:pt x="12036424" y="6447107"/>
                </a:lnTo>
                <a:lnTo>
                  <a:pt x="12036424" y="6384508"/>
                </a:lnTo>
                <a:close/>
                <a:moveTo>
                  <a:pt x="11706679" y="6246040"/>
                </a:moveTo>
                <a:cubicBezTo>
                  <a:pt x="11706679" y="6246040"/>
                  <a:pt x="11706679" y="6246040"/>
                  <a:pt x="11765382" y="6246040"/>
                </a:cubicBezTo>
                <a:cubicBezTo>
                  <a:pt x="11777730" y="6246040"/>
                  <a:pt x="11786849" y="6248690"/>
                  <a:pt x="11793118" y="6253992"/>
                </a:cubicBezTo>
                <a:cubicBezTo>
                  <a:pt x="11799198" y="6259483"/>
                  <a:pt x="11802237" y="6268004"/>
                  <a:pt x="11802237" y="6279743"/>
                </a:cubicBezTo>
                <a:cubicBezTo>
                  <a:pt x="11802237" y="6292050"/>
                  <a:pt x="11799198" y="6300760"/>
                  <a:pt x="11793118" y="6306251"/>
                </a:cubicBezTo>
                <a:cubicBezTo>
                  <a:pt x="11786849" y="6311742"/>
                  <a:pt x="11777730" y="6314393"/>
                  <a:pt x="11765382" y="6314393"/>
                </a:cubicBezTo>
                <a:lnTo>
                  <a:pt x="11706679" y="6314393"/>
                </a:lnTo>
                <a:cubicBezTo>
                  <a:pt x="11706679" y="6314393"/>
                  <a:pt x="11706679" y="6314393"/>
                  <a:pt x="11706679" y="6246040"/>
                </a:cubicBezTo>
                <a:close/>
                <a:moveTo>
                  <a:pt x="11888262" y="6204581"/>
                </a:moveTo>
                <a:lnTo>
                  <a:pt x="11888262" y="6447576"/>
                </a:lnTo>
                <a:lnTo>
                  <a:pt x="11941807" y="6447576"/>
                </a:lnTo>
                <a:lnTo>
                  <a:pt x="11941807" y="6204581"/>
                </a:lnTo>
                <a:close/>
                <a:moveTo>
                  <a:pt x="11653134" y="6204581"/>
                </a:moveTo>
                <a:cubicBezTo>
                  <a:pt x="11653134" y="6204581"/>
                  <a:pt x="11653134" y="6204581"/>
                  <a:pt x="11653134" y="6447576"/>
                </a:cubicBezTo>
                <a:cubicBezTo>
                  <a:pt x="11653134" y="6447576"/>
                  <a:pt x="11653134" y="6447576"/>
                  <a:pt x="11706683" y="6447576"/>
                </a:cubicBezTo>
                <a:cubicBezTo>
                  <a:pt x="11706683" y="6447576"/>
                  <a:pt x="11706683" y="6447576"/>
                  <a:pt x="11706683" y="6352689"/>
                </a:cubicBezTo>
                <a:cubicBezTo>
                  <a:pt x="11706683" y="6352689"/>
                  <a:pt x="11706683" y="6352689"/>
                  <a:pt x="11760231" y="6352689"/>
                </a:cubicBezTo>
                <a:cubicBezTo>
                  <a:pt x="11773713" y="6352689"/>
                  <a:pt x="11783398" y="6355530"/>
                  <a:pt x="11789284" y="6361401"/>
                </a:cubicBezTo>
                <a:cubicBezTo>
                  <a:pt x="11795171" y="6367272"/>
                  <a:pt x="11798969" y="6376742"/>
                  <a:pt x="11800867" y="6389432"/>
                </a:cubicBezTo>
                <a:cubicBezTo>
                  <a:pt x="11802197" y="6399091"/>
                  <a:pt x="11803336" y="6409318"/>
                  <a:pt x="11803906" y="6419924"/>
                </a:cubicBezTo>
                <a:cubicBezTo>
                  <a:pt x="11804665" y="6430720"/>
                  <a:pt x="11806374" y="6439811"/>
                  <a:pt x="11809412" y="6447576"/>
                </a:cubicBezTo>
                <a:cubicBezTo>
                  <a:pt x="11809412" y="6447576"/>
                  <a:pt x="11809412" y="6447576"/>
                  <a:pt x="11862961" y="6447576"/>
                </a:cubicBezTo>
                <a:cubicBezTo>
                  <a:pt x="11860492" y="6444167"/>
                  <a:pt x="11858594" y="6440000"/>
                  <a:pt x="11857264" y="6435076"/>
                </a:cubicBezTo>
                <a:cubicBezTo>
                  <a:pt x="11856125" y="6430341"/>
                  <a:pt x="11855176" y="6425038"/>
                  <a:pt x="11854606" y="6419546"/>
                </a:cubicBezTo>
                <a:cubicBezTo>
                  <a:pt x="11854036" y="6414243"/>
                  <a:pt x="11853656" y="6408939"/>
                  <a:pt x="11853467" y="6403636"/>
                </a:cubicBezTo>
                <a:cubicBezTo>
                  <a:pt x="11853087" y="6398523"/>
                  <a:pt x="11852897" y="6393977"/>
                  <a:pt x="11852707" y="6390000"/>
                </a:cubicBezTo>
                <a:cubicBezTo>
                  <a:pt x="11852327" y="6383939"/>
                  <a:pt x="11851378" y="6377879"/>
                  <a:pt x="11850238" y="6371628"/>
                </a:cubicBezTo>
                <a:cubicBezTo>
                  <a:pt x="11848909" y="6365568"/>
                  <a:pt x="11846820" y="6359886"/>
                  <a:pt x="11844162" y="6354772"/>
                </a:cubicBezTo>
                <a:cubicBezTo>
                  <a:pt x="11841504" y="6349659"/>
                  <a:pt x="11837896" y="6345302"/>
                  <a:pt x="11833528" y="6341515"/>
                </a:cubicBezTo>
                <a:cubicBezTo>
                  <a:pt x="11829351" y="6337727"/>
                  <a:pt x="11823844" y="6335075"/>
                  <a:pt x="11817198" y="6333181"/>
                </a:cubicBezTo>
                <a:cubicBezTo>
                  <a:pt x="11817198" y="6333181"/>
                  <a:pt x="11817198" y="6333181"/>
                  <a:pt x="11817198" y="6332613"/>
                </a:cubicBezTo>
                <a:cubicBezTo>
                  <a:pt x="11830870" y="6327120"/>
                  <a:pt x="11840744" y="6319166"/>
                  <a:pt x="11846820" y="6308749"/>
                </a:cubicBezTo>
                <a:cubicBezTo>
                  <a:pt x="11852707" y="6298332"/>
                  <a:pt x="11855745" y="6285832"/>
                  <a:pt x="11855745" y="6271627"/>
                </a:cubicBezTo>
                <a:cubicBezTo>
                  <a:pt x="11855745" y="6262347"/>
                  <a:pt x="11854226" y="6253635"/>
                  <a:pt x="11850808" y="6245680"/>
                </a:cubicBezTo>
                <a:cubicBezTo>
                  <a:pt x="11847580" y="6237536"/>
                  <a:pt x="11842833" y="6230528"/>
                  <a:pt x="11836567" y="6224278"/>
                </a:cubicBezTo>
                <a:cubicBezTo>
                  <a:pt x="11830300" y="6218218"/>
                  <a:pt x="11822705" y="6213293"/>
                  <a:pt x="11813970" y="6209884"/>
                </a:cubicBezTo>
                <a:cubicBezTo>
                  <a:pt x="11805235" y="6206286"/>
                  <a:pt x="11795361" y="6204581"/>
                  <a:pt x="11784537" y="6204581"/>
                </a:cubicBezTo>
                <a:close/>
                <a:moveTo>
                  <a:pt x="0" y="0"/>
                </a:moveTo>
                <a:lnTo>
                  <a:pt x="6629400" y="0"/>
                </a:lnTo>
                <a:lnTo>
                  <a:pt x="6629400" y="3"/>
                </a:lnTo>
                <a:lnTo>
                  <a:pt x="12191998" y="3"/>
                </a:lnTo>
                <a:lnTo>
                  <a:pt x="12191998" y="6858002"/>
                </a:lnTo>
                <a:lnTo>
                  <a:pt x="6311899" y="6858002"/>
                </a:lnTo>
                <a:lnTo>
                  <a:pt x="6311899" y="6858001"/>
                </a:lnTo>
                <a:lnTo>
                  <a:pt x="0" y="6858001"/>
                </a:lnTo>
                <a:close/>
              </a:path>
            </a:pathLst>
          </a:custGeom>
          <a:noFill/>
          <a:ln>
            <a:noFill/>
          </a:ln>
        </p:spPr>
        <p:txBody>
          <a:bodyPr wrap="square">
            <a:noAutofit/>
          </a:bodyPr>
          <a:lstStyle/>
          <a:p>
            <a:endParaRPr lang="sv-SE"/>
          </a:p>
        </p:txBody>
      </p:sp>
      <p:sp>
        <p:nvSpPr>
          <p:cNvPr id="4" name="Rubrik 3"/>
          <p:cNvSpPr>
            <a:spLocks noGrp="1"/>
          </p:cNvSpPr>
          <p:nvPr>
            <p:ph type="title"/>
          </p:nvPr>
        </p:nvSpPr>
        <p:spPr>
          <a:xfrm>
            <a:off x="550863" y="333375"/>
            <a:ext cx="5400675" cy="5724525"/>
          </a:xfrm>
        </p:spPr>
        <p:txBody>
          <a:bodyPr anchor="ctr">
            <a:normAutofit/>
          </a:bodyPr>
          <a:lstStyle>
            <a:lvl1pPr>
              <a:defRPr sz="4400">
                <a:solidFill>
                  <a:srgbClr val="7F7F7F"/>
                </a:solidFill>
              </a:defRPr>
            </a:lvl1pPr>
          </a:lstStyle>
          <a:p>
            <a:r>
              <a:rPr lang="sv-SE" dirty="0"/>
              <a:t>Klicka här för att ändra format</a:t>
            </a:r>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sp>
        <p:nvSpPr>
          <p:cNvPr id="6" name="Platshållare för text 5"/>
          <p:cNvSpPr>
            <a:spLocks noGrp="1"/>
          </p:cNvSpPr>
          <p:nvPr>
            <p:ph type="body" sz="quarter" idx="13"/>
          </p:nvPr>
        </p:nvSpPr>
        <p:spPr>
          <a:xfrm>
            <a:off x="6240463" y="333375"/>
            <a:ext cx="5256212" cy="5724525"/>
          </a:xfrm>
        </p:spPr>
        <p:txBody>
          <a:bodyPr anchor="ct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85950406"/>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Vit">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6"/>
            <a:ext cx="10945812" cy="5724526"/>
          </a:xfrm>
        </p:spPr>
        <p:txBody>
          <a:bodyPr anchor="ctr">
            <a:normAutofit/>
          </a:bodyPr>
          <a:lstStyle>
            <a:lvl1pPr>
              <a:defRPr sz="4400">
                <a:solidFill>
                  <a:srgbClr val="7F7F7F"/>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2215763787"/>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Vit - Ahead">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6"/>
            <a:ext cx="5545137" cy="5724526"/>
          </a:xfrm>
        </p:spPr>
        <p:txBody>
          <a:bodyPr anchor="ctr">
            <a:normAutofit/>
          </a:bodyPr>
          <a:lstStyle>
            <a:lvl1pPr>
              <a:defRPr sz="4400">
                <a:solidFill>
                  <a:srgbClr val="7F7F7F"/>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pic>
        <p:nvPicPr>
          <p:cNvPr id="5" name="Platshållare för bild 38" descr="rise_ahead_logo_cmyk_h_u_vit_NY.eps"/>
          <p:cNvPicPr>
            <a:picLocks noChangeAspect="1"/>
          </p:cNvPicPr>
          <p:nvPr/>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4177912600"/>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Grön">
    <p:bg>
      <p:bgPr>
        <a:solidFill>
          <a:schemeClr val="accent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pic>
        <p:nvPicPr>
          <p:cNvPr id="5" name="Bildobjekt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6" name="Platshållare för text 5"/>
          <p:cNvSpPr>
            <a:spLocks noGrp="1"/>
          </p:cNvSpPr>
          <p:nvPr>
            <p:ph type="body" sz="quarter" idx="12"/>
          </p:nvPr>
        </p:nvSpPr>
        <p:spPr>
          <a:xfrm>
            <a:off x="6240463" y="333375"/>
            <a:ext cx="5256212" cy="5724525"/>
          </a:xfrm>
        </p:spPr>
        <p:txBody>
          <a:bodyPr anchor="ctr"/>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4205720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Grön - Ahead">
    <p:bg>
      <p:bgPr>
        <a:solidFill>
          <a:schemeClr val="accent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pic>
        <p:nvPicPr>
          <p:cNvPr id="8" name="Bildobjekt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Tree>
    <p:extLst>
      <p:ext uri="{BB962C8B-B14F-4D97-AF65-F5344CB8AC3E}">
        <p14:creationId xmlns:p14="http://schemas.microsoft.com/office/powerpoint/2010/main" val="28160065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Vinröd">
    <p:bg>
      <p:bgPr>
        <a:solidFill>
          <a:schemeClr val="accent3"/>
        </a:solidFill>
        <a:effectLst/>
      </p:bgPr>
    </p:bg>
    <p:spTree>
      <p:nvGrpSpPr>
        <p:cNvPr id="1" name=""/>
        <p:cNvGrpSpPr/>
        <p:nvPr/>
      </p:nvGrpSpPr>
      <p:grpSpPr>
        <a:xfrm>
          <a:off x="0" y="0"/>
          <a:ext cx="0" cy="0"/>
          <a:chOff x="0" y="0"/>
          <a:chExt cx="0" cy="0"/>
        </a:xfrm>
      </p:grpSpPr>
      <p:pic>
        <p:nvPicPr>
          <p:cNvPr id="3" name="Bildobjekt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5"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2156534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Vinröd - Ahead">
    <p:bg>
      <p:bgPr>
        <a:solidFill>
          <a:schemeClr val="accent3"/>
        </a:solidFill>
        <a:effectLst/>
      </p:bgPr>
    </p:bg>
    <p:spTree>
      <p:nvGrpSpPr>
        <p:cNvPr id="1" name=""/>
        <p:cNvGrpSpPr/>
        <p:nvPr/>
      </p:nvGrpSpPr>
      <p:grpSpPr>
        <a:xfrm>
          <a:off x="0" y="0"/>
          <a:ext cx="0" cy="0"/>
          <a:chOff x="0" y="0"/>
          <a:chExt cx="0" cy="0"/>
        </a:xfrm>
      </p:grpSpPr>
      <p:pic>
        <p:nvPicPr>
          <p:cNvPr id="3" name="Bildobjekt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6" name="Platshållare för bild 38" descr="rise_ahead_logo_cmyk_h_u_vit_NY.eps"/>
          <p:cNvPicPr>
            <a:picLocks noChangeAspect="1"/>
          </p:cNvPicPr>
          <p:nvPr/>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7980390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Blå">
    <p:bg>
      <p:bgPr>
        <a:solidFill>
          <a:schemeClr val="accent4"/>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pic>
        <p:nvPicPr>
          <p:cNvPr id="5" name="Bildobjekt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7"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25004360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Blå - Ahead">
    <p:bg>
      <p:bgPr>
        <a:solidFill>
          <a:schemeClr val="accent4"/>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pic>
        <p:nvPicPr>
          <p:cNvPr id="5" name="Bildobjekt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16823599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Orange">
    <p:bg>
      <p:bgPr>
        <a:solidFill>
          <a:schemeClr val="accent5"/>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6" name="Bildobjekt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5" name="Platshållare för text 5"/>
          <p:cNvSpPr>
            <a:spLocks noGrp="1"/>
          </p:cNvSpPr>
          <p:nvPr>
            <p:ph type="body" sz="quarter" idx="12"/>
          </p:nvPr>
        </p:nvSpPr>
        <p:spPr>
          <a:xfrm>
            <a:off x="6240463" y="333375"/>
            <a:ext cx="5256212" cy="5724525"/>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30545362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Orange - Ahead">
    <p:bg>
      <p:bgPr>
        <a:solidFill>
          <a:schemeClr val="accent5"/>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pic>
        <p:nvPicPr>
          <p:cNvPr id="8" name="Bildobjekt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Tree>
    <p:extLst>
      <p:ext uri="{BB962C8B-B14F-4D97-AF65-F5344CB8AC3E}">
        <p14:creationId xmlns:p14="http://schemas.microsoft.com/office/powerpoint/2010/main" val="15385269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Grå">
    <p:bg>
      <p:bgPr>
        <a:solidFill>
          <a:schemeClr val="tx2"/>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pic>
        <p:nvPicPr>
          <p:cNvPr id="5" name="Bildobjekt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6"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40959977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Grå - Ahead">
    <p:bg>
      <p:bgPr>
        <a:solidFill>
          <a:schemeClr val="tx2"/>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en-US" noProof="0"/>
              <a:t>Click to edit Master title style</a:t>
            </a:r>
            <a:endParaRPr lang="en-GB" noProof="0" dirty="0"/>
          </a:p>
        </p:txBody>
      </p:sp>
      <p:pic>
        <p:nvPicPr>
          <p:cNvPr id="5" name="Bildobjekt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28813037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Helbild">
    <p:spTree>
      <p:nvGrpSpPr>
        <p:cNvPr id="1" name=""/>
        <p:cNvGrpSpPr/>
        <p:nvPr/>
      </p:nvGrpSpPr>
      <p:grpSpPr>
        <a:xfrm>
          <a:off x="0" y="0"/>
          <a:ext cx="0" cy="0"/>
          <a:chOff x="0" y="0"/>
          <a:chExt cx="0" cy="0"/>
        </a:xfrm>
      </p:grpSpPr>
      <p:sp>
        <p:nvSpPr>
          <p:cNvPr id="3" name="Rektangel 2"/>
          <p:cNvSpPr/>
          <p:nvPr/>
        </p:nvSpPr>
        <p:spPr>
          <a:xfrm>
            <a:off x="11965781" y="6376987"/>
            <a:ext cx="78582" cy="78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6"/>
          <p:cNvSpPr>
            <a:spLocks noGrp="1"/>
          </p:cNvSpPr>
          <p:nvPr>
            <p:ph type="pic" sz="quarter" idx="10"/>
          </p:nvPr>
        </p:nvSpPr>
        <p:spPr>
          <a:xfrm>
            <a:off x="0" y="-2"/>
            <a:ext cx="12191998" cy="6858002"/>
          </a:xfrm>
          <a:custGeom>
            <a:avLst/>
            <a:gdLst>
              <a:gd name="connsiteX0" fmla="*/ 11863314 w 12191998"/>
              <a:gd name="connsiteY0" fmla="*/ 6463666 h 6858002"/>
              <a:gd name="connsiteX1" fmla="*/ 11863314 w 12191998"/>
              <a:gd name="connsiteY1" fmla="*/ 6706426 h 6858002"/>
              <a:gd name="connsiteX2" fmla="*/ 12036189 w 12191998"/>
              <a:gd name="connsiteY2" fmla="*/ 6706426 h 6858002"/>
              <a:gd name="connsiteX3" fmla="*/ 12036189 w 12191998"/>
              <a:gd name="connsiteY3" fmla="*/ 6661562 h 6858002"/>
              <a:gd name="connsiteX4" fmla="*/ 11916859 w 12191998"/>
              <a:gd name="connsiteY4" fmla="*/ 6661562 h 6858002"/>
              <a:gd name="connsiteX5" fmla="*/ 11916859 w 12191998"/>
              <a:gd name="connsiteY5" fmla="*/ 6602017 h 6858002"/>
              <a:gd name="connsiteX6" fmla="*/ 12029128 w 12191998"/>
              <a:gd name="connsiteY6" fmla="*/ 6602017 h 6858002"/>
              <a:gd name="connsiteX7" fmla="*/ 12029128 w 12191998"/>
              <a:gd name="connsiteY7" fmla="*/ 6560559 h 6858002"/>
              <a:gd name="connsiteX8" fmla="*/ 11916859 w 12191998"/>
              <a:gd name="connsiteY8" fmla="*/ 6560559 h 6858002"/>
              <a:gd name="connsiteX9" fmla="*/ 11916859 w 12191998"/>
              <a:gd name="connsiteY9" fmla="*/ 6508530 h 6858002"/>
              <a:gd name="connsiteX10" fmla="*/ 12036424 w 12191998"/>
              <a:gd name="connsiteY10" fmla="*/ 6508530 h 6858002"/>
              <a:gd name="connsiteX11" fmla="*/ 12036424 w 12191998"/>
              <a:gd name="connsiteY11" fmla="*/ 6463666 h 6858002"/>
              <a:gd name="connsiteX12" fmla="*/ 11739910 w 12191998"/>
              <a:gd name="connsiteY12" fmla="*/ 6457794 h 6858002"/>
              <a:gd name="connsiteX13" fmla="*/ 11707254 w 12191998"/>
              <a:gd name="connsiteY13" fmla="*/ 6462150 h 6858002"/>
              <a:gd name="connsiteX14" fmla="*/ 11677826 w 12191998"/>
              <a:gd name="connsiteY14" fmla="*/ 6475786 h 6858002"/>
              <a:gd name="connsiteX15" fmla="*/ 11656942 w 12191998"/>
              <a:gd name="connsiteY15" fmla="*/ 6498890 h 6858002"/>
              <a:gd name="connsiteX16" fmla="*/ 11648968 w 12191998"/>
              <a:gd name="connsiteY16" fmla="*/ 6531275 h 6858002"/>
              <a:gd name="connsiteX17" fmla="*/ 11655233 w 12191998"/>
              <a:gd name="connsiteY17" fmla="*/ 6559682 h 6858002"/>
              <a:gd name="connsiteX18" fmla="*/ 11671751 w 12191998"/>
              <a:gd name="connsiteY18" fmla="*/ 6579189 h 6858002"/>
              <a:gd name="connsiteX19" fmla="*/ 11694913 w 12191998"/>
              <a:gd name="connsiteY19" fmla="*/ 6592067 h 6858002"/>
              <a:gd name="connsiteX20" fmla="*/ 11721494 w 12191998"/>
              <a:gd name="connsiteY20" fmla="*/ 6600400 h 6858002"/>
              <a:gd name="connsiteX21" fmla="*/ 11747884 w 12191998"/>
              <a:gd name="connsiteY21" fmla="*/ 6607217 h 6858002"/>
              <a:gd name="connsiteX22" fmla="*/ 11771047 w 12191998"/>
              <a:gd name="connsiteY22" fmla="*/ 6614225 h 6858002"/>
              <a:gd name="connsiteX23" fmla="*/ 11787564 w 12191998"/>
              <a:gd name="connsiteY23" fmla="*/ 6624451 h 6858002"/>
              <a:gd name="connsiteX24" fmla="*/ 11793830 w 12191998"/>
              <a:gd name="connsiteY24" fmla="*/ 6640549 h 6858002"/>
              <a:gd name="connsiteX25" fmla="*/ 11789083 w 12191998"/>
              <a:gd name="connsiteY25" fmla="*/ 6655699 h 6858002"/>
              <a:gd name="connsiteX26" fmla="*/ 11777122 w 12191998"/>
              <a:gd name="connsiteY26" fmla="*/ 6664979 h 6858002"/>
              <a:gd name="connsiteX27" fmla="*/ 11761744 w 12191998"/>
              <a:gd name="connsiteY27" fmla="*/ 6669524 h 6858002"/>
              <a:gd name="connsiteX28" fmla="*/ 11746555 w 12191998"/>
              <a:gd name="connsiteY28" fmla="*/ 6670850 h 6858002"/>
              <a:gd name="connsiteX29" fmla="*/ 11726050 w 12191998"/>
              <a:gd name="connsiteY29" fmla="*/ 6668199 h 6858002"/>
              <a:gd name="connsiteX30" fmla="*/ 11708773 w 12191998"/>
              <a:gd name="connsiteY30" fmla="*/ 6660434 h 6858002"/>
              <a:gd name="connsiteX31" fmla="*/ 11697002 w 12191998"/>
              <a:gd name="connsiteY31" fmla="*/ 6646609 h 6858002"/>
              <a:gd name="connsiteX32" fmla="*/ 11692635 w 12191998"/>
              <a:gd name="connsiteY32" fmla="*/ 6625966 h 6858002"/>
              <a:gd name="connsiteX33" fmla="*/ 11640804 w 12191998"/>
              <a:gd name="connsiteY33" fmla="*/ 6625966 h 6858002"/>
              <a:gd name="connsiteX34" fmla="*/ 11648968 w 12191998"/>
              <a:gd name="connsiteY34" fmla="*/ 6664600 h 6858002"/>
              <a:gd name="connsiteX35" fmla="*/ 11671941 w 12191998"/>
              <a:gd name="connsiteY35" fmla="*/ 6691493 h 6858002"/>
              <a:gd name="connsiteX36" fmla="*/ 11705356 w 12191998"/>
              <a:gd name="connsiteY36" fmla="*/ 6707022 h 6858002"/>
              <a:gd name="connsiteX37" fmla="*/ 11744466 w 12191998"/>
              <a:gd name="connsiteY37" fmla="*/ 6711946 h 6858002"/>
              <a:gd name="connsiteX38" fmla="*/ 11788324 w 12191998"/>
              <a:gd name="connsiteY38" fmla="*/ 6706265 h 6858002"/>
              <a:gd name="connsiteX39" fmla="*/ 11820030 w 12191998"/>
              <a:gd name="connsiteY39" fmla="*/ 6689978 h 6858002"/>
              <a:gd name="connsiteX40" fmla="*/ 11839206 w 12191998"/>
              <a:gd name="connsiteY40" fmla="*/ 6665358 h 6858002"/>
              <a:gd name="connsiteX41" fmla="*/ 11845661 w 12191998"/>
              <a:gd name="connsiteY41" fmla="*/ 6634299 h 6858002"/>
              <a:gd name="connsiteX42" fmla="*/ 11837117 w 12191998"/>
              <a:gd name="connsiteY42" fmla="*/ 6600968 h 6858002"/>
              <a:gd name="connsiteX43" fmla="*/ 11816423 w 12191998"/>
              <a:gd name="connsiteY43" fmla="*/ 6579946 h 6858002"/>
              <a:gd name="connsiteX44" fmla="*/ 11792311 w 12191998"/>
              <a:gd name="connsiteY44" fmla="*/ 6568583 h 6858002"/>
              <a:gd name="connsiteX45" fmla="*/ 11773325 w 12191998"/>
              <a:gd name="connsiteY45" fmla="*/ 6563659 h 6858002"/>
              <a:gd name="connsiteX46" fmla="*/ 11736492 w 12191998"/>
              <a:gd name="connsiteY46" fmla="*/ 6554001 h 6858002"/>
              <a:gd name="connsiteX47" fmla="*/ 11714279 w 12191998"/>
              <a:gd name="connsiteY47" fmla="*/ 6546615 h 6858002"/>
              <a:gd name="connsiteX48" fmla="*/ 11703457 w 12191998"/>
              <a:gd name="connsiteY48" fmla="*/ 6538471 h 6858002"/>
              <a:gd name="connsiteX49" fmla="*/ 11700799 w 12191998"/>
              <a:gd name="connsiteY49" fmla="*/ 6526919 h 6858002"/>
              <a:gd name="connsiteX50" fmla="*/ 11704216 w 12191998"/>
              <a:gd name="connsiteY50" fmla="*/ 6514041 h 6858002"/>
              <a:gd name="connsiteX51" fmla="*/ 11712950 w 12191998"/>
              <a:gd name="connsiteY51" fmla="*/ 6505519 h 6858002"/>
              <a:gd name="connsiteX52" fmla="*/ 11724721 w 12191998"/>
              <a:gd name="connsiteY52" fmla="*/ 6500595 h 6858002"/>
              <a:gd name="connsiteX53" fmla="*/ 11737632 w 12191998"/>
              <a:gd name="connsiteY53" fmla="*/ 6499269 h 6858002"/>
              <a:gd name="connsiteX54" fmla="*/ 11755858 w 12191998"/>
              <a:gd name="connsiteY54" fmla="*/ 6500974 h 6858002"/>
              <a:gd name="connsiteX55" fmla="*/ 11770667 w 12191998"/>
              <a:gd name="connsiteY55" fmla="*/ 6506844 h 6858002"/>
              <a:gd name="connsiteX56" fmla="*/ 11781109 w 12191998"/>
              <a:gd name="connsiteY56" fmla="*/ 6518018 h 6858002"/>
              <a:gd name="connsiteX57" fmla="*/ 11785666 w 12191998"/>
              <a:gd name="connsiteY57" fmla="*/ 6536009 h 6858002"/>
              <a:gd name="connsiteX58" fmla="*/ 11837497 w 12191998"/>
              <a:gd name="connsiteY58" fmla="*/ 6536009 h 6858002"/>
              <a:gd name="connsiteX59" fmla="*/ 11829523 w 12191998"/>
              <a:gd name="connsiteY59" fmla="*/ 6500216 h 6858002"/>
              <a:gd name="connsiteX60" fmla="*/ 11807879 w 12191998"/>
              <a:gd name="connsiteY60" fmla="*/ 6475786 h 6858002"/>
              <a:gd name="connsiteX61" fmla="*/ 11776742 w 12191998"/>
              <a:gd name="connsiteY61" fmla="*/ 6462150 h 6858002"/>
              <a:gd name="connsiteX62" fmla="*/ 11739910 w 12191998"/>
              <a:gd name="connsiteY62" fmla="*/ 6457794 h 6858002"/>
              <a:gd name="connsiteX63" fmla="*/ 11973464 w 12191998"/>
              <a:gd name="connsiteY63" fmla="*/ 6384508 h 6858002"/>
              <a:gd name="connsiteX64" fmla="*/ 11973464 w 12191998"/>
              <a:gd name="connsiteY64" fmla="*/ 6447107 h 6858002"/>
              <a:gd name="connsiteX65" fmla="*/ 12036424 w 12191998"/>
              <a:gd name="connsiteY65" fmla="*/ 6447107 h 6858002"/>
              <a:gd name="connsiteX66" fmla="*/ 12036424 w 12191998"/>
              <a:gd name="connsiteY66" fmla="*/ 6384508 h 6858002"/>
              <a:gd name="connsiteX67" fmla="*/ 11706679 w 12191998"/>
              <a:gd name="connsiteY67" fmla="*/ 6246040 h 6858002"/>
              <a:gd name="connsiteX68" fmla="*/ 11765382 w 12191998"/>
              <a:gd name="connsiteY68" fmla="*/ 6246040 h 6858002"/>
              <a:gd name="connsiteX69" fmla="*/ 11793118 w 12191998"/>
              <a:gd name="connsiteY69" fmla="*/ 6253992 h 6858002"/>
              <a:gd name="connsiteX70" fmla="*/ 11802237 w 12191998"/>
              <a:gd name="connsiteY70" fmla="*/ 6279743 h 6858002"/>
              <a:gd name="connsiteX71" fmla="*/ 11793118 w 12191998"/>
              <a:gd name="connsiteY71" fmla="*/ 6306251 h 6858002"/>
              <a:gd name="connsiteX72" fmla="*/ 11765382 w 12191998"/>
              <a:gd name="connsiteY72" fmla="*/ 6314393 h 6858002"/>
              <a:gd name="connsiteX73" fmla="*/ 11706679 w 12191998"/>
              <a:gd name="connsiteY73" fmla="*/ 6314393 h 6858002"/>
              <a:gd name="connsiteX74" fmla="*/ 11706679 w 12191998"/>
              <a:gd name="connsiteY74" fmla="*/ 6246040 h 6858002"/>
              <a:gd name="connsiteX75" fmla="*/ 11888262 w 12191998"/>
              <a:gd name="connsiteY75" fmla="*/ 6204581 h 6858002"/>
              <a:gd name="connsiteX76" fmla="*/ 11888262 w 12191998"/>
              <a:gd name="connsiteY76" fmla="*/ 6447576 h 6858002"/>
              <a:gd name="connsiteX77" fmla="*/ 11941807 w 12191998"/>
              <a:gd name="connsiteY77" fmla="*/ 6447576 h 6858002"/>
              <a:gd name="connsiteX78" fmla="*/ 11941807 w 12191998"/>
              <a:gd name="connsiteY78" fmla="*/ 6204581 h 6858002"/>
              <a:gd name="connsiteX79" fmla="*/ 11653134 w 12191998"/>
              <a:gd name="connsiteY79" fmla="*/ 6204581 h 6858002"/>
              <a:gd name="connsiteX80" fmla="*/ 11653134 w 12191998"/>
              <a:gd name="connsiteY80" fmla="*/ 6447576 h 6858002"/>
              <a:gd name="connsiteX81" fmla="*/ 11706683 w 12191998"/>
              <a:gd name="connsiteY81" fmla="*/ 6447576 h 6858002"/>
              <a:gd name="connsiteX82" fmla="*/ 11706683 w 12191998"/>
              <a:gd name="connsiteY82" fmla="*/ 6352689 h 6858002"/>
              <a:gd name="connsiteX83" fmla="*/ 11760231 w 12191998"/>
              <a:gd name="connsiteY83" fmla="*/ 6352689 h 6858002"/>
              <a:gd name="connsiteX84" fmla="*/ 11789284 w 12191998"/>
              <a:gd name="connsiteY84" fmla="*/ 6361401 h 6858002"/>
              <a:gd name="connsiteX85" fmla="*/ 11800867 w 12191998"/>
              <a:gd name="connsiteY85" fmla="*/ 6389432 h 6858002"/>
              <a:gd name="connsiteX86" fmla="*/ 11803906 w 12191998"/>
              <a:gd name="connsiteY86" fmla="*/ 6419924 h 6858002"/>
              <a:gd name="connsiteX87" fmla="*/ 11809412 w 12191998"/>
              <a:gd name="connsiteY87" fmla="*/ 6447576 h 6858002"/>
              <a:gd name="connsiteX88" fmla="*/ 11862961 w 12191998"/>
              <a:gd name="connsiteY88" fmla="*/ 6447576 h 6858002"/>
              <a:gd name="connsiteX89" fmla="*/ 11857264 w 12191998"/>
              <a:gd name="connsiteY89" fmla="*/ 6435076 h 6858002"/>
              <a:gd name="connsiteX90" fmla="*/ 11854606 w 12191998"/>
              <a:gd name="connsiteY90" fmla="*/ 6419546 h 6858002"/>
              <a:gd name="connsiteX91" fmla="*/ 11853467 w 12191998"/>
              <a:gd name="connsiteY91" fmla="*/ 6403636 h 6858002"/>
              <a:gd name="connsiteX92" fmla="*/ 11852707 w 12191998"/>
              <a:gd name="connsiteY92" fmla="*/ 6390000 h 6858002"/>
              <a:gd name="connsiteX93" fmla="*/ 11850238 w 12191998"/>
              <a:gd name="connsiteY93" fmla="*/ 6371628 h 6858002"/>
              <a:gd name="connsiteX94" fmla="*/ 11844162 w 12191998"/>
              <a:gd name="connsiteY94" fmla="*/ 6354772 h 6858002"/>
              <a:gd name="connsiteX95" fmla="*/ 11833528 w 12191998"/>
              <a:gd name="connsiteY95" fmla="*/ 6341515 h 6858002"/>
              <a:gd name="connsiteX96" fmla="*/ 11817198 w 12191998"/>
              <a:gd name="connsiteY96" fmla="*/ 6333181 h 6858002"/>
              <a:gd name="connsiteX97" fmla="*/ 11817198 w 12191998"/>
              <a:gd name="connsiteY97" fmla="*/ 6332613 h 6858002"/>
              <a:gd name="connsiteX98" fmla="*/ 11846820 w 12191998"/>
              <a:gd name="connsiteY98" fmla="*/ 6308749 h 6858002"/>
              <a:gd name="connsiteX99" fmla="*/ 11855745 w 12191998"/>
              <a:gd name="connsiteY99" fmla="*/ 6271627 h 6858002"/>
              <a:gd name="connsiteX100" fmla="*/ 11850808 w 12191998"/>
              <a:gd name="connsiteY100" fmla="*/ 6245680 h 6858002"/>
              <a:gd name="connsiteX101" fmla="*/ 11836567 w 12191998"/>
              <a:gd name="connsiteY101" fmla="*/ 6224278 h 6858002"/>
              <a:gd name="connsiteX102" fmla="*/ 11813970 w 12191998"/>
              <a:gd name="connsiteY102" fmla="*/ 6209884 h 6858002"/>
              <a:gd name="connsiteX103" fmla="*/ 11784537 w 12191998"/>
              <a:gd name="connsiteY103" fmla="*/ 6204581 h 6858002"/>
              <a:gd name="connsiteX104" fmla="*/ 0 w 12191998"/>
              <a:gd name="connsiteY104" fmla="*/ 0 h 6858002"/>
              <a:gd name="connsiteX105" fmla="*/ 6629400 w 12191998"/>
              <a:gd name="connsiteY105" fmla="*/ 0 h 6858002"/>
              <a:gd name="connsiteX106" fmla="*/ 6629400 w 12191998"/>
              <a:gd name="connsiteY106" fmla="*/ 3 h 6858002"/>
              <a:gd name="connsiteX107" fmla="*/ 12191998 w 12191998"/>
              <a:gd name="connsiteY107" fmla="*/ 3 h 6858002"/>
              <a:gd name="connsiteX108" fmla="*/ 12191998 w 12191998"/>
              <a:gd name="connsiteY108" fmla="*/ 6858002 h 6858002"/>
              <a:gd name="connsiteX109" fmla="*/ 6311899 w 12191998"/>
              <a:gd name="connsiteY109" fmla="*/ 6858002 h 6858002"/>
              <a:gd name="connsiteX110" fmla="*/ 6311899 w 12191998"/>
              <a:gd name="connsiteY110" fmla="*/ 6858001 h 6858002"/>
              <a:gd name="connsiteX111" fmla="*/ 0 w 12191998"/>
              <a:gd name="connsiteY111"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191998" h="6858002">
                <a:moveTo>
                  <a:pt x="11863314" y="6463666"/>
                </a:moveTo>
                <a:lnTo>
                  <a:pt x="11863314" y="6706426"/>
                </a:lnTo>
                <a:lnTo>
                  <a:pt x="12036189" y="6706426"/>
                </a:lnTo>
                <a:lnTo>
                  <a:pt x="12036189" y="6661562"/>
                </a:lnTo>
                <a:lnTo>
                  <a:pt x="11916859" y="6661562"/>
                </a:lnTo>
                <a:lnTo>
                  <a:pt x="11916859" y="6602017"/>
                </a:lnTo>
                <a:lnTo>
                  <a:pt x="12029128" y="6602017"/>
                </a:lnTo>
                <a:lnTo>
                  <a:pt x="12029128" y="6560559"/>
                </a:lnTo>
                <a:lnTo>
                  <a:pt x="11916859" y="6560559"/>
                </a:lnTo>
                <a:lnTo>
                  <a:pt x="11916859" y="6508530"/>
                </a:lnTo>
                <a:lnTo>
                  <a:pt x="12036424" y="6508530"/>
                </a:lnTo>
                <a:lnTo>
                  <a:pt x="12036424" y="6463666"/>
                </a:lnTo>
                <a:close/>
                <a:moveTo>
                  <a:pt x="11739910" y="6457794"/>
                </a:moveTo>
                <a:cubicBezTo>
                  <a:pt x="11729088" y="6457794"/>
                  <a:pt x="11718076" y="6459309"/>
                  <a:pt x="11707254" y="6462150"/>
                </a:cubicBezTo>
                <a:cubicBezTo>
                  <a:pt x="11696242" y="6465180"/>
                  <a:pt x="11686560" y="6469725"/>
                  <a:pt x="11677826" y="6475786"/>
                </a:cubicBezTo>
                <a:cubicBezTo>
                  <a:pt x="11669282" y="6482035"/>
                  <a:pt x="11662258" y="6489611"/>
                  <a:pt x="11656942" y="6498890"/>
                </a:cubicBezTo>
                <a:cubicBezTo>
                  <a:pt x="11651626" y="6507981"/>
                  <a:pt x="11648968" y="6518776"/>
                  <a:pt x="11648968" y="6531275"/>
                </a:cubicBezTo>
                <a:cubicBezTo>
                  <a:pt x="11648968" y="6542448"/>
                  <a:pt x="11651056" y="6551918"/>
                  <a:pt x="11655233" y="6559682"/>
                </a:cubicBezTo>
                <a:cubicBezTo>
                  <a:pt x="11659410" y="6567447"/>
                  <a:pt x="11664916" y="6574075"/>
                  <a:pt x="11671751" y="6579189"/>
                </a:cubicBezTo>
                <a:cubicBezTo>
                  <a:pt x="11678586" y="6584491"/>
                  <a:pt x="11686370" y="6588658"/>
                  <a:pt x="11694913" y="6592067"/>
                </a:cubicBezTo>
                <a:cubicBezTo>
                  <a:pt x="11703647" y="6595286"/>
                  <a:pt x="11712380" y="6598127"/>
                  <a:pt x="11721494" y="6600400"/>
                </a:cubicBezTo>
                <a:cubicBezTo>
                  <a:pt x="11730417" y="6602862"/>
                  <a:pt x="11739150" y="6605134"/>
                  <a:pt x="11747884" y="6607217"/>
                </a:cubicBezTo>
                <a:cubicBezTo>
                  <a:pt x="11756428" y="6609301"/>
                  <a:pt x="11764212" y="6611573"/>
                  <a:pt x="11771047" y="6614225"/>
                </a:cubicBezTo>
                <a:cubicBezTo>
                  <a:pt x="11777882" y="6617065"/>
                  <a:pt x="11783387" y="6620474"/>
                  <a:pt x="11787564" y="6624451"/>
                </a:cubicBezTo>
                <a:cubicBezTo>
                  <a:pt x="11791741" y="6628618"/>
                  <a:pt x="11793830" y="6633920"/>
                  <a:pt x="11793830" y="6640549"/>
                </a:cubicBezTo>
                <a:cubicBezTo>
                  <a:pt x="11793830" y="6646609"/>
                  <a:pt x="11792311" y="6651722"/>
                  <a:pt x="11789083" y="6655699"/>
                </a:cubicBezTo>
                <a:cubicBezTo>
                  <a:pt x="11785856" y="6659677"/>
                  <a:pt x="11781869" y="6662707"/>
                  <a:pt x="11777122" y="6664979"/>
                </a:cubicBezTo>
                <a:cubicBezTo>
                  <a:pt x="11772376" y="6667252"/>
                  <a:pt x="11767249" y="6668767"/>
                  <a:pt x="11761744" y="6669524"/>
                </a:cubicBezTo>
                <a:cubicBezTo>
                  <a:pt x="11756428" y="6670471"/>
                  <a:pt x="11751301" y="6670850"/>
                  <a:pt x="11746555" y="6670850"/>
                </a:cubicBezTo>
                <a:cubicBezTo>
                  <a:pt x="11739340" y="6670850"/>
                  <a:pt x="11732505" y="6669903"/>
                  <a:pt x="11726050" y="6668199"/>
                </a:cubicBezTo>
                <a:cubicBezTo>
                  <a:pt x="11719405" y="6666494"/>
                  <a:pt x="11713709" y="6663843"/>
                  <a:pt x="11708773" y="6660434"/>
                </a:cubicBezTo>
                <a:cubicBezTo>
                  <a:pt x="11703837" y="6656836"/>
                  <a:pt x="11700040" y="6652291"/>
                  <a:pt x="11697002" y="6646609"/>
                </a:cubicBezTo>
                <a:cubicBezTo>
                  <a:pt x="11693964" y="6640928"/>
                  <a:pt x="11692635" y="6634110"/>
                  <a:pt x="11692635" y="6625966"/>
                </a:cubicBezTo>
                <a:cubicBezTo>
                  <a:pt x="11692635" y="6625966"/>
                  <a:pt x="11692635" y="6625966"/>
                  <a:pt x="11640804" y="6625966"/>
                </a:cubicBezTo>
                <a:cubicBezTo>
                  <a:pt x="11640424" y="6640928"/>
                  <a:pt x="11643272" y="6653806"/>
                  <a:pt x="11648968" y="6664600"/>
                </a:cubicBezTo>
                <a:cubicBezTo>
                  <a:pt x="11654663" y="6675585"/>
                  <a:pt x="11662258" y="6684486"/>
                  <a:pt x="11671941" y="6691493"/>
                </a:cubicBezTo>
                <a:cubicBezTo>
                  <a:pt x="11681623" y="6698500"/>
                  <a:pt x="11692825" y="6703803"/>
                  <a:pt x="11705356" y="6707022"/>
                </a:cubicBezTo>
                <a:cubicBezTo>
                  <a:pt x="11718076" y="6710242"/>
                  <a:pt x="11730986" y="6711946"/>
                  <a:pt x="11744466" y="6711946"/>
                </a:cubicBezTo>
                <a:cubicBezTo>
                  <a:pt x="11760984" y="6711946"/>
                  <a:pt x="11775603" y="6710052"/>
                  <a:pt x="11788324" y="6706265"/>
                </a:cubicBezTo>
                <a:cubicBezTo>
                  <a:pt x="11800854" y="6702288"/>
                  <a:pt x="11811486" y="6696985"/>
                  <a:pt x="11820030" y="6689978"/>
                </a:cubicBezTo>
                <a:cubicBezTo>
                  <a:pt x="11828574" y="6683160"/>
                  <a:pt x="11834839" y="6674827"/>
                  <a:pt x="11839206" y="6665358"/>
                </a:cubicBezTo>
                <a:cubicBezTo>
                  <a:pt x="11843573" y="6655889"/>
                  <a:pt x="11845661" y="6645473"/>
                  <a:pt x="11845661" y="6634299"/>
                </a:cubicBezTo>
                <a:cubicBezTo>
                  <a:pt x="11845661" y="6620853"/>
                  <a:pt x="11842813" y="6609679"/>
                  <a:pt x="11837117" y="6600968"/>
                </a:cubicBezTo>
                <a:cubicBezTo>
                  <a:pt x="11831232" y="6592067"/>
                  <a:pt x="11824397" y="6585249"/>
                  <a:pt x="11816423" y="6579946"/>
                </a:cubicBezTo>
                <a:cubicBezTo>
                  <a:pt x="11808449" y="6574833"/>
                  <a:pt x="11800475" y="6570856"/>
                  <a:pt x="11792311" y="6568583"/>
                </a:cubicBezTo>
                <a:cubicBezTo>
                  <a:pt x="11784337" y="6566121"/>
                  <a:pt x="11777882" y="6564606"/>
                  <a:pt x="11773325" y="6563659"/>
                </a:cubicBezTo>
                <a:cubicBezTo>
                  <a:pt x="11758136" y="6559682"/>
                  <a:pt x="11745795" y="6556652"/>
                  <a:pt x="11736492" y="6554001"/>
                </a:cubicBezTo>
                <a:cubicBezTo>
                  <a:pt x="11726999" y="6551539"/>
                  <a:pt x="11719595" y="6549077"/>
                  <a:pt x="11714279" y="6546615"/>
                </a:cubicBezTo>
                <a:cubicBezTo>
                  <a:pt x="11708963" y="6544153"/>
                  <a:pt x="11705356" y="6541312"/>
                  <a:pt x="11703457" y="6538471"/>
                </a:cubicBezTo>
                <a:cubicBezTo>
                  <a:pt x="11701748" y="6535441"/>
                  <a:pt x="11700799" y="6531654"/>
                  <a:pt x="11700799" y="6526919"/>
                </a:cubicBezTo>
                <a:cubicBezTo>
                  <a:pt x="11700799" y="6521616"/>
                  <a:pt x="11701938" y="6517261"/>
                  <a:pt x="11704216" y="6514041"/>
                </a:cubicBezTo>
                <a:cubicBezTo>
                  <a:pt x="11706495" y="6510632"/>
                  <a:pt x="11709343" y="6507791"/>
                  <a:pt x="11712950" y="6505519"/>
                </a:cubicBezTo>
                <a:cubicBezTo>
                  <a:pt x="11716367" y="6503246"/>
                  <a:pt x="11720354" y="6501542"/>
                  <a:pt x="11724721" y="6500595"/>
                </a:cubicBezTo>
                <a:cubicBezTo>
                  <a:pt x="11728898" y="6499837"/>
                  <a:pt x="11733265" y="6499269"/>
                  <a:pt x="11737632" y="6499269"/>
                </a:cubicBezTo>
                <a:cubicBezTo>
                  <a:pt x="11744277" y="6499269"/>
                  <a:pt x="11750352" y="6499837"/>
                  <a:pt x="11755858" y="6500974"/>
                </a:cubicBezTo>
                <a:cubicBezTo>
                  <a:pt x="11761364" y="6502110"/>
                  <a:pt x="11766300" y="6504004"/>
                  <a:pt x="11770667" y="6506844"/>
                </a:cubicBezTo>
                <a:cubicBezTo>
                  <a:pt x="11775034" y="6509496"/>
                  <a:pt x="11778451" y="6513283"/>
                  <a:pt x="11781109" y="6518018"/>
                </a:cubicBezTo>
                <a:cubicBezTo>
                  <a:pt x="11783767" y="6522753"/>
                  <a:pt x="11785286" y="6528813"/>
                  <a:pt x="11785666" y="6536009"/>
                </a:cubicBezTo>
                <a:cubicBezTo>
                  <a:pt x="11785666" y="6536009"/>
                  <a:pt x="11785666" y="6536009"/>
                  <a:pt x="11837497" y="6536009"/>
                </a:cubicBezTo>
                <a:cubicBezTo>
                  <a:pt x="11837497" y="6521995"/>
                  <a:pt x="11834839" y="6510064"/>
                  <a:pt x="11829523" y="6500216"/>
                </a:cubicBezTo>
                <a:cubicBezTo>
                  <a:pt x="11824207" y="6490368"/>
                  <a:pt x="11816992" y="6482225"/>
                  <a:pt x="11807879" y="6475786"/>
                </a:cubicBezTo>
                <a:cubicBezTo>
                  <a:pt x="11798766" y="6469536"/>
                  <a:pt x="11788324" y="6464991"/>
                  <a:pt x="11776742" y="6462150"/>
                </a:cubicBezTo>
                <a:cubicBezTo>
                  <a:pt x="11764971" y="6459309"/>
                  <a:pt x="11752630" y="6457794"/>
                  <a:pt x="11739910" y="6457794"/>
                </a:cubicBezTo>
                <a:close/>
                <a:moveTo>
                  <a:pt x="11973464" y="6384508"/>
                </a:moveTo>
                <a:lnTo>
                  <a:pt x="11973464" y="6447107"/>
                </a:lnTo>
                <a:lnTo>
                  <a:pt x="12036424" y="6447107"/>
                </a:lnTo>
                <a:lnTo>
                  <a:pt x="12036424" y="6384508"/>
                </a:lnTo>
                <a:close/>
                <a:moveTo>
                  <a:pt x="11706679" y="6246040"/>
                </a:moveTo>
                <a:cubicBezTo>
                  <a:pt x="11706679" y="6246040"/>
                  <a:pt x="11706679" y="6246040"/>
                  <a:pt x="11765382" y="6246040"/>
                </a:cubicBezTo>
                <a:cubicBezTo>
                  <a:pt x="11777730" y="6246040"/>
                  <a:pt x="11786849" y="6248690"/>
                  <a:pt x="11793118" y="6253992"/>
                </a:cubicBezTo>
                <a:cubicBezTo>
                  <a:pt x="11799198" y="6259483"/>
                  <a:pt x="11802237" y="6268004"/>
                  <a:pt x="11802237" y="6279743"/>
                </a:cubicBezTo>
                <a:cubicBezTo>
                  <a:pt x="11802237" y="6292050"/>
                  <a:pt x="11799198" y="6300760"/>
                  <a:pt x="11793118" y="6306251"/>
                </a:cubicBezTo>
                <a:cubicBezTo>
                  <a:pt x="11786849" y="6311742"/>
                  <a:pt x="11777730" y="6314393"/>
                  <a:pt x="11765382" y="6314393"/>
                </a:cubicBezTo>
                <a:lnTo>
                  <a:pt x="11706679" y="6314393"/>
                </a:lnTo>
                <a:cubicBezTo>
                  <a:pt x="11706679" y="6314393"/>
                  <a:pt x="11706679" y="6314393"/>
                  <a:pt x="11706679" y="6246040"/>
                </a:cubicBezTo>
                <a:close/>
                <a:moveTo>
                  <a:pt x="11888262" y="6204581"/>
                </a:moveTo>
                <a:lnTo>
                  <a:pt x="11888262" y="6447576"/>
                </a:lnTo>
                <a:lnTo>
                  <a:pt x="11941807" y="6447576"/>
                </a:lnTo>
                <a:lnTo>
                  <a:pt x="11941807" y="6204581"/>
                </a:lnTo>
                <a:close/>
                <a:moveTo>
                  <a:pt x="11653134" y="6204581"/>
                </a:moveTo>
                <a:cubicBezTo>
                  <a:pt x="11653134" y="6204581"/>
                  <a:pt x="11653134" y="6204581"/>
                  <a:pt x="11653134" y="6447576"/>
                </a:cubicBezTo>
                <a:cubicBezTo>
                  <a:pt x="11653134" y="6447576"/>
                  <a:pt x="11653134" y="6447576"/>
                  <a:pt x="11706683" y="6447576"/>
                </a:cubicBezTo>
                <a:cubicBezTo>
                  <a:pt x="11706683" y="6447576"/>
                  <a:pt x="11706683" y="6447576"/>
                  <a:pt x="11706683" y="6352689"/>
                </a:cubicBezTo>
                <a:cubicBezTo>
                  <a:pt x="11706683" y="6352689"/>
                  <a:pt x="11706683" y="6352689"/>
                  <a:pt x="11760231" y="6352689"/>
                </a:cubicBezTo>
                <a:cubicBezTo>
                  <a:pt x="11773713" y="6352689"/>
                  <a:pt x="11783398" y="6355530"/>
                  <a:pt x="11789284" y="6361401"/>
                </a:cubicBezTo>
                <a:cubicBezTo>
                  <a:pt x="11795171" y="6367272"/>
                  <a:pt x="11798969" y="6376742"/>
                  <a:pt x="11800867" y="6389432"/>
                </a:cubicBezTo>
                <a:cubicBezTo>
                  <a:pt x="11802197" y="6399091"/>
                  <a:pt x="11803336" y="6409318"/>
                  <a:pt x="11803906" y="6419924"/>
                </a:cubicBezTo>
                <a:cubicBezTo>
                  <a:pt x="11804665" y="6430720"/>
                  <a:pt x="11806374" y="6439811"/>
                  <a:pt x="11809412" y="6447576"/>
                </a:cubicBezTo>
                <a:cubicBezTo>
                  <a:pt x="11809412" y="6447576"/>
                  <a:pt x="11809412" y="6447576"/>
                  <a:pt x="11862961" y="6447576"/>
                </a:cubicBezTo>
                <a:cubicBezTo>
                  <a:pt x="11860492" y="6444167"/>
                  <a:pt x="11858594" y="6440000"/>
                  <a:pt x="11857264" y="6435076"/>
                </a:cubicBezTo>
                <a:cubicBezTo>
                  <a:pt x="11856125" y="6430341"/>
                  <a:pt x="11855176" y="6425038"/>
                  <a:pt x="11854606" y="6419546"/>
                </a:cubicBezTo>
                <a:cubicBezTo>
                  <a:pt x="11854036" y="6414243"/>
                  <a:pt x="11853656" y="6408939"/>
                  <a:pt x="11853467" y="6403636"/>
                </a:cubicBezTo>
                <a:cubicBezTo>
                  <a:pt x="11853087" y="6398523"/>
                  <a:pt x="11852897" y="6393977"/>
                  <a:pt x="11852707" y="6390000"/>
                </a:cubicBezTo>
                <a:cubicBezTo>
                  <a:pt x="11852327" y="6383939"/>
                  <a:pt x="11851378" y="6377879"/>
                  <a:pt x="11850238" y="6371628"/>
                </a:cubicBezTo>
                <a:cubicBezTo>
                  <a:pt x="11848909" y="6365568"/>
                  <a:pt x="11846820" y="6359886"/>
                  <a:pt x="11844162" y="6354772"/>
                </a:cubicBezTo>
                <a:cubicBezTo>
                  <a:pt x="11841504" y="6349659"/>
                  <a:pt x="11837896" y="6345302"/>
                  <a:pt x="11833528" y="6341515"/>
                </a:cubicBezTo>
                <a:cubicBezTo>
                  <a:pt x="11829351" y="6337727"/>
                  <a:pt x="11823844" y="6335075"/>
                  <a:pt x="11817198" y="6333181"/>
                </a:cubicBezTo>
                <a:cubicBezTo>
                  <a:pt x="11817198" y="6333181"/>
                  <a:pt x="11817198" y="6333181"/>
                  <a:pt x="11817198" y="6332613"/>
                </a:cubicBezTo>
                <a:cubicBezTo>
                  <a:pt x="11830870" y="6327120"/>
                  <a:pt x="11840744" y="6319166"/>
                  <a:pt x="11846820" y="6308749"/>
                </a:cubicBezTo>
                <a:cubicBezTo>
                  <a:pt x="11852707" y="6298332"/>
                  <a:pt x="11855745" y="6285832"/>
                  <a:pt x="11855745" y="6271627"/>
                </a:cubicBezTo>
                <a:cubicBezTo>
                  <a:pt x="11855745" y="6262347"/>
                  <a:pt x="11854226" y="6253635"/>
                  <a:pt x="11850808" y="6245680"/>
                </a:cubicBezTo>
                <a:cubicBezTo>
                  <a:pt x="11847580" y="6237536"/>
                  <a:pt x="11842833" y="6230528"/>
                  <a:pt x="11836567" y="6224278"/>
                </a:cubicBezTo>
                <a:cubicBezTo>
                  <a:pt x="11830300" y="6218218"/>
                  <a:pt x="11822705" y="6213293"/>
                  <a:pt x="11813970" y="6209884"/>
                </a:cubicBezTo>
                <a:cubicBezTo>
                  <a:pt x="11805235" y="6206286"/>
                  <a:pt x="11795361" y="6204581"/>
                  <a:pt x="11784537" y="6204581"/>
                </a:cubicBezTo>
                <a:close/>
                <a:moveTo>
                  <a:pt x="0" y="0"/>
                </a:moveTo>
                <a:lnTo>
                  <a:pt x="6629400" y="0"/>
                </a:lnTo>
                <a:lnTo>
                  <a:pt x="6629400" y="3"/>
                </a:lnTo>
                <a:lnTo>
                  <a:pt x="12191998" y="3"/>
                </a:lnTo>
                <a:lnTo>
                  <a:pt x="12191998" y="6858002"/>
                </a:lnTo>
                <a:lnTo>
                  <a:pt x="6311899" y="6858002"/>
                </a:lnTo>
                <a:lnTo>
                  <a:pt x="6311899" y="6858001"/>
                </a:lnTo>
                <a:lnTo>
                  <a:pt x="0" y="6858001"/>
                </a:lnTo>
                <a:close/>
              </a:path>
            </a:pathLst>
          </a:custGeom>
          <a:noFill/>
          <a:ln>
            <a:noFill/>
          </a:ln>
        </p:spPr>
        <p:txBody>
          <a:bodyPr wrap="square">
            <a:noAutofit/>
          </a:bodyPr>
          <a:lstStyle/>
          <a:p>
            <a:r>
              <a:rPr lang="en-US" noProof="0"/>
              <a:t>Click icon to add picture</a:t>
            </a:r>
            <a:endParaRPr lang="en-GB" noProof="0" dirty="0"/>
          </a:p>
        </p:txBody>
      </p:sp>
      <p:sp>
        <p:nvSpPr>
          <p:cNvPr id="4" name="Rubrik 3"/>
          <p:cNvSpPr>
            <a:spLocks noGrp="1"/>
          </p:cNvSpPr>
          <p:nvPr>
            <p:ph type="title"/>
          </p:nvPr>
        </p:nvSpPr>
        <p:spPr>
          <a:xfrm>
            <a:off x="550863" y="333375"/>
            <a:ext cx="5400675" cy="5724525"/>
          </a:xfrm>
        </p:spPr>
        <p:txBody>
          <a:bodyPr anchor="ctr">
            <a:normAutofit/>
          </a:bodyPr>
          <a:lstStyle>
            <a:lvl1pPr>
              <a:defRPr sz="4400">
                <a:solidFill>
                  <a:srgbClr val="7F7F7F"/>
                </a:solidFill>
              </a:defRPr>
            </a:lvl1pPr>
          </a:lstStyle>
          <a:p>
            <a:r>
              <a:rPr lang="en-US" noProof="0"/>
              <a:t>Click to edit Master title style</a:t>
            </a:r>
            <a:endParaRPr lang="en-GB" noProof="0" dirty="0"/>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sp>
        <p:nvSpPr>
          <p:cNvPr id="6" name="Platshållare för text 5"/>
          <p:cNvSpPr>
            <a:spLocks noGrp="1"/>
          </p:cNvSpPr>
          <p:nvPr>
            <p:ph type="body" sz="quarter" idx="13"/>
          </p:nvPr>
        </p:nvSpPr>
        <p:spPr>
          <a:xfrm>
            <a:off x="6240463" y="333375"/>
            <a:ext cx="5256212" cy="5724525"/>
          </a:xfrm>
        </p:spPr>
        <p:txBody>
          <a:bodyPr anchor="ct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621652045"/>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Avsnittsrubrik grå">
    <p:spTree>
      <p:nvGrpSpPr>
        <p:cNvPr id="1" name=""/>
        <p:cNvGrpSpPr/>
        <p:nvPr/>
      </p:nvGrpSpPr>
      <p:grpSpPr>
        <a:xfrm>
          <a:off x="0" y="0"/>
          <a:ext cx="0" cy="0"/>
          <a:chOff x="0" y="0"/>
          <a:chExt cx="0" cy="0"/>
        </a:xfrm>
      </p:grpSpPr>
      <p:sp>
        <p:nvSpPr>
          <p:cNvPr id="7" name="Rektangel 6"/>
          <p:cNvSpPr/>
          <p:nvPr userDrawn="1"/>
        </p:nvSpPr>
        <p:spPr>
          <a:xfrm>
            <a:off x="251793" y="251793"/>
            <a:ext cx="11675097" cy="6387135"/>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9" name="Rubrik 1"/>
          <p:cNvSpPr>
            <a:spLocks noGrp="1"/>
          </p:cNvSpPr>
          <p:nvPr>
            <p:ph type="ctrTitle" hasCustomPrompt="1"/>
          </p:nvPr>
        </p:nvSpPr>
        <p:spPr>
          <a:xfrm>
            <a:off x="557215" y="3816625"/>
            <a:ext cx="9144000" cy="1936339"/>
          </a:xfrm>
        </p:spPr>
        <p:txBody>
          <a:bodyPr anchor="b"/>
          <a:lstStyle>
            <a:lvl1pPr algn="l">
              <a:defRPr sz="6000" b="0"/>
            </a:lvl1pPr>
          </a:lstStyle>
          <a:p>
            <a:r>
              <a:rPr lang="sv-SE" dirty="0"/>
              <a:t>Klicka här för att ändra format på rubrik</a:t>
            </a:r>
          </a:p>
        </p:txBody>
      </p:sp>
      <p:sp>
        <p:nvSpPr>
          <p:cNvPr id="10" name="Underrubrik 2"/>
          <p:cNvSpPr>
            <a:spLocks noGrp="1"/>
          </p:cNvSpPr>
          <p:nvPr>
            <p:ph type="subTitle" idx="1"/>
          </p:nvPr>
        </p:nvSpPr>
        <p:spPr>
          <a:xfrm>
            <a:off x="557214" y="5792721"/>
            <a:ext cx="9143999" cy="820115"/>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Klicka här för att ändra format på underrubrik i bakgrunden</a:t>
            </a:r>
          </a:p>
        </p:txBody>
      </p:sp>
    </p:spTree>
    <p:extLst>
      <p:ext uri="{BB962C8B-B14F-4D97-AF65-F5344CB8AC3E}">
        <p14:creationId xmlns:p14="http://schemas.microsoft.com/office/powerpoint/2010/main" val="203722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6" Type="http://schemas.openxmlformats.org/officeDocument/2006/relationships/image" Target="../media/image1.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3.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404813"/>
            <a:ext cx="11090274" cy="492443"/>
          </a:xfrm>
          <a:prstGeom prst="rect">
            <a:avLst/>
          </a:prstGeom>
        </p:spPr>
        <p:txBody>
          <a:bodyPr vert="horz" lIns="0" tIns="0" rIns="0" bIns="0" rtlCol="0" anchor="t">
            <a:spAutoFit/>
          </a:bodyPr>
          <a:lstStyle/>
          <a:p>
            <a:r>
              <a:rPr lang="sv-SE" dirty="0"/>
              <a:t>Klicka här för att ändra format</a:t>
            </a:r>
          </a:p>
        </p:txBody>
      </p:sp>
      <p:sp>
        <p:nvSpPr>
          <p:cNvPr id="3" name="Platshållare för text 2"/>
          <p:cNvSpPr>
            <a:spLocks noGrp="1"/>
          </p:cNvSpPr>
          <p:nvPr>
            <p:ph type="body" idx="1"/>
          </p:nvPr>
        </p:nvSpPr>
        <p:spPr>
          <a:xfrm>
            <a:off x="550863" y="1233488"/>
            <a:ext cx="11090274" cy="4967287"/>
          </a:xfrm>
          <a:prstGeom prst="rect">
            <a:avLst/>
          </a:prstGeom>
        </p:spPr>
        <p:txBody>
          <a:bodyPr vert="horz" lIns="0" tIns="0" rIns="0" bIns="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pic>
        <p:nvPicPr>
          <p:cNvPr id="8" name="Platshållare för innehåll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1641137" y="6204579"/>
            <a:ext cx="395288" cy="508164"/>
          </a:xfrm>
          <a:prstGeom prst="rect">
            <a:avLst/>
          </a:prstGeom>
        </p:spPr>
      </p:pic>
      <p:sp>
        <p:nvSpPr>
          <p:cNvPr id="4" name="Platshållare för bildnummer 3"/>
          <p:cNvSpPr>
            <a:spLocks noGrp="1"/>
          </p:cNvSpPr>
          <p:nvPr>
            <p:ph type="sldNum" sz="quarter" idx="4"/>
          </p:nvPr>
        </p:nvSpPr>
        <p:spPr>
          <a:xfrm>
            <a:off x="550863" y="6499680"/>
            <a:ext cx="157094" cy="246221"/>
          </a:xfrm>
          <a:prstGeom prst="rect">
            <a:avLst/>
          </a:prstGeom>
        </p:spPr>
        <p:txBody>
          <a:bodyPr vert="horz" wrap="none" lIns="0" tIns="45720" rIns="0" bIns="45720" rtlCol="0" anchor="ctr">
            <a:spAutoFit/>
          </a:bodyPr>
          <a:lstStyle>
            <a:lvl1pPr algn="l">
              <a:defRPr sz="1000" b="1">
                <a:solidFill>
                  <a:schemeClr val="tx1">
                    <a:tint val="75000"/>
                  </a:schemeClr>
                </a:solidFill>
              </a:defRPr>
            </a:lvl1pPr>
          </a:lstStyle>
          <a:p>
            <a:fld id="{689F2D8B-41AF-4F0A-96D1-36B06F461775}" type="slidenum">
              <a:rPr lang="sv-SE" smtClean="0"/>
              <a:pPr/>
              <a:t>‹#›</a:t>
            </a:fld>
            <a:endParaRPr lang="sv-SE"/>
          </a:p>
        </p:txBody>
      </p:sp>
    </p:spTree>
    <p:extLst>
      <p:ext uri="{BB962C8B-B14F-4D97-AF65-F5344CB8AC3E}">
        <p14:creationId xmlns:p14="http://schemas.microsoft.com/office/powerpoint/2010/main" val="201399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704" r:id="rId4"/>
    <p:sldLayoutId id="2147483705" r:id="rId5"/>
    <p:sldLayoutId id="2147483706" r:id="rId6"/>
    <p:sldLayoutId id="2147483707" r:id="rId7"/>
    <p:sldLayoutId id="2147483659" r:id="rId8"/>
    <p:sldLayoutId id="2147483701" r:id="rId9"/>
    <p:sldLayoutId id="2147483702" r:id="rId10"/>
    <p:sldLayoutId id="2147483703" r:id="rId11"/>
    <p:sldLayoutId id="2147483652" r:id="rId12"/>
    <p:sldLayoutId id="2147483662" r:id="rId13"/>
    <p:sldLayoutId id="2147483663" r:id="rId14"/>
    <p:sldLayoutId id="2147483664" r:id="rId15"/>
    <p:sldLayoutId id="2147483666" r:id="rId16"/>
    <p:sldLayoutId id="2147483700" r:id="rId17"/>
    <p:sldLayoutId id="2147483668" r:id="rId18"/>
    <p:sldLayoutId id="2147483699" r:id="rId19"/>
    <p:sldLayoutId id="2147483654" r:id="rId20"/>
    <p:sldLayoutId id="2147483655" r:id="rId21"/>
    <p:sldLayoutId id="2147483762" r:id="rId22"/>
    <p:sldLayoutId id="2147483763" r:id="rId23"/>
    <p:sldLayoutId id="2147483764" r:id="rId24"/>
    <p:sldLayoutId id="2147483765" r:id="rId25"/>
    <p:sldLayoutId id="2147483766" r:id="rId26"/>
  </p:sldLayoutIdLst>
  <p:hf hdr="0" ftr="0" dt="0"/>
  <p:txStyles>
    <p:titleStyle>
      <a:lvl1pPr algn="l" defTabSz="914400" rtl="0" eaLnBrk="1" latinLnBrk="0" hangingPunct="1">
        <a:lnSpc>
          <a:spcPct val="100000"/>
        </a:lnSpc>
        <a:spcBef>
          <a:spcPct val="0"/>
        </a:spcBef>
        <a:buNone/>
        <a:defRPr sz="3200" b="0" kern="1200" cap="none" baseline="0">
          <a:solidFill>
            <a:srgbClr val="7F7F7F"/>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4" pos="7197" userDrawn="1">
          <p15:clr>
            <a:srgbClr val="F26B43"/>
          </p15:clr>
        </p15:guide>
        <p15:guide id="5" orient="horz" pos="210" userDrawn="1">
          <p15:clr>
            <a:srgbClr val="F26B43"/>
          </p15:clr>
        </p15:guide>
        <p15:guide id="7" pos="98" userDrawn="1">
          <p15:clr>
            <a:srgbClr val="F26B43"/>
          </p15:clr>
        </p15:guide>
        <p15:guide id="8" orient="horz" pos="96" userDrawn="1">
          <p15:clr>
            <a:srgbClr val="F26B43"/>
          </p15:clr>
        </p15:guide>
        <p15:guide id="9" orient="horz" pos="913" userDrawn="1">
          <p15:clr>
            <a:srgbClr val="F26B43"/>
          </p15:clr>
        </p15:guide>
        <p15:guide id="10" pos="7582" userDrawn="1">
          <p15:clr>
            <a:srgbClr val="F26B43"/>
          </p15:clr>
        </p15:guide>
        <p15:guide id="11" pos="347" userDrawn="1">
          <p15:clr>
            <a:srgbClr val="F26B43"/>
          </p15:clr>
        </p15:guide>
        <p15:guide id="12" pos="7333" userDrawn="1">
          <p15:clr>
            <a:srgbClr val="F26B43"/>
          </p15:clr>
        </p15:guide>
        <p15:guide id="13" orient="horz" pos="1026" userDrawn="1">
          <p15:clr>
            <a:srgbClr val="F26B43"/>
          </p15:clr>
        </p15:guide>
        <p15:guide id="14" orient="horz" pos="3906" userDrawn="1">
          <p15:clr>
            <a:srgbClr val="F26B43"/>
          </p15:clr>
        </p15:guide>
        <p15:guide id="15" orient="horz" pos="4020" userDrawn="1">
          <p15:clr>
            <a:srgbClr val="F26B43"/>
          </p15:clr>
        </p15:guide>
        <p15:guide id="16" orient="horz" pos="4110" userDrawn="1">
          <p15:clr>
            <a:srgbClr val="F26B43"/>
          </p15:clr>
        </p15:guide>
        <p15:guide id="17" orient="horz" pos="4224" userDrawn="1">
          <p15:clr>
            <a:srgbClr val="F26B43"/>
          </p15:clr>
        </p15:guide>
        <p15:guide id="18" pos="438" userDrawn="1">
          <p15:clr>
            <a:srgbClr val="F26B43"/>
          </p15:clr>
        </p15:guide>
        <p15:guide id="19" pos="7242" userDrawn="1">
          <p15:clr>
            <a:srgbClr val="F26B43"/>
          </p15:clr>
        </p15:guide>
        <p15:guide id="20" pos="3931" userDrawn="1">
          <p15:clr>
            <a:srgbClr val="F26B43"/>
          </p15:clr>
        </p15:guide>
        <p15:guide id="21" pos="3749" userDrawn="1">
          <p15:clr>
            <a:srgbClr val="F26B43"/>
          </p15:clr>
        </p15:guide>
        <p15:guide id="22" orient="horz" pos="3816" userDrawn="1">
          <p15:clr>
            <a:srgbClr val="F26B43"/>
          </p15:clr>
        </p15:guide>
        <p15:guide id="23" orient="horz" pos="255" userDrawn="1">
          <p15:clr>
            <a:srgbClr val="F26B43"/>
          </p15:clr>
        </p15:guide>
        <p15:guide id="24" orient="horz" pos="77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404813"/>
            <a:ext cx="11090274" cy="492443"/>
          </a:xfrm>
          <a:prstGeom prst="rect">
            <a:avLst/>
          </a:prstGeom>
        </p:spPr>
        <p:txBody>
          <a:bodyPr vert="horz" wrap="square" lIns="0" tIns="0" rIns="0" bIns="0" rtlCol="0" anchor="t">
            <a:spAutoFit/>
          </a:bodyPr>
          <a:lstStyle/>
          <a:p>
            <a:r>
              <a:rPr lang="sv-SE" dirty="0"/>
              <a:t>Klicka här för att ändra format</a:t>
            </a:r>
          </a:p>
        </p:txBody>
      </p:sp>
      <p:sp>
        <p:nvSpPr>
          <p:cNvPr id="3" name="Platshållare för text 2"/>
          <p:cNvSpPr>
            <a:spLocks noGrp="1"/>
          </p:cNvSpPr>
          <p:nvPr>
            <p:ph type="body" idx="1"/>
          </p:nvPr>
        </p:nvSpPr>
        <p:spPr>
          <a:xfrm>
            <a:off x="550863" y="1233488"/>
            <a:ext cx="11090274" cy="4967287"/>
          </a:xfrm>
          <a:prstGeom prst="rect">
            <a:avLst/>
          </a:prstGeom>
        </p:spPr>
        <p:txBody>
          <a:bodyPr vert="horz" lIns="0" tIns="0" rIns="0" bIns="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pic>
        <p:nvPicPr>
          <p:cNvPr id="8" name="Platshållare för innehåll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641137" y="6204579"/>
            <a:ext cx="395288" cy="508164"/>
          </a:xfrm>
          <a:prstGeom prst="rect">
            <a:avLst/>
          </a:prstGeom>
        </p:spPr>
      </p:pic>
      <p:sp>
        <p:nvSpPr>
          <p:cNvPr id="4" name="Platshållare för bildnummer 3"/>
          <p:cNvSpPr>
            <a:spLocks noGrp="1"/>
          </p:cNvSpPr>
          <p:nvPr>
            <p:ph type="sldNum" sz="quarter" idx="4"/>
          </p:nvPr>
        </p:nvSpPr>
        <p:spPr>
          <a:xfrm>
            <a:off x="550863" y="6499680"/>
            <a:ext cx="157094" cy="246221"/>
          </a:xfrm>
          <a:prstGeom prst="rect">
            <a:avLst/>
          </a:prstGeom>
        </p:spPr>
        <p:txBody>
          <a:bodyPr vert="horz" wrap="none" lIns="0" tIns="45720" rIns="0" bIns="45720" rtlCol="0" anchor="ctr">
            <a:spAutoFit/>
          </a:bodyPr>
          <a:lstStyle>
            <a:lvl1pPr algn="l">
              <a:defRPr sz="1000" b="1">
                <a:solidFill>
                  <a:schemeClr val="tx1">
                    <a:tint val="75000"/>
                  </a:schemeClr>
                </a:solidFill>
              </a:defRPr>
            </a:lvl1pPr>
          </a:lstStyle>
          <a:p>
            <a:fld id="{689F2D8B-41AF-4F0A-96D1-36B06F461775}" type="slidenum">
              <a:rPr lang="sv-SE" smtClean="0"/>
              <a:pPr/>
              <a:t>‹#›</a:t>
            </a:fld>
            <a:endParaRPr lang="sv-SE"/>
          </a:p>
        </p:txBody>
      </p:sp>
    </p:spTree>
    <p:extLst>
      <p:ext uri="{BB962C8B-B14F-4D97-AF65-F5344CB8AC3E}">
        <p14:creationId xmlns:p14="http://schemas.microsoft.com/office/powerpoint/2010/main" val="2778194808"/>
      </p:ext>
    </p:extLst>
  </p:cSld>
  <p:clrMap bg1="lt1" tx1="dk1" bg2="lt2" tx2="dk2" accent1="accent1" accent2="accent2" accent3="accent3" accent4="accent4" accent5="accent5" accent6="accent6" hlink="hlink" folHlink="folHlink"/>
  <p:sldLayoutIdLst>
    <p:sldLayoutId id="2147483686" r:id="rId1"/>
    <p:sldLayoutId id="2147483713" r:id="rId2"/>
    <p:sldLayoutId id="2147483682" r:id="rId3"/>
    <p:sldLayoutId id="2147483709" r:id="rId4"/>
    <p:sldLayoutId id="2147483681" r:id="rId5"/>
    <p:sldLayoutId id="2147483708" r:id="rId6"/>
    <p:sldLayoutId id="2147483683" r:id="rId7"/>
    <p:sldLayoutId id="2147483710" r:id="rId8"/>
    <p:sldLayoutId id="2147483684" r:id="rId9"/>
    <p:sldLayoutId id="2147483711" r:id="rId10"/>
    <p:sldLayoutId id="2147483698" r:id="rId11"/>
    <p:sldLayoutId id="2147483712" r:id="rId12"/>
    <p:sldLayoutId id="2147483685" r:id="rId13"/>
  </p:sldLayoutIdLst>
  <p:hf hdr="0" ftr="0" dt="0"/>
  <p:txStyles>
    <p:titleStyle>
      <a:lvl1pPr algn="l" defTabSz="914400" rtl="0" eaLnBrk="1" latinLnBrk="0" hangingPunct="1">
        <a:lnSpc>
          <a:spcPct val="100000"/>
        </a:lnSpc>
        <a:spcBef>
          <a:spcPct val="0"/>
        </a:spcBef>
        <a:buNone/>
        <a:defRPr sz="3200" b="0" kern="1200" cap="none" baseline="0">
          <a:solidFill>
            <a:srgbClr val="7F7F7F"/>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11">
          <p15:clr>
            <a:srgbClr val="F26B43"/>
          </p15:clr>
        </p15:guide>
        <p15:guide id="4" pos="7469">
          <p15:clr>
            <a:srgbClr val="F26B43"/>
          </p15:clr>
        </p15:guide>
        <p15:guide id="5" orient="horz" pos="210">
          <p15:clr>
            <a:srgbClr val="F26B43"/>
          </p15:clr>
        </p15:guide>
        <p15:guide id="7" pos="98">
          <p15:clr>
            <a:srgbClr val="F26B43"/>
          </p15:clr>
        </p15:guide>
        <p15:guide id="8" orient="horz" pos="96">
          <p15:clr>
            <a:srgbClr val="F26B43"/>
          </p15:clr>
        </p15:guide>
        <p15:guide id="9" orient="horz" pos="913">
          <p15:clr>
            <a:srgbClr val="F26B43"/>
          </p15:clr>
        </p15:guide>
        <p15:guide id="10" pos="7582">
          <p15:clr>
            <a:srgbClr val="F26B43"/>
          </p15:clr>
        </p15:guide>
        <p15:guide id="11" pos="347">
          <p15:clr>
            <a:srgbClr val="F26B43"/>
          </p15:clr>
        </p15:guide>
        <p15:guide id="12" pos="7333">
          <p15:clr>
            <a:srgbClr val="F26B43"/>
          </p15:clr>
        </p15:guide>
        <p15:guide id="13" orient="horz" pos="1026">
          <p15:clr>
            <a:srgbClr val="F26B43"/>
          </p15:clr>
        </p15:guide>
        <p15:guide id="14" orient="horz" pos="3906">
          <p15:clr>
            <a:srgbClr val="F26B43"/>
          </p15:clr>
        </p15:guide>
        <p15:guide id="15" orient="horz" pos="4020">
          <p15:clr>
            <a:srgbClr val="F26B43"/>
          </p15:clr>
        </p15:guide>
        <p15:guide id="16" orient="horz" pos="4110">
          <p15:clr>
            <a:srgbClr val="F26B43"/>
          </p15:clr>
        </p15:guide>
        <p15:guide id="17" orient="horz" pos="4224">
          <p15:clr>
            <a:srgbClr val="F26B43"/>
          </p15:clr>
        </p15:guide>
        <p15:guide id="18" pos="438">
          <p15:clr>
            <a:srgbClr val="F26B43"/>
          </p15:clr>
        </p15:guide>
        <p15:guide id="19" pos="7242">
          <p15:clr>
            <a:srgbClr val="F26B43"/>
          </p15:clr>
        </p15:guide>
        <p15:guide id="20" pos="3931">
          <p15:clr>
            <a:srgbClr val="F26B43"/>
          </p15:clr>
        </p15:guide>
        <p15:guide id="21" pos="3749">
          <p15:clr>
            <a:srgbClr val="F26B43"/>
          </p15:clr>
        </p15:guide>
        <p15:guide id="22" orient="horz" pos="3816">
          <p15:clr>
            <a:srgbClr val="F26B43"/>
          </p15:clr>
        </p15:guide>
        <p15:guide id="23" orient="horz" pos="255" userDrawn="1">
          <p15:clr>
            <a:srgbClr val="F26B43"/>
          </p15:clr>
        </p15:guide>
        <p15:guide id="24" orient="horz" pos="77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404813"/>
            <a:ext cx="11090274" cy="492443"/>
          </a:xfrm>
          <a:prstGeom prst="rect">
            <a:avLst/>
          </a:prstGeom>
        </p:spPr>
        <p:txBody>
          <a:bodyPr vert="horz" wrap="square" lIns="0" tIns="0" rIns="0" bIns="0" rtlCol="0" anchor="t">
            <a:spAutoFit/>
          </a:bodyPr>
          <a:lstStyle/>
          <a:p>
            <a:r>
              <a:rPr lang="en-GB" noProof="0" dirty="0" err="1"/>
              <a:t>Klicka</a:t>
            </a:r>
            <a:r>
              <a:rPr lang="en-GB" noProof="0" dirty="0"/>
              <a:t> </a:t>
            </a:r>
            <a:r>
              <a:rPr lang="en-GB" noProof="0" dirty="0" err="1"/>
              <a:t>här</a:t>
            </a:r>
            <a:r>
              <a:rPr lang="en-GB" noProof="0" dirty="0"/>
              <a:t> </a:t>
            </a:r>
            <a:r>
              <a:rPr lang="en-GB" noProof="0" dirty="0" err="1"/>
              <a:t>för</a:t>
            </a:r>
            <a:r>
              <a:rPr lang="en-GB" noProof="0" dirty="0"/>
              <a:t> </a:t>
            </a:r>
            <a:r>
              <a:rPr lang="en-GB" noProof="0" dirty="0" err="1"/>
              <a:t>att</a:t>
            </a:r>
            <a:r>
              <a:rPr lang="en-GB" noProof="0" dirty="0"/>
              <a:t> </a:t>
            </a:r>
            <a:r>
              <a:rPr lang="en-GB" noProof="0" dirty="0" err="1"/>
              <a:t>ändra</a:t>
            </a:r>
            <a:r>
              <a:rPr lang="en-GB" noProof="0" dirty="0"/>
              <a:t> format</a:t>
            </a:r>
          </a:p>
        </p:txBody>
      </p:sp>
      <p:sp>
        <p:nvSpPr>
          <p:cNvPr id="3" name="Platshållare för text 2"/>
          <p:cNvSpPr>
            <a:spLocks noGrp="1"/>
          </p:cNvSpPr>
          <p:nvPr>
            <p:ph type="body" idx="1"/>
          </p:nvPr>
        </p:nvSpPr>
        <p:spPr>
          <a:xfrm>
            <a:off x="550863" y="1233488"/>
            <a:ext cx="11090274" cy="4967287"/>
          </a:xfrm>
          <a:prstGeom prst="rect">
            <a:avLst/>
          </a:prstGeom>
        </p:spPr>
        <p:txBody>
          <a:bodyPr vert="horz" lIns="0" tIns="0" rIns="0" bIns="0" rtlCol="0">
            <a:normAutofit/>
          </a:bodyPr>
          <a:lstStyle/>
          <a:p>
            <a:pPr lvl="0"/>
            <a:r>
              <a:rPr lang="en-GB" noProof="0" dirty="0" err="1"/>
              <a:t>Redigera</a:t>
            </a:r>
            <a:r>
              <a:rPr lang="en-GB" noProof="0" dirty="0"/>
              <a:t> format </a:t>
            </a:r>
            <a:r>
              <a:rPr lang="en-GB" noProof="0" dirty="0" err="1"/>
              <a:t>för</a:t>
            </a:r>
            <a:r>
              <a:rPr lang="en-GB" noProof="0" dirty="0"/>
              <a:t> </a:t>
            </a:r>
            <a:r>
              <a:rPr lang="en-GB" noProof="0" dirty="0" err="1"/>
              <a:t>bakgrundstext</a:t>
            </a:r>
            <a:endParaRPr lang="en-GB" noProof="0" dirty="0"/>
          </a:p>
          <a:p>
            <a:pPr lvl="1"/>
            <a:r>
              <a:rPr lang="en-GB" noProof="0" dirty="0" err="1"/>
              <a:t>Nivå</a:t>
            </a:r>
            <a:r>
              <a:rPr lang="en-GB" noProof="0" dirty="0"/>
              <a:t> </a:t>
            </a:r>
            <a:r>
              <a:rPr lang="en-GB" noProof="0" dirty="0" err="1"/>
              <a:t>två</a:t>
            </a:r>
            <a:endParaRPr lang="en-GB" noProof="0" dirty="0"/>
          </a:p>
          <a:p>
            <a:pPr lvl="2"/>
            <a:r>
              <a:rPr lang="en-GB" noProof="0" dirty="0" err="1"/>
              <a:t>Nivå</a:t>
            </a:r>
            <a:r>
              <a:rPr lang="en-GB" noProof="0" dirty="0"/>
              <a:t> </a:t>
            </a:r>
            <a:r>
              <a:rPr lang="en-GB" noProof="0" dirty="0" err="1"/>
              <a:t>tre</a:t>
            </a:r>
            <a:endParaRPr lang="en-GB" noProof="0" dirty="0"/>
          </a:p>
          <a:p>
            <a:pPr lvl="3"/>
            <a:r>
              <a:rPr lang="en-GB" noProof="0" dirty="0" err="1"/>
              <a:t>Nivå</a:t>
            </a:r>
            <a:r>
              <a:rPr lang="en-GB" noProof="0" dirty="0"/>
              <a:t> </a:t>
            </a:r>
            <a:r>
              <a:rPr lang="en-GB" noProof="0" dirty="0" err="1"/>
              <a:t>fyra</a:t>
            </a:r>
            <a:endParaRPr lang="en-GB" noProof="0" dirty="0"/>
          </a:p>
          <a:p>
            <a:pPr lvl="4"/>
            <a:r>
              <a:rPr lang="en-GB" noProof="0" dirty="0" err="1"/>
              <a:t>Nivå</a:t>
            </a:r>
            <a:r>
              <a:rPr lang="en-GB" noProof="0" dirty="0"/>
              <a:t> fem</a:t>
            </a:r>
          </a:p>
        </p:txBody>
      </p:sp>
      <p:pic>
        <p:nvPicPr>
          <p:cNvPr id="8" name="Platshållare för innehåll 3"/>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11641137" y="6204579"/>
            <a:ext cx="395288" cy="508164"/>
          </a:xfrm>
          <a:prstGeom prst="rect">
            <a:avLst/>
          </a:prstGeom>
        </p:spPr>
      </p:pic>
      <p:sp>
        <p:nvSpPr>
          <p:cNvPr id="4" name="Platshållare för bildnummer 3"/>
          <p:cNvSpPr>
            <a:spLocks noGrp="1"/>
          </p:cNvSpPr>
          <p:nvPr>
            <p:ph type="sldNum" sz="quarter" idx="4"/>
          </p:nvPr>
        </p:nvSpPr>
        <p:spPr>
          <a:xfrm>
            <a:off x="550863" y="6499680"/>
            <a:ext cx="157094" cy="246221"/>
          </a:xfrm>
          <a:prstGeom prst="rect">
            <a:avLst/>
          </a:prstGeom>
        </p:spPr>
        <p:txBody>
          <a:bodyPr vert="horz" wrap="none" lIns="0" tIns="45720" rIns="0" bIns="45720" rtlCol="0" anchor="ctr">
            <a:spAutoFit/>
          </a:bodyPr>
          <a:lstStyle>
            <a:lvl1pPr algn="l">
              <a:defRPr sz="1000" b="1">
                <a:solidFill>
                  <a:schemeClr val="tx1">
                    <a:tint val="75000"/>
                  </a:schemeClr>
                </a:solidFill>
              </a:defRPr>
            </a:lvl1pPr>
          </a:lstStyle>
          <a:p>
            <a:fld id="{689F2D8B-41AF-4F0A-96D1-36B06F461775}" type="slidenum">
              <a:rPr lang="sv-SE" smtClean="0"/>
              <a:pPr/>
              <a:t>‹#›</a:t>
            </a:fld>
            <a:endParaRPr lang="sv-SE" dirty="0"/>
          </a:p>
        </p:txBody>
      </p:sp>
    </p:spTree>
    <p:extLst>
      <p:ext uri="{BB962C8B-B14F-4D97-AF65-F5344CB8AC3E}">
        <p14:creationId xmlns:p14="http://schemas.microsoft.com/office/powerpoint/2010/main" val="49543210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61" r:id="rId14"/>
  </p:sldLayoutIdLst>
  <p:hf hdr="0" ftr="0" dt="0"/>
  <p:txStyles>
    <p:titleStyle>
      <a:lvl1pPr algn="l" defTabSz="914400" rtl="0" eaLnBrk="1" latinLnBrk="0" hangingPunct="1">
        <a:lnSpc>
          <a:spcPct val="100000"/>
        </a:lnSpc>
        <a:spcBef>
          <a:spcPct val="0"/>
        </a:spcBef>
        <a:buNone/>
        <a:defRPr sz="3200" b="0" kern="1200" cap="none" baseline="0">
          <a:solidFill>
            <a:srgbClr val="7F7F7F"/>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11">
          <p15:clr>
            <a:srgbClr val="F26B43"/>
          </p15:clr>
        </p15:guide>
        <p15:guide id="4" pos="7469">
          <p15:clr>
            <a:srgbClr val="F26B43"/>
          </p15:clr>
        </p15:guide>
        <p15:guide id="5" orient="horz" pos="210">
          <p15:clr>
            <a:srgbClr val="F26B43"/>
          </p15:clr>
        </p15:guide>
        <p15:guide id="7" pos="98">
          <p15:clr>
            <a:srgbClr val="F26B43"/>
          </p15:clr>
        </p15:guide>
        <p15:guide id="8" orient="horz" pos="96">
          <p15:clr>
            <a:srgbClr val="F26B43"/>
          </p15:clr>
        </p15:guide>
        <p15:guide id="9" orient="horz" pos="913">
          <p15:clr>
            <a:srgbClr val="F26B43"/>
          </p15:clr>
        </p15:guide>
        <p15:guide id="10" pos="7582">
          <p15:clr>
            <a:srgbClr val="F26B43"/>
          </p15:clr>
        </p15:guide>
        <p15:guide id="11" pos="347">
          <p15:clr>
            <a:srgbClr val="F26B43"/>
          </p15:clr>
        </p15:guide>
        <p15:guide id="12" pos="7333">
          <p15:clr>
            <a:srgbClr val="F26B43"/>
          </p15:clr>
        </p15:guide>
        <p15:guide id="13" orient="horz" pos="1026">
          <p15:clr>
            <a:srgbClr val="F26B43"/>
          </p15:clr>
        </p15:guide>
        <p15:guide id="14" orient="horz" pos="3906">
          <p15:clr>
            <a:srgbClr val="F26B43"/>
          </p15:clr>
        </p15:guide>
        <p15:guide id="15" orient="horz" pos="4020">
          <p15:clr>
            <a:srgbClr val="F26B43"/>
          </p15:clr>
        </p15:guide>
        <p15:guide id="16" orient="horz" pos="4110">
          <p15:clr>
            <a:srgbClr val="F26B43"/>
          </p15:clr>
        </p15:guide>
        <p15:guide id="17" orient="horz" pos="4224">
          <p15:clr>
            <a:srgbClr val="F26B43"/>
          </p15:clr>
        </p15:guide>
        <p15:guide id="18" pos="438">
          <p15:clr>
            <a:srgbClr val="F26B43"/>
          </p15:clr>
        </p15:guide>
        <p15:guide id="19" pos="7242">
          <p15:clr>
            <a:srgbClr val="F26B43"/>
          </p15:clr>
        </p15:guide>
        <p15:guide id="20" pos="3931">
          <p15:clr>
            <a:srgbClr val="F26B43"/>
          </p15:clr>
        </p15:guide>
        <p15:guide id="21" pos="3749">
          <p15:clr>
            <a:srgbClr val="F26B43"/>
          </p15:clr>
        </p15:guide>
        <p15:guide id="22" orient="horz" pos="3816">
          <p15:clr>
            <a:srgbClr val="F26B43"/>
          </p15:clr>
        </p15:guide>
        <p15:guide id="23" orient="horz" pos="255">
          <p15:clr>
            <a:srgbClr val="F26B43"/>
          </p15:clr>
        </p15:guide>
        <p15:guide id="24" orient="horz" pos="77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www.ri.se/sv/vad-vi-gor/projekt/public-procurement-circular-economy-edge" TargetMode="Externa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tiff"/></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futuretimeline.net/data-trends/8.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image" Target="../media/image29.jp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tiff"/></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livet.se/ord/liknande/se_1467972"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5.tiff"/></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hyperlink" Target="http://www.hhogman.se/matt_vikter.ht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hhogman.se/matt_vikter.htm" TargetMode="External"/><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9.xml"/><Relationship Id="rId1" Type="http://schemas.openxmlformats.org/officeDocument/2006/relationships/slideLayout" Target="../slideLayouts/slideLayout23.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tiff"/><Relationship Id="rId7" Type="http://schemas.openxmlformats.org/officeDocument/2006/relationships/image" Target="../media/image49.tiff"/><Relationship Id="rId2" Type="http://schemas.openxmlformats.org/officeDocument/2006/relationships/notesSlide" Target="../notesSlides/notesSlide30.xml"/><Relationship Id="rId1" Type="http://schemas.openxmlformats.org/officeDocument/2006/relationships/slideLayout" Target="../slideLayouts/slideLayout24.xml"/><Relationship Id="rId6" Type="http://schemas.openxmlformats.org/officeDocument/2006/relationships/image" Target="../media/image48.jpeg"/><Relationship Id="rId5" Type="http://schemas.openxmlformats.org/officeDocument/2006/relationships/image" Target="../media/image47.tiff"/><Relationship Id="rId4" Type="http://schemas.openxmlformats.org/officeDocument/2006/relationships/image" Target="../media/image46.tiff"/></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4.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62.jpeg"/><Relationship Id="rId4" Type="http://schemas.openxmlformats.org/officeDocument/2006/relationships/image" Target="../media/image61.jp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jpeg"/><Relationship Id="rId2" Type="http://schemas.openxmlformats.org/officeDocument/2006/relationships/notesSlide" Target="../notesSlides/notesSlide37.xml"/><Relationship Id="rId1" Type="http://schemas.openxmlformats.org/officeDocument/2006/relationships/slideLayout" Target="../slideLayouts/slideLayout2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frageportalen.upphandlingsmyndigheten.se/org/upphandlingsmyndigheten/d/hur-lang-far-kontraktstiden-for-ett-ramavtal-vara" TargetMode="External"/><Relationship Id="rId2" Type="http://schemas.openxmlformats.org/officeDocument/2006/relationships/notesSlide" Target="../notesSlides/notesSlide40.xml"/><Relationship Id="rId1" Type="http://schemas.openxmlformats.org/officeDocument/2006/relationships/slideLayout" Target="../slideLayouts/slideLayout24.xml"/><Relationship Id="rId4" Type="http://schemas.openxmlformats.org/officeDocument/2006/relationships/hyperlink" Target="https://frageportalen.upphandlingsmyndigheten.se/org/upphandlingsmyndigheten/d/hur-lang-far-kontraktstiden-for-ett-ramavtal-vara/"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mailto:emanuela.vanacore@ri.se"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hyperlink" Target="http://www.ri.se/" TargetMode="External"/><Relationship Id="rId7" Type="http://schemas.openxmlformats.org/officeDocument/2006/relationships/image" Target="../media/image13.jp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hyperlink" Target="https://www.ri.se/sv/vad-vi-gor/projekt/public-procurement-circular-economy-ed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ubrik 26"/>
          <p:cNvSpPr>
            <a:spLocks noGrp="1"/>
          </p:cNvSpPr>
          <p:nvPr>
            <p:ph type="ctrTitle"/>
          </p:nvPr>
        </p:nvSpPr>
        <p:spPr>
          <a:xfrm>
            <a:off x="695325" y="2569026"/>
            <a:ext cx="5048250" cy="861774"/>
          </a:xfrm>
        </p:spPr>
        <p:txBody>
          <a:bodyPr/>
          <a:lstStyle/>
          <a:p>
            <a:r>
              <a:rPr lang="sv-SE" sz="2800" b="0" cap="none" dirty="0"/>
              <a:t>Cirkulär ekonomi och cirkulär offentlig upphandling</a:t>
            </a:r>
          </a:p>
        </p:txBody>
      </p:sp>
      <p:sp>
        <p:nvSpPr>
          <p:cNvPr id="48" name="Underrubrik 47"/>
          <p:cNvSpPr>
            <a:spLocks noGrp="1"/>
          </p:cNvSpPr>
          <p:nvPr>
            <p:ph type="subTitle" idx="1"/>
          </p:nvPr>
        </p:nvSpPr>
        <p:spPr>
          <a:xfrm>
            <a:off x="695325" y="3632602"/>
            <a:ext cx="5048250" cy="1025272"/>
          </a:xfrm>
        </p:spPr>
        <p:txBody>
          <a:bodyPr>
            <a:normAutofit/>
          </a:bodyPr>
          <a:lstStyle/>
          <a:p>
            <a:r>
              <a:rPr lang="sv-SE" dirty="0"/>
              <a:t>Slutsatser från projektet Public </a:t>
            </a:r>
            <a:r>
              <a:rPr lang="sv-SE" dirty="0" err="1"/>
              <a:t>PROcurement</a:t>
            </a:r>
            <a:r>
              <a:rPr lang="sv-SE" dirty="0"/>
              <a:t> </a:t>
            </a:r>
            <a:r>
              <a:rPr lang="sv-SE" dirty="0" err="1"/>
              <a:t>with</a:t>
            </a:r>
            <a:r>
              <a:rPr lang="sv-SE" dirty="0"/>
              <a:t> a </a:t>
            </a:r>
            <a:r>
              <a:rPr lang="sv-SE" dirty="0" err="1"/>
              <a:t>CircularEconomy</a:t>
            </a:r>
            <a:r>
              <a:rPr lang="sv-SE" dirty="0"/>
              <a:t> </a:t>
            </a:r>
            <a:r>
              <a:rPr lang="sv-SE" dirty="0" err="1"/>
              <a:t>Edge</a:t>
            </a:r>
            <a:r>
              <a:rPr lang="sv-SE" dirty="0"/>
              <a:t> - PROCEED</a:t>
            </a:r>
          </a:p>
          <a:p>
            <a:r>
              <a:rPr lang="sv-SE" dirty="0"/>
              <a:t>15:e januari 2020</a:t>
            </a:r>
          </a:p>
        </p:txBody>
      </p:sp>
      <p:sp>
        <p:nvSpPr>
          <p:cNvPr id="11" name="Platshållare för text 10"/>
          <p:cNvSpPr>
            <a:spLocks noGrp="1"/>
          </p:cNvSpPr>
          <p:nvPr>
            <p:ph type="body" sz="quarter" idx="18"/>
          </p:nvPr>
        </p:nvSpPr>
        <p:spPr/>
        <p:txBody>
          <a:bodyPr/>
          <a:lstStyle/>
          <a:p>
            <a:r>
              <a:rPr lang="sv-SE" dirty="0"/>
              <a:t>RISE AB</a:t>
            </a:r>
            <a:br>
              <a:rPr lang="sv-SE" dirty="0"/>
            </a:br>
            <a:endParaRPr lang="sv-SE" dirty="0"/>
          </a:p>
        </p:txBody>
      </p:sp>
      <p:sp>
        <p:nvSpPr>
          <p:cNvPr id="2" name="Platshållare för bild 1"/>
          <p:cNvSpPr>
            <a:spLocks noGrp="1"/>
          </p:cNvSpPr>
          <p:nvPr>
            <p:ph type="pic" sz="quarter" idx="14"/>
          </p:nvPr>
        </p:nvSpPr>
        <p:spPr/>
      </p:sp>
      <p:sp>
        <p:nvSpPr>
          <p:cNvPr id="3" name="Platshållare för bild 2"/>
          <p:cNvSpPr>
            <a:spLocks noGrp="1"/>
          </p:cNvSpPr>
          <p:nvPr>
            <p:ph type="pic" sz="quarter" idx="15"/>
          </p:nvPr>
        </p:nvSpPr>
        <p:spPr/>
      </p:sp>
      <p:pic>
        <p:nvPicPr>
          <p:cNvPr id="14" name="Platshållare för bild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94801" y="0"/>
            <a:ext cx="3069001" cy="3407911"/>
          </a:xfrm>
          <a:custGeom>
            <a:avLst/>
            <a:gdLst>
              <a:gd name="connsiteX0" fmla="*/ 0 w 3049200"/>
              <a:gd name="connsiteY0" fmla="*/ 0 h 3407911"/>
              <a:gd name="connsiteX1" fmla="*/ 3049200 w 3049200"/>
              <a:gd name="connsiteY1" fmla="*/ 0 h 3407911"/>
              <a:gd name="connsiteX2" fmla="*/ 3049200 w 3049200"/>
              <a:gd name="connsiteY2" fmla="*/ 1 h 3407911"/>
              <a:gd name="connsiteX3" fmla="*/ 3029400 w 3049200"/>
              <a:gd name="connsiteY3" fmla="*/ 1 h 3407911"/>
              <a:gd name="connsiteX4" fmla="*/ 3029400 w 3049200"/>
              <a:gd name="connsiteY4" fmla="*/ 3407911 h 3407911"/>
              <a:gd name="connsiteX5" fmla="*/ 20999 w 3049200"/>
              <a:gd name="connsiteY5" fmla="*/ 3407911 h 3407911"/>
              <a:gd name="connsiteX6" fmla="*/ 20999 w 3049200"/>
              <a:gd name="connsiteY6" fmla="*/ 1 h 3407911"/>
              <a:gd name="connsiteX7" fmla="*/ 0 w 3049200"/>
              <a:gd name="connsiteY7" fmla="*/ 1 h 340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9200" h="3407911">
                <a:moveTo>
                  <a:pt x="0" y="0"/>
                </a:moveTo>
                <a:lnTo>
                  <a:pt x="3049200" y="0"/>
                </a:lnTo>
                <a:lnTo>
                  <a:pt x="3049200" y="1"/>
                </a:lnTo>
                <a:lnTo>
                  <a:pt x="3029400" y="1"/>
                </a:lnTo>
                <a:lnTo>
                  <a:pt x="3029400" y="3407911"/>
                </a:lnTo>
                <a:lnTo>
                  <a:pt x="20999" y="3407911"/>
                </a:lnTo>
                <a:lnTo>
                  <a:pt x="20999" y="1"/>
                </a:lnTo>
                <a:lnTo>
                  <a:pt x="0" y="1"/>
                </a:lnTo>
                <a:close/>
              </a:path>
            </a:pathLst>
          </a:custGeom>
          <a:solidFill>
            <a:schemeClr val="bg2"/>
          </a:solidFill>
        </p:spPr>
      </p:pic>
      <p:pic>
        <p:nvPicPr>
          <p:cNvPr id="15" name="Platshållare för bild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163802" y="0"/>
            <a:ext cx="3049200" cy="3407911"/>
          </a:xfrm>
          <a:custGeom>
            <a:avLst/>
            <a:gdLst>
              <a:gd name="connsiteX0" fmla="*/ 0 w 3049200"/>
              <a:gd name="connsiteY0" fmla="*/ 0 h 3407911"/>
              <a:gd name="connsiteX1" fmla="*/ 3049200 w 3049200"/>
              <a:gd name="connsiteY1" fmla="*/ 0 h 3407911"/>
              <a:gd name="connsiteX2" fmla="*/ 3049200 w 3049200"/>
              <a:gd name="connsiteY2" fmla="*/ 3407911 h 3407911"/>
              <a:gd name="connsiteX3" fmla="*/ 21001 w 3049200"/>
              <a:gd name="connsiteY3" fmla="*/ 3407911 h 3407911"/>
              <a:gd name="connsiteX4" fmla="*/ 21001 w 3049200"/>
              <a:gd name="connsiteY4" fmla="*/ 1 h 3407911"/>
              <a:gd name="connsiteX5" fmla="*/ 0 w 3049200"/>
              <a:gd name="connsiteY5" fmla="*/ 1 h 340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9200" h="3407911">
                <a:moveTo>
                  <a:pt x="0" y="0"/>
                </a:moveTo>
                <a:lnTo>
                  <a:pt x="3049200" y="0"/>
                </a:lnTo>
                <a:lnTo>
                  <a:pt x="3049200" y="3407911"/>
                </a:lnTo>
                <a:lnTo>
                  <a:pt x="21001" y="3407911"/>
                </a:lnTo>
                <a:lnTo>
                  <a:pt x="21001" y="1"/>
                </a:lnTo>
                <a:lnTo>
                  <a:pt x="0" y="1"/>
                </a:lnTo>
                <a:close/>
              </a:path>
            </a:pathLst>
          </a:custGeom>
          <a:solidFill>
            <a:schemeClr val="bg2"/>
          </a:solidFill>
        </p:spPr>
      </p:pic>
      <p:sp>
        <p:nvSpPr>
          <p:cNvPr id="12" name="Underrubrik 47">
            <a:extLst>
              <a:ext uri="{FF2B5EF4-FFF2-40B4-BE49-F238E27FC236}">
                <a16:creationId xmlns:a16="http://schemas.microsoft.com/office/drawing/2014/main" id="{E4D9D515-7F0F-479B-B147-A6D8F8719EDA}"/>
              </a:ext>
            </a:extLst>
          </p:cNvPr>
          <p:cNvSpPr txBox="1">
            <a:spLocks/>
          </p:cNvSpPr>
          <p:nvPr/>
        </p:nvSpPr>
        <p:spPr>
          <a:xfrm>
            <a:off x="695325" y="5170429"/>
            <a:ext cx="5048250" cy="261107"/>
          </a:xfrm>
          <a:prstGeom prst="rect">
            <a:avLst/>
          </a:prstGeom>
        </p:spPr>
        <p:txBody>
          <a:bodyPr vert="horz" lIns="0" tIns="0" rIns="0" bIns="0" rtlCol="0">
            <a:normAutofit/>
          </a:bodyPr>
          <a:lstStyle>
            <a:lvl1pPr marL="0" indent="0" algn="l" defTabSz="914400" rtl="0" eaLnBrk="1" latinLnBrk="0" hangingPunct="1">
              <a:lnSpc>
                <a:spcPct val="100000"/>
              </a:lnSpc>
              <a:spcBef>
                <a:spcPts val="600"/>
              </a:spcBef>
              <a:spcAft>
                <a:spcPts val="600"/>
              </a:spcAft>
              <a:buClr>
                <a:schemeClr val="accent1"/>
              </a:buClr>
              <a:buFont typeface="Wingdings" panose="05000000000000000000" pitchFamily="2" charset="2"/>
              <a:buNone/>
              <a:defRPr sz="1800" kern="1200">
                <a:solidFill>
                  <a:srgbClr val="7F7F7F"/>
                </a:solidFill>
                <a:latin typeface="Georgia" panose="02040502050405020303" pitchFamily="18" charset="0"/>
                <a:ea typeface="+mn-ea"/>
                <a:cs typeface="+mn-cs"/>
              </a:defRPr>
            </a:lvl1pPr>
            <a:lvl2pPr marL="457200" indent="0" algn="ctr" defTabSz="914400" rtl="0" eaLnBrk="1" latinLnBrk="0" hangingPunct="1">
              <a:lnSpc>
                <a:spcPct val="100000"/>
              </a:lnSpc>
              <a:spcBef>
                <a:spcPts val="0"/>
              </a:spcBef>
              <a:spcAft>
                <a:spcPts val="600"/>
              </a:spcAft>
              <a:buClr>
                <a:schemeClr val="accent1"/>
              </a:buClr>
              <a:buFont typeface="Wingdings" panose="05000000000000000000" pitchFamily="2" charset="2"/>
              <a:buNone/>
              <a:defRPr sz="2000" kern="1200">
                <a:solidFill>
                  <a:schemeClr val="tx1">
                    <a:lumMod val="75000"/>
                    <a:lumOff val="25000"/>
                  </a:schemeClr>
                </a:solidFill>
                <a:latin typeface="Georgia" panose="02040502050405020303" pitchFamily="18" charset="0"/>
                <a:ea typeface="+mn-ea"/>
                <a:cs typeface="+mn-cs"/>
              </a:defRPr>
            </a:lvl2pPr>
            <a:lvl3pPr marL="914400" indent="0" algn="ctr" defTabSz="914400" rtl="0" eaLnBrk="1" latinLnBrk="0" hangingPunct="1">
              <a:lnSpc>
                <a:spcPct val="100000"/>
              </a:lnSpc>
              <a:spcBef>
                <a:spcPts val="0"/>
              </a:spcBef>
              <a:spcAft>
                <a:spcPts val="600"/>
              </a:spcAft>
              <a:buClr>
                <a:schemeClr val="accent1"/>
              </a:buClr>
              <a:buFont typeface="Wingdings" panose="05000000000000000000" pitchFamily="2" charset="2"/>
              <a:buNone/>
              <a:defRPr sz="1800" kern="1200">
                <a:solidFill>
                  <a:schemeClr val="tx1">
                    <a:lumMod val="75000"/>
                    <a:lumOff val="25000"/>
                  </a:schemeClr>
                </a:solidFill>
                <a:latin typeface="Georgia" panose="02040502050405020303" pitchFamily="18" charset="0"/>
                <a:ea typeface="+mn-ea"/>
                <a:cs typeface="+mn-cs"/>
              </a:defRPr>
            </a:lvl3pPr>
            <a:lvl4pPr marL="1371600" indent="0" algn="ctr" defTabSz="914400" rtl="0" eaLnBrk="1" latinLnBrk="0" hangingPunct="1">
              <a:lnSpc>
                <a:spcPct val="100000"/>
              </a:lnSpc>
              <a:spcBef>
                <a:spcPts val="0"/>
              </a:spcBef>
              <a:spcAft>
                <a:spcPts val="600"/>
              </a:spcAft>
              <a:buClr>
                <a:schemeClr val="accent1"/>
              </a:buClr>
              <a:buFont typeface="Wingdings" panose="05000000000000000000" pitchFamily="2" charset="2"/>
              <a:buNone/>
              <a:defRPr sz="1600" kern="1200">
                <a:solidFill>
                  <a:schemeClr val="tx1">
                    <a:lumMod val="75000"/>
                    <a:lumOff val="25000"/>
                  </a:schemeClr>
                </a:solidFill>
                <a:latin typeface="Georgia" panose="02040502050405020303" pitchFamily="18" charset="0"/>
                <a:ea typeface="+mn-ea"/>
                <a:cs typeface="+mn-cs"/>
              </a:defRPr>
            </a:lvl4pPr>
            <a:lvl5pPr marL="1828800" indent="0" algn="ctr" defTabSz="914400" rtl="0" eaLnBrk="1" latinLnBrk="0" hangingPunct="1">
              <a:lnSpc>
                <a:spcPct val="100000"/>
              </a:lnSpc>
              <a:spcBef>
                <a:spcPts val="0"/>
              </a:spcBef>
              <a:spcAft>
                <a:spcPts val="600"/>
              </a:spcAft>
              <a:buClr>
                <a:schemeClr val="accent1"/>
              </a:buClr>
              <a:buFont typeface="Wingdings" panose="05000000000000000000" pitchFamily="2" charset="2"/>
              <a:buNone/>
              <a:defRPr sz="1600" kern="1200">
                <a:solidFill>
                  <a:schemeClr val="tx1">
                    <a:lumMod val="75000"/>
                    <a:lumOff val="25000"/>
                  </a:schemeClr>
                </a:solidFill>
                <a:latin typeface="Georgia" panose="02040502050405020303"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sz="1200" dirty="0"/>
              <a:t>Mats Williander</a:t>
            </a:r>
          </a:p>
        </p:txBody>
      </p:sp>
      <p:pic>
        <p:nvPicPr>
          <p:cNvPr id="16" name="Picture Placeholder 15">
            <a:extLst>
              <a:ext uri="{FF2B5EF4-FFF2-40B4-BE49-F238E27FC236}">
                <a16:creationId xmlns:a16="http://schemas.microsoft.com/office/drawing/2014/main" id="{14F88F50-7158-4F17-86E7-0407EA1EC107}"/>
              </a:ext>
            </a:extLst>
          </p:cNvPr>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l="20737" r="20737"/>
          <a:stretch>
            <a:fillRect/>
          </a:stretch>
        </p:blipFill>
        <p:spPr>
          <a:xfrm>
            <a:off x="6115050" y="3448050"/>
            <a:ext cx="3009900" cy="3409950"/>
          </a:xfrm>
        </p:spPr>
      </p:pic>
      <p:pic>
        <p:nvPicPr>
          <p:cNvPr id="17" name="Picture Placeholder 3">
            <a:extLst>
              <a:ext uri="{FF2B5EF4-FFF2-40B4-BE49-F238E27FC236}">
                <a16:creationId xmlns:a16="http://schemas.microsoft.com/office/drawing/2014/main" id="{0CBECC77-6049-44E5-850C-4D77E13A844D}"/>
              </a:ext>
            </a:extLst>
          </p:cNvPr>
          <p:cNvPicPr>
            <a:picLocks noGrp="1" noChangeAspect="1"/>
          </p:cNvPicPr>
          <p:nvPr>
            <p:ph type="pic" sz="quarter" idx="17"/>
          </p:nvPr>
        </p:nvPicPr>
        <p:blipFill>
          <a:blip r:embed="rId6">
            <a:extLst>
              <a:ext uri="{28A0092B-C50C-407E-A947-70E740481C1C}">
                <a14:useLocalDpi xmlns:a14="http://schemas.microsoft.com/office/drawing/2010/main" val="0"/>
              </a:ext>
            </a:extLst>
          </a:blip>
          <a:srcRect t="7783" b="7783"/>
          <a:stretch>
            <a:fillRect/>
          </a:stretch>
        </p:blipFill>
        <p:spPr>
          <a:xfrm>
            <a:off x="9163050" y="3448050"/>
            <a:ext cx="3028950" cy="3409950"/>
          </a:xfrm>
        </p:spPr>
      </p:pic>
    </p:spTree>
    <p:extLst>
      <p:ext uri="{BB962C8B-B14F-4D97-AF65-F5344CB8AC3E}">
        <p14:creationId xmlns:p14="http://schemas.microsoft.com/office/powerpoint/2010/main" val="500822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latshållare för bild 32" descr="En bild som visar person, inomhus, kvinna, håller&#10;&#10;Automatiskt genererad beskrivning">
            <a:extLst>
              <a:ext uri="{FF2B5EF4-FFF2-40B4-BE49-F238E27FC236}">
                <a16:creationId xmlns:a16="http://schemas.microsoft.com/office/drawing/2014/main" id="{778A7C4D-81C6-DB44-8302-8666D4C837A1}"/>
              </a:ext>
            </a:extLst>
          </p:cNvPr>
          <p:cNvPicPr>
            <a:picLocks noChangeAspect="1"/>
          </p:cNvPicPr>
          <p:nvPr/>
        </p:nvPicPr>
        <p:blipFill>
          <a:blip r:embed="rId3">
            <a:extLst>
              <a:ext uri="{28A0092B-C50C-407E-A947-70E740481C1C}">
                <a14:useLocalDpi xmlns:a14="http://schemas.microsoft.com/office/drawing/2010/main" val="0"/>
              </a:ext>
            </a:extLst>
          </a:blip>
          <a:srcRect l="2446" r="2446"/>
          <a:stretch>
            <a:fillRect/>
          </a:stretch>
        </p:blipFill>
        <p:spPr>
          <a:xfrm>
            <a:off x="6653410" y="3856949"/>
            <a:ext cx="2597585" cy="2797043"/>
          </a:xfrm>
          <a:custGeom>
            <a:avLst/>
            <a:gdLst>
              <a:gd name="connsiteX0" fmla="*/ 0 w 3008401"/>
              <a:gd name="connsiteY0" fmla="*/ 0 h 3410490"/>
              <a:gd name="connsiteX1" fmla="*/ 3008401 w 3008401"/>
              <a:gd name="connsiteY1" fmla="*/ 0 h 3410490"/>
              <a:gd name="connsiteX2" fmla="*/ 3008401 w 3008401"/>
              <a:gd name="connsiteY2" fmla="*/ 3410490 h 3410490"/>
              <a:gd name="connsiteX3" fmla="*/ 0 w 3008401"/>
              <a:gd name="connsiteY3" fmla="*/ 3410490 h 3410490"/>
            </a:gdLst>
            <a:ahLst/>
            <a:cxnLst>
              <a:cxn ang="0">
                <a:pos x="connsiteX0" y="connsiteY0"/>
              </a:cxn>
              <a:cxn ang="0">
                <a:pos x="connsiteX1" y="connsiteY1"/>
              </a:cxn>
              <a:cxn ang="0">
                <a:pos x="connsiteX2" y="connsiteY2"/>
              </a:cxn>
              <a:cxn ang="0">
                <a:pos x="connsiteX3" y="connsiteY3"/>
              </a:cxn>
            </a:cxnLst>
            <a:rect l="l" t="t" r="r" b="b"/>
            <a:pathLst>
              <a:path w="3008401" h="3410490">
                <a:moveTo>
                  <a:pt x="0" y="0"/>
                </a:moveTo>
                <a:lnTo>
                  <a:pt x="3008401" y="0"/>
                </a:lnTo>
                <a:lnTo>
                  <a:pt x="3008401" y="3410490"/>
                </a:lnTo>
                <a:lnTo>
                  <a:pt x="0" y="3410490"/>
                </a:lnTo>
                <a:close/>
              </a:path>
            </a:pathLst>
          </a:custGeom>
        </p:spPr>
      </p:pic>
      <p:sp>
        <p:nvSpPr>
          <p:cNvPr id="2" name="Platshållare för innehåll 1">
            <a:extLst>
              <a:ext uri="{FF2B5EF4-FFF2-40B4-BE49-F238E27FC236}">
                <a16:creationId xmlns:a16="http://schemas.microsoft.com/office/drawing/2014/main" id="{B056C84B-BE45-E344-9B36-FA780DC61D74}"/>
              </a:ext>
            </a:extLst>
          </p:cNvPr>
          <p:cNvSpPr>
            <a:spLocks noGrp="1"/>
          </p:cNvSpPr>
          <p:nvPr>
            <p:ph idx="1"/>
          </p:nvPr>
        </p:nvSpPr>
        <p:spPr>
          <a:xfrm>
            <a:off x="550863" y="1233488"/>
            <a:ext cx="5545137" cy="5219699"/>
          </a:xfrm>
          <a:ln w="25400">
            <a:solidFill>
              <a:srgbClr val="002060"/>
            </a:solidFill>
          </a:ln>
          <a:effectLst/>
          <a:scene3d>
            <a:camera prst="orthographicFront"/>
            <a:lightRig rig="threePt" dir="t"/>
          </a:scene3d>
          <a:sp3d>
            <a:bevelT w="165100" prst="coolSlant"/>
          </a:sp3d>
        </p:spPr>
        <p:txBody>
          <a:bodyPr>
            <a:normAutofit/>
          </a:bodyPr>
          <a:lstStyle/>
          <a:p>
            <a:r>
              <a:rPr lang="sv-SE" dirty="0"/>
              <a:t>RISE = Research </a:t>
            </a:r>
            <a:r>
              <a:rPr lang="sv-SE" dirty="0" err="1"/>
              <a:t>Institutes</a:t>
            </a:r>
            <a:r>
              <a:rPr lang="sv-SE" dirty="0"/>
              <a:t> </a:t>
            </a:r>
            <a:r>
              <a:rPr lang="sv-SE" dirty="0" err="1"/>
              <a:t>of</a:t>
            </a:r>
            <a:r>
              <a:rPr lang="sv-SE" dirty="0"/>
              <a:t> Sweden</a:t>
            </a:r>
          </a:p>
          <a:p>
            <a:pPr lvl="1"/>
            <a:r>
              <a:rPr lang="sv-SE" dirty="0"/>
              <a:t>En sammanslagning av Innventia, SP, </a:t>
            </a:r>
            <a:r>
              <a:rPr lang="sv-SE" dirty="0" err="1"/>
              <a:t>Swerea</a:t>
            </a:r>
            <a:r>
              <a:rPr lang="sv-SE" dirty="0"/>
              <a:t>, Swedish ICT </a:t>
            </a:r>
            <a:r>
              <a:rPr lang="sv-SE" dirty="0" err="1"/>
              <a:t>m.fl</a:t>
            </a:r>
            <a:r>
              <a:rPr lang="sv-SE" dirty="0"/>
              <a:t> forskningsinstitut</a:t>
            </a:r>
          </a:p>
          <a:p>
            <a:pPr lvl="1"/>
            <a:r>
              <a:rPr lang="sv-SE" dirty="0"/>
              <a:t>Idag ca. 2 500 anställda</a:t>
            </a:r>
          </a:p>
          <a:p>
            <a:r>
              <a:rPr lang="sv-SE" dirty="0"/>
              <a:t>Mats Williander</a:t>
            </a:r>
          </a:p>
          <a:p>
            <a:pPr lvl="1"/>
            <a:r>
              <a:rPr lang="sv-SE" dirty="0"/>
              <a:t>Civilingenjör, MBA och Tekn. Dr</a:t>
            </a:r>
          </a:p>
          <a:p>
            <a:pPr lvl="1"/>
            <a:r>
              <a:rPr lang="sv-SE" dirty="0"/>
              <a:t>30+ år i näringslivet, mest maskintillverkningsindustrin (</a:t>
            </a:r>
            <a:r>
              <a:rPr lang="sv-SE" dirty="0" err="1"/>
              <a:t>bl.a</a:t>
            </a:r>
            <a:r>
              <a:rPr lang="sv-SE" dirty="0"/>
              <a:t> SAAB Combitech, ABB, Atlet, Volvo PV)</a:t>
            </a:r>
          </a:p>
          <a:p>
            <a:pPr lvl="1"/>
            <a:r>
              <a:rPr lang="sv-SE" dirty="0"/>
              <a:t>Forskat om cirkulär ekonomi och cirkulära affärsmodeller sedan 2011</a:t>
            </a:r>
          </a:p>
          <a:p>
            <a:pPr lvl="1"/>
            <a:r>
              <a:rPr lang="sv-SE" dirty="0"/>
              <a:t>Idag en forskargrupp på 13 personer hos RISE</a:t>
            </a:r>
          </a:p>
          <a:p>
            <a:pPr lvl="1"/>
            <a:r>
              <a:rPr lang="sv-SE" dirty="0"/>
              <a:t>Medverkar just nu i forskningsprojektet PROCEED</a:t>
            </a:r>
          </a:p>
          <a:p>
            <a:pPr lvl="2"/>
            <a:r>
              <a:rPr lang="sv-SE" dirty="0"/>
              <a:t>Cirkulär offentlig upphandling</a:t>
            </a:r>
          </a:p>
        </p:txBody>
      </p:sp>
      <p:sp>
        <p:nvSpPr>
          <p:cNvPr id="4" name="Platshållare för bildnummer 3">
            <a:extLst>
              <a:ext uri="{FF2B5EF4-FFF2-40B4-BE49-F238E27FC236}">
                <a16:creationId xmlns:a16="http://schemas.microsoft.com/office/drawing/2014/main" id="{57017DFD-D8E7-0F44-96B6-0C850E22A0AC}"/>
              </a:ext>
            </a:extLst>
          </p:cNvPr>
          <p:cNvSpPr>
            <a:spLocks noGrp="1"/>
          </p:cNvSpPr>
          <p:nvPr>
            <p:ph type="sldNum" sz="quarter" idx="11"/>
          </p:nvPr>
        </p:nvSpPr>
        <p:spPr/>
        <p:txBody>
          <a:bodyPr/>
          <a:lstStyle/>
          <a:p>
            <a:fld id="{689F2D8B-41AF-4F0A-96D1-36B06F461775}" type="slidenum">
              <a:rPr lang="sv-SE" smtClean="0"/>
              <a:pPr/>
              <a:t>2</a:t>
            </a:fld>
            <a:endParaRPr lang="sv-SE"/>
          </a:p>
        </p:txBody>
      </p:sp>
      <p:sp>
        <p:nvSpPr>
          <p:cNvPr id="5" name="Rubrik 4">
            <a:extLst>
              <a:ext uri="{FF2B5EF4-FFF2-40B4-BE49-F238E27FC236}">
                <a16:creationId xmlns:a16="http://schemas.microsoft.com/office/drawing/2014/main" id="{B03479CA-13A5-2248-9E78-0AF5BD9B7764}"/>
              </a:ext>
            </a:extLst>
          </p:cNvPr>
          <p:cNvSpPr>
            <a:spLocks noGrp="1"/>
          </p:cNvSpPr>
          <p:nvPr>
            <p:ph type="title"/>
          </p:nvPr>
        </p:nvSpPr>
        <p:spPr>
          <a:xfrm>
            <a:off x="550863" y="349949"/>
            <a:ext cx="11263185" cy="492443"/>
          </a:xfrm>
        </p:spPr>
        <p:txBody>
          <a:bodyPr/>
          <a:lstStyle/>
          <a:p>
            <a:r>
              <a:rPr lang="sv-SE" dirty="0"/>
              <a:t>RISE info							Kollegor i projektet</a:t>
            </a:r>
          </a:p>
        </p:txBody>
      </p:sp>
      <p:sp>
        <p:nvSpPr>
          <p:cNvPr id="14" name="textruta 13">
            <a:extLst>
              <a:ext uri="{FF2B5EF4-FFF2-40B4-BE49-F238E27FC236}">
                <a16:creationId xmlns:a16="http://schemas.microsoft.com/office/drawing/2014/main" id="{DA14BF4A-15F7-6449-BBA2-22A72C3EE136}"/>
              </a:ext>
            </a:extLst>
          </p:cNvPr>
          <p:cNvSpPr txBox="1"/>
          <p:nvPr/>
        </p:nvSpPr>
        <p:spPr>
          <a:xfrm>
            <a:off x="10751870" y="1233488"/>
            <a:ext cx="1043876" cy="369332"/>
          </a:xfrm>
          <a:prstGeom prst="rect">
            <a:avLst/>
          </a:prstGeom>
          <a:noFill/>
        </p:spPr>
        <p:txBody>
          <a:bodyPr wrap="none" rtlCol="0">
            <a:spAutoFit/>
          </a:bodyPr>
          <a:lstStyle/>
          <a:p>
            <a:r>
              <a:rPr lang="sv-SE" dirty="0">
                <a:solidFill>
                  <a:schemeClr val="bg1"/>
                </a:solidFill>
              </a:rPr>
              <a:t>Josefina</a:t>
            </a:r>
          </a:p>
        </p:txBody>
      </p:sp>
      <p:pic>
        <p:nvPicPr>
          <p:cNvPr id="8" name="Platshållare för bild 9" descr="En bild som visar person, inomhus, slips, man&#10;&#10;Automatiskt genererad beskrivning">
            <a:extLst>
              <a:ext uri="{FF2B5EF4-FFF2-40B4-BE49-F238E27FC236}">
                <a16:creationId xmlns:a16="http://schemas.microsoft.com/office/drawing/2014/main" id="{41457B88-4F26-8A47-8B77-93C21BA5518D}"/>
              </a:ext>
            </a:extLst>
          </p:cNvPr>
          <p:cNvPicPr>
            <a:picLocks noChangeAspect="1"/>
          </p:cNvPicPr>
          <p:nvPr/>
        </p:nvPicPr>
        <p:blipFill>
          <a:blip r:embed="rId4">
            <a:extLst>
              <a:ext uri="{28A0092B-C50C-407E-A947-70E740481C1C}">
                <a14:useLocalDpi xmlns:a14="http://schemas.microsoft.com/office/drawing/2010/main" val="0"/>
              </a:ext>
            </a:extLst>
          </a:blip>
          <a:srcRect l="1796" r="1796"/>
          <a:stretch>
            <a:fillRect/>
          </a:stretch>
        </p:blipFill>
        <p:spPr>
          <a:xfrm>
            <a:off x="6653410" y="1153288"/>
            <a:ext cx="2580827" cy="2672606"/>
          </a:xfrm>
          <a:custGeom>
            <a:avLst/>
            <a:gdLst>
              <a:gd name="connsiteX0" fmla="*/ 0 w 3049200"/>
              <a:gd name="connsiteY0" fmla="*/ 0 h 3407911"/>
              <a:gd name="connsiteX1" fmla="*/ 3049200 w 3049200"/>
              <a:gd name="connsiteY1" fmla="*/ 0 h 3407911"/>
              <a:gd name="connsiteX2" fmla="*/ 3049200 w 3049200"/>
              <a:gd name="connsiteY2" fmla="*/ 1 h 3407911"/>
              <a:gd name="connsiteX3" fmla="*/ 3029400 w 3049200"/>
              <a:gd name="connsiteY3" fmla="*/ 1 h 3407911"/>
              <a:gd name="connsiteX4" fmla="*/ 3029400 w 3049200"/>
              <a:gd name="connsiteY4" fmla="*/ 3407911 h 3407911"/>
              <a:gd name="connsiteX5" fmla="*/ 20999 w 3049200"/>
              <a:gd name="connsiteY5" fmla="*/ 3407911 h 3407911"/>
              <a:gd name="connsiteX6" fmla="*/ 20999 w 3049200"/>
              <a:gd name="connsiteY6" fmla="*/ 1 h 3407911"/>
              <a:gd name="connsiteX7" fmla="*/ 0 w 3049200"/>
              <a:gd name="connsiteY7" fmla="*/ 1 h 340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9200" h="3407911">
                <a:moveTo>
                  <a:pt x="0" y="0"/>
                </a:moveTo>
                <a:lnTo>
                  <a:pt x="3049200" y="0"/>
                </a:lnTo>
                <a:lnTo>
                  <a:pt x="3049200" y="1"/>
                </a:lnTo>
                <a:lnTo>
                  <a:pt x="3029400" y="1"/>
                </a:lnTo>
                <a:lnTo>
                  <a:pt x="3029400" y="3407911"/>
                </a:lnTo>
                <a:lnTo>
                  <a:pt x="20999" y="3407911"/>
                </a:lnTo>
                <a:lnTo>
                  <a:pt x="20999" y="1"/>
                </a:lnTo>
                <a:lnTo>
                  <a:pt x="0" y="1"/>
                </a:lnTo>
                <a:close/>
              </a:path>
            </a:pathLst>
          </a:custGeom>
          <a:ln w="25400">
            <a:solidFill>
              <a:srgbClr val="002060"/>
            </a:solidFill>
          </a:ln>
        </p:spPr>
      </p:pic>
      <p:pic>
        <p:nvPicPr>
          <p:cNvPr id="13" name="Platshållare för bild 21" descr="En bild som visar person, har på sig, slips, glasögon&#10;&#10;Automatiskt genererad beskrivning">
            <a:extLst>
              <a:ext uri="{FF2B5EF4-FFF2-40B4-BE49-F238E27FC236}">
                <a16:creationId xmlns:a16="http://schemas.microsoft.com/office/drawing/2014/main" id="{94F8C182-8759-1E48-A88A-3D8BB21039CD}"/>
              </a:ext>
            </a:extLst>
          </p:cNvPr>
          <p:cNvPicPr>
            <a:picLocks noChangeAspect="1"/>
          </p:cNvPicPr>
          <p:nvPr/>
        </p:nvPicPr>
        <p:blipFill>
          <a:blip r:embed="rId5">
            <a:extLst>
              <a:ext uri="{28A0092B-C50C-407E-A947-70E740481C1C}">
                <a14:useLocalDpi xmlns:a14="http://schemas.microsoft.com/office/drawing/2010/main" val="0"/>
              </a:ext>
            </a:extLst>
          </a:blip>
          <a:srcRect t="7783" b="7783"/>
          <a:stretch>
            <a:fillRect/>
          </a:stretch>
        </p:blipFill>
        <p:spPr>
          <a:xfrm>
            <a:off x="9250996" y="3856949"/>
            <a:ext cx="2563052" cy="2674629"/>
          </a:xfrm>
          <a:custGeom>
            <a:avLst/>
            <a:gdLst>
              <a:gd name="connsiteX0" fmla="*/ 0 w 3028199"/>
              <a:gd name="connsiteY0" fmla="*/ 0 h 3410490"/>
              <a:gd name="connsiteX1" fmla="*/ 3028199 w 3028199"/>
              <a:gd name="connsiteY1" fmla="*/ 0 h 3410490"/>
              <a:gd name="connsiteX2" fmla="*/ 3028199 w 3028199"/>
              <a:gd name="connsiteY2" fmla="*/ 3410490 h 3410490"/>
              <a:gd name="connsiteX3" fmla="*/ 0 w 3028199"/>
              <a:gd name="connsiteY3" fmla="*/ 3410490 h 3410490"/>
            </a:gdLst>
            <a:ahLst/>
            <a:cxnLst>
              <a:cxn ang="0">
                <a:pos x="connsiteX0" y="connsiteY0"/>
              </a:cxn>
              <a:cxn ang="0">
                <a:pos x="connsiteX1" y="connsiteY1"/>
              </a:cxn>
              <a:cxn ang="0">
                <a:pos x="connsiteX2" y="connsiteY2"/>
              </a:cxn>
              <a:cxn ang="0">
                <a:pos x="connsiteX3" y="connsiteY3"/>
              </a:cxn>
            </a:cxnLst>
            <a:rect l="l" t="t" r="r" b="b"/>
            <a:pathLst>
              <a:path w="3028199" h="3410490">
                <a:moveTo>
                  <a:pt x="0" y="0"/>
                </a:moveTo>
                <a:lnTo>
                  <a:pt x="3028199" y="0"/>
                </a:lnTo>
                <a:lnTo>
                  <a:pt x="3028199" y="3410490"/>
                </a:lnTo>
                <a:lnTo>
                  <a:pt x="0" y="3410490"/>
                </a:lnTo>
                <a:close/>
              </a:path>
            </a:pathLst>
          </a:custGeom>
          <a:ln w="25400">
            <a:solidFill>
              <a:srgbClr val="002060"/>
            </a:solidFill>
          </a:ln>
        </p:spPr>
      </p:pic>
      <p:sp>
        <p:nvSpPr>
          <p:cNvPr id="6" name="textruta 5">
            <a:extLst>
              <a:ext uri="{FF2B5EF4-FFF2-40B4-BE49-F238E27FC236}">
                <a16:creationId xmlns:a16="http://schemas.microsoft.com/office/drawing/2014/main" id="{0D295E03-FF83-C743-9E73-E4735A602C51}"/>
              </a:ext>
            </a:extLst>
          </p:cNvPr>
          <p:cNvSpPr txBox="1"/>
          <p:nvPr/>
        </p:nvSpPr>
        <p:spPr>
          <a:xfrm>
            <a:off x="8237228" y="1233488"/>
            <a:ext cx="877163" cy="369332"/>
          </a:xfrm>
          <a:prstGeom prst="rect">
            <a:avLst/>
          </a:prstGeom>
          <a:noFill/>
        </p:spPr>
        <p:txBody>
          <a:bodyPr wrap="none" rtlCol="0">
            <a:spAutoFit/>
          </a:bodyPr>
          <a:lstStyle/>
          <a:p>
            <a:r>
              <a:rPr lang="sv-SE" dirty="0">
                <a:solidFill>
                  <a:schemeClr val="bg1"/>
                </a:solidFill>
              </a:rPr>
              <a:t>Robert</a:t>
            </a:r>
          </a:p>
        </p:txBody>
      </p:sp>
      <p:sp>
        <p:nvSpPr>
          <p:cNvPr id="15" name="textruta 14">
            <a:extLst>
              <a:ext uri="{FF2B5EF4-FFF2-40B4-BE49-F238E27FC236}">
                <a16:creationId xmlns:a16="http://schemas.microsoft.com/office/drawing/2014/main" id="{E1774DC5-7F82-5048-B1AC-41DF566904E7}"/>
              </a:ext>
            </a:extLst>
          </p:cNvPr>
          <p:cNvSpPr txBox="1"/>
          <p:nvPr/>
        </p:nvSpPr>
        <p:spPr>
          <a:xfrm>
            <a:off x="10590635" y="3985981"/>
            <a:ext cx="1223412" cy="369332"/>
          </a:xfrm>
          <a:prstGeom prst="rect">
            <a:avLst/>
          </a:prstGeom>
          <a:noFill/>
        </p:spPr>
        <p:txBody>
          <a:bodyPr wrap="none" rtlCol="0">
            <a:spAutoFit/>
          </a:bodyPr>
          <a:lstStyle/>
          <a:p>
            <a:r>
              <a:rPr lang="sv-SE" dirty="0" err="1">
                <a:solidFill>
                  <a:schemeClr val="bg1"/>
                </a:solidFill>
              </a:rPr>
              <a:t>Ema</a:t>
            </a:r>
            <a:r>
              <a:rPr lang="sv-SE" dirty="0" err="1"/>
              <a:t>nuela</a:t>
            </a:r>
            <a:endParaRPr lang="sv-SE" dirty="0"/>
          </a:p>
        </p:txBody>
      </p:sp>
      <p:sp>
        <p:nvSpPr>
          <p:cNvPr id="16" name="textruta 15">
            <a:extLst>
              <a:ext uri="{FF2B5EF4-FFF2-40B4-BE49-F238E27FC236}">
                <a16:creationId xmlns:a16="http://schemas.microsoft.com/office/drawing/2014/main" id="{1762B303-7516-6E4D-96F5-9491B5CC8C4D}"/>
              </a:ext>
            </a:extLst>
          </p:cNvPr>
          <p:cNvSpPr txBox="1"/>
          <p:nvPr/>
        </p:nvSpPr>
        <p:spPr>
          <a:xfrm>
            <a:off x="8242858" y="4007694"/>
            <a:ext cx="1043876" cy="369332"/>
          </a:xfrm>
          <a:prstGeom prst="rect">
            <a:avLst/>
          </a:prstGeom>
          <a:noFill/>
        </p:spPr>
        <p:txBody>
          <a:bodyPr wrap="none" rtlCol="0">
            <a:spAutoFit/>
          </a:bodyPr>
          <a:lstStyle/>
          <a:p>
            <a:r>
              <a:rPr lang="sv-SE" dirty="0">
                <a:solidFill>
                  <a:schemeClr val="bg1"/>
                </a:solidFill>
              </a:rPr>
              <a:t>Josefina</a:t>
            </a:r>
          </a:p>
        </p:txBody>
      </p:sp>
      <p:pic>
        <p:nvPicPr>
          <p:cNvPr id="19" name="Bildobjekt 18" descr="En bild som visar person, inomhus, kvinna, håller&#10;&#10;Automatiskt genererad beskrivning">
            <a:extLst>
              <a:ext uri="{FF2B5EF4-FFF2-40B4-BE49-F238E27FC236}">
                <a16:creationId xmlns:a16="http://schemas.microsoft.com/office/drawing/2014/main" id="{0F81877D-1A8B-C346-8B9F-1C3FE0DA1A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34236" y="1149077"/>
            <a:ext cx="2561509" cy="2674629"/>
          </a:xfrm>
          <a:prstGeom prst="rect">
            <a:avLst/>
          </a:prstGeom>
        </p:spPr>
      </p:pic>
      <p:sp>
        <p:nvSpPr>
          <p:cNvPr id="20" name="textruta 19">
            <a:extLst>
              <a:ext uri="{FF2B5EF4-FFF2-40B4-BE49-F238E27FC236}">
                <a16:creationId xmlns:a16="http://schemas.microsoft.com/office/drawing/2014/main" id="{DC4C22DC-5568-8C4E-8418-48FDC0ADB77D}"/>
              </a:ext>
            </a:extLst>
          </p:cNvPr>
          <p:cNvSpPr txBox="1"/>
          <p:nvPr/>
        </p:nvSpPr>
        <p:spPr>
          <a:xfrm>
            <a:off x="10880669" y="1233488"/>
            <a:ext cx="851515" cy="369332"/>
          </a:xfrm>
          <a:prstGeom prst="rect">
            <a:avLst/>
          </a:prstGeom>
          <a:noFill/>
        </p:spPr>
        <p:txBody>
          <a:bodyPr wrap="none" rtlCol="0">
            <a:spAutoFit/>
          </a:bodyPr>
          <a:lstStyle/>
          <a:p>
            <a:r>
              <a:rPr lang="sv-SE" dirty="0">
                <a:solidFill>
                  <a:schemeClr val="bg1"/>
                </a:solidFill>
              </a:rPr>
              <a:t>Emma</a:t>
            </a:r>
          </a:p>
        </p:txBody>
      </p:sp>
    </p:spTree>
    <p:extLst>
      <p:ext uri="{BB962C8B-B14F-4D97-AF65-F5344CB8AC3E}">
        <p14:creationId xmlns:p14="http://schemas.microsoft.com/office/powerpoint/2010/main" val="115772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A7F45E83-B846-F449-873B-C90522192C5B}"/>
              </a:ext>
            </a:extLst>
          </p:cNvPr>
          <p:cNvSpPr>
            <a:spLocks noGrp="1"/>
          </p:cNvSpPr>
          <p:nvPr>
            <p:ph idx="1"/>
          </p:nvPr>
        </p:nvSpPr>
        <p:spPr/>
        <p:txBody>
          <a:bodyPr>
            <a:normAutofit/>
          </a:bodyPr>
          <a:lstStyle/>
          <a:p>
            <a:r>
              <a:rPr lang="sv-SE" dirty="0"/>
              <a:t>Ge förståelse för cirkulär ekonomi</a:t>
            </a:r>
          </a:p>
          <a:p>
            <a:pPr marL="0" indent="0">
              <a:buNone/>
            </a:pPr>
            <a:r>
              <a:rPr lang="sv-SE" dirty="0"/>
              <a:t>….. och cirkulär offentlig upphandling</a:t>
            </a:r>
          </a:p>
          <a:p>
            <a:pPr marL="0" indent="0">
              <a:buNone/>
            </a:pPr>
            <a:r>
              <a:rPr lang="sv-SE" dirty="0"/>
              <a:t>….. i sådan detalj att ni:</a:t>
            </a:r>
          </a:p>
          <a:p>
            <a:pPr lvl="1"/>
            <a:r>
              <a:rPr lang="sv-SE" dirty="0"/>
              <a:t>Kan identifiera eventuella ofullständigheter i cirkulära offentliga upphandlingar</a:t>
            </a:r>
          </a:p>
          <a:p>
            <a:pPr lvl="1"/>
            <a:r>
              <a:rPr lang="sv-SE" dirty="0"/>
              <a:t>Förstår nödvändigheten att mäta </a:t>
            </a:r>
            <a:r>
              <a:rPr lang="sv-SE" dirty="0" err="1"/>
              <a:t>cirkularitet</a:t>
            </a:r>
            <a:endParaRPr lang="sv-SE" dirty="0"/>
          </a:p>
          <a:p>
            <a:pPr lvl="1"/>
            <a:r>
              <a:rPr lang="sv-SE" dirty="0"/>
              <a:t>Känner till de tre fundamentala </a:t>
            </a:r>
            <a:r>
              <a:rPr lang="sv-SE" dirty="0" err="1"/>
              <a:t>cirkularitetsdimensionerna</a:t>
            </a:r>
            <a:r>
              <a:rPr lang="sv-SE" dirty="0"/>
              <a:t> att mäta </a:t>
            </a:r>
          </a:p>
          <a:p>
            <a:pPr lvl="1"/>
            <a:r>
              <a:rPr lang="sv-SE" dirty="0"/>
              <a:t>Förstår några av utmaningarna att introducera cirkulär offentlig upphandling, såväl internt i kommunen som hos leverantörerna</a:t>
            </a:r>
          </a:p>
          <a:p>
            <a:pPr lvl="1"/>
            <a:r>
              <a:rPr lang="sv-SE" dirty="0"/>
              <a:t>Förstår hur en verkligt cirkulär upphandling bör se ut</a:t>
            </a:r>
          </a:p>
          <a:p>
            <a:pPr marL="457200" lvl="1" indent="0">
              <a:buNone/>
            </a:pPr>
            <a:endParaRPr lang="sv-SE" dirty="0"/>
          </a:p>
          <a:p>
            <a:pPr marL="0" indent="0">
              <a:buNone/>
            </a:pPr>
            <a:r>
              <a:rPr lang="sv-SE" dirty="0"/>
              <a:t>……genom att illustrera med exempel, </a:t>
            </a:r>
            <a:r>
              <a:rPr lang="sv-SE" dirty="0" err="1"/>
              <a:t>bl.a</a:t>
            </a:r>
            <a:r>
              <a:rPr lang="sv-SE" dirty="0"/>
              <a:t> från projektet PROCEED.</a:t>
            </a:r>
          </a:p>
        </p:txBody>
      </p:sp>
      <p:sp>
        <p:nvSpPr>
          <p:cNvPr id="3" name="Platshållare för bildnummer 2">
            <a:extLst>
              <a:ext uri="{FF2B5EF4-FFF2-40B4-BE49-F238E27FC236}">
                <a16:creationId xmlns:a16="http://schemas.microsoft.com/office/drawing/2014/main" id="{D9B7A71F-AB0E-CF4A-ACD2-32620CA7354E}"/>
              </a:ext>
            </a:extLst>
          </p:cNvPr>
          <p:cNvSpPr>
            <a:spLocks noGrp="1"/>
          </p:cNvSpPr>
          <p:nvPr>
            <p:ph type="sldNum" sz="quarter" idx="11"/>
          </p:nvPr>
        </p:nvSpPr>
        <p:spPr/>
        <p:txBody>
          <a:bodyPr/>
          <a:lstStyle/>
          <a:p>
            <a:fld id="{689F2D8B-41AF-4F0A-96D1-36B06F461775}" type="slidenum">
              <a:rPr lang="sv-SE" smtClean="0"/>
              <a:pPr/>
              <a:t>3</a:t>
            </a:fld>
            <a:endParaRPr lang="sv-SE"/>
          </a:p>
        </p:txBody>
      </p:sp>
      <p:sp>
        <p:nvSpPr>
          <p:cNvPr id="4" name="Rubrik 3">
            <a:extLst>
              <a:ext uri="{FF2B5EF4-FFF2-40B4-BE49-F238E27FC236}">
                <a16:creationId xmlns:a16="http://schemas.microsoft.com/office/drawing/2014/main" id="{89550153-C83E-124C-901F-FD6197AD9BDE}"/>
              </a:ext>
            </a:extLst>
          </p:cNvPr>
          <p:cNvSpPr>
            <a:spLocks noGrp="1"/>
          </p:cNvSpPr>
          <p:nvPr>
            <p:ph type="title"/>
          </p:nvPr>
        </p:nvSpPr>
        <p:spPr/>
        <p:txBody>
          <a:bodyPr/>
          <a:lstStyle/>
          <a:p>
            <a:r>
              <a:rPr lang="sv-SE" dirty="0"/>
              <a:t>Målet för mig idag:</a:t>
            </a:r>
          </a:p>
        </p:txBody>
      </p:sp>
    </p:spTree>
    <p:extLst>
      <p:ext uri="{BB962C8B-B14F-4D97-AF65-F5344CB8AC3E}">
        <p14:creationId xmlns:p14="http://schemas.microsoft.com/office/powerpoint/2010/main" val="675130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7F9981-6E67-F64D-950A-1255EF3457C7}"/>
              </a:ext>
            </a:extLst>
          </p:cNvPr>
          <p:cNvSpPr>
            <a:spLocks noGrp="1"/>
          </p:cNvSpPr>
          <p:nvPr>
            <p:ph type="title"/>
          </p:nvPr>
        </p:nvSpPr>
        <p:spPr>
          <a:xfrm>
            <a:off x="550863" y="404813"/>
            <a:ext cx="11090274" cy="984885"/>
          </a:xfrm>
        </p:spPr>
        <p:txBody>
          <a:bodyPr/>
          <a:lstStyle/>
          <a:p>
            <a:r>
              <a:rPr lang="sv-SE" dirty="0"/>
              <a:t>Cirkulär offentlig upphandling – en potentiell ”motor” för omställning av industrin till cirkulär ekonomi</a:t>
            </a:r>
          </a:p>
        </p:txBody>
      </p:sp>
      <p:sp>
        <p:nvSpPr>
          <p:cNvPr id="3" name="Platshållare för innehåll 2">
            <a:extLst>
              <a:ext uri="{FF2B5EF4-FFF2-40B4-BE49-F238E27FC236}">
                <a16:creationId xmlns:a16="http://schemas.microsoft.com/office/drawing/2014/main" id="{534AF10A-3359-9D40-91DB-DF7FDA4191D4}"/>
              </a:ext>
            </a:extLst>
          </p:cNvPr>
          <p:cNvSpPr>
            <a:spLocks noGrp="1"/>
          </p:cNvSpPr>
          <p:nvPr>
            <p:ph sz="half" idx="1"/>
          </p:nvPr>
        </p:nvSpPr>
        <p:spPr>
          <a:xfrm>
            <a:off x="477711" y="2049399"/>
            <a:ext cx="5400675" cy="4548187"/>
          </a:xfrm>
        </p:spPr>
        <p:txBody>
          <a:bodyPr/>
          <a:lstStyle/>
          <a:p>
            <a:r>
              <a:rPr lang="sv-SE" b="1" dirty="0"/>
              <a:t>Offentlig upphandling motsvarar ca. 18% av BNP</a:t>
            </a:r>
          </a:p>
          <a:p>
            <a:pPr lvl="1"/>
            <a:r>
              <a:rPr lang="sv-SE" dirty="0"/>
              <a:t>Cirkulär offentlig upphandling kan därmed bli en betydande ”motor” för omställning av industrin till cirkulär ekonomi</a:t>
            </a:r>
          </a:p>
          <a:p>
            <a:r>
              <a:rPr lang="sv-SE" dirty="0"/>
              <a:t>Många ”cirkulära” upphandlingar resulterar inte nödvändigtvis i ökad </a:t>
            </a:r>
            <a:r>
              <a:rPr lang="sv-SE" dirty="0" err="1"/>
              <a:t>cirkularitet</a:t>
            </a:r>
            <a:endParaRPr lang="sv-SE" dirty="0"/>
          </a:p>
          <a:p>
            <a:r>
              <a:rPr lang="sv-SE" dirty="0"/>
              <a:t>I huvudsak beror det på avsaknad av stringent mätetal på </a:t>
            </a:r>
            <a:r>
              <a:rPr lang="sv-SE" dirty="0" err="1"/>
              <a:t>cirkularitet</a:t>
            </a:r>
            <a:endParaRPr lang="sv-SE" dirty="0"/>
          </a:p>
          <a:p>
            <a:r>
              <a:rPr lang="sv-SE" dirty="0"/>
              <a:t>Det beror ofta även på brist på systemperspektiv</a:t>
            </a:r>
          </a:p>
        </p:txBody>
      </p:sp>
      <p:sp>
        <p:nvSpPr>
          <p:cNvPr id="4" name="Platshållare för innehåll 3">
            <a:extLst>
              <a:ext uri="{FF2B5EF4-FFF2-40B4-BE49-F238E27FC236}">
                <a16:creationId xmlns:a16="http://schemas.microsoft.com/office/drawing/2014/main" id="{19CA09D5-F963-4345-A53D-C570ED0A4CE2}"/>
              </a:ext>
            </a:extLst>
          </p:cNvPr>
          <p:cNvSpPr>
            <a:spLocks noGrp="1"/>
          </p:cNvSpPr>
          <p:nvPr>
            <p:ph sz="half" idx="2"/>
          </p:nvPr>
        </p:nvSpPr>
        <p:spPr>
          <a:xfrm>
            <a:off x="6167310" y="2634615"/>
            <a:ext cx="5400676" cy="4548187"/>
          </a:xfrm>
        </p:spPr>
        <p:txBody>
          <a:bodyPr/>
          <a:lstStyle/>
          <a:p>
            <a:r>
              <a:rPr lang="sv-SE" dirty="0"/>
              <a:t>Använder ett värdebaserat mått på </a:t>
            </a:r>
            <a:r>
              <a:rPr lang="sv-SE" dirty="0" err="1"/>
              <a:t>cirkularitet</a:t>
            </a:r>
            <a:endParaRPr lang="sv-SE" dirty="0"/>
          </a:p>
          <a:p>
            <a:r>
              <a:rPr lang="sv-SE" dirty="0"/>
              <a:t>Utvecklar, tillsammans med medverkande kommuner, en ”verktygslåda” och handlingsplan för cirkulär offentlig upphandling</a:t>
            </a:r>
          </a:p>
          <a:p>
            <a:r>
              <a:rPr lang="sv-SE" dirty="0"/>
              <a:t>Testar (i kommunernas pågående upphandlingar) att mått, verktygslåda och handlingsplan fungerar i praktiken och driver leverantörskedjan till ökad </a:t>
            </a:r>
            <a:r>
              <a:rPr lang="sv-SE" dirty="0" err="1"/>
              <a:t>cirkularitet</a:t>
            </a:r>
            <a:r>
              <a:rPr lang="sv-SE" dirty="0"/>
              <a:t> på sina erbjudanden</a:t>
            </a:r>
          </a:p>
        </p:txBody>
      </p:sp>
      <p:sp>
        <p:nvSpPr>
          <p:cNvPr id="5" name="Platshållare för text 4">
            <a:extLst>
              <a:ext uri="{FF2B5EF4-FFF2-40B4-BE49-F238E27FC236}">
                <a16:creationId xmlns:a16="http://schemas.microsoft.com/office/drawing/2014/main" id="{309CF18E-8D3C-9F41-9508-3178C86C1D61}"/>
              </a:ext>
            </a:extLst>
          </p:cNvPr>
          <p:cNvSpPr>
            <a:spLocks noGrp="1"/>
          </p:cNvSpPr>
          <p:nvPr>
            <p:ph type="body" idx="10"/>
          </p:nvPr>
        </p:nvSpPr>
        <p:spPr>
          <a:xfrm>
            <a:off x="477711" y="1674493"/>
            <a:ext cx="5400674" cy="374906"/>
          </a:xfrm>
        </p:spPr>
        <p:txBody>
          <a:bodyPr/>
          <a:lstStyle/>
          <a:p>
            <a:r>
              <a:rPr lang="sv-SE" dirty="0"/>
              <a:t>Vi kan konstatera att:</a:t>
            </a:r>
          </a:p>
        </p:txBody>
      </p:sp>
      <p:sp>
        <p:nvSpPr>
          <p:cNvPr id="6" name="Platshållare för text 5">
            <a:extLst>
              <a:ext uri="{FF2B5EF4-FFF2-40B4-BE49-F238E27FC236}">
                <a16:creationId xmlns:a16="http://schemas.microsoft.com/office/drawing/2014/main" id="{D65DAF38-B001-D64A-BCCD-AEBD842CB3F2}"/>
              </a:ext>
            </a:extLst>
          </p:cNvPr>
          <p:cNvSpPr>
            <a:spLocks noGrp="1"/>
          </p:cNvSpPr>
          <p:nvPr>
            <p:ph type="body" idx="11"/>
          </p:nvPr>
        </p:nvSpPr>
        <p:spPr>
          <a:xfrm>
            <a:off x="6167309" y="1674493"/>
            <a:ext cx="5400674" cy="713460"/>
          </a:xfrm>
        </p:spPr>
        <p:txBody>
          <a:bodyPr/>
          <a:lstStyle/>
          <a:p>
            <a:r>
              <a:rPr lang="sv-SE" dirty="0"/>
              <a:t>Projektet PROCEED (finansierat av </a:t>
            </a:r>
            <a:r>
              <a:rPr lang="sv-SE" dirty="0" err="1"/>
              <a:t>Vinnova</a:t>
            </a:r>
            <a:r>
              <a:rPr lang="sv-SE" dirty="0"/>
              <a:t>)</a:t>
            </a:r>
          </a:p>
        </p:txBody>
      </p:sp>
      <p:sp>
        <p:nvSpPr>
          <p:cNvPr id="7" name="Platshållare för bildnummer 6">
            <a:extLst>
              <a:ext uri="{FF2B5EF4-FFF2-40B4-BE49-F238E27FC236}">
                <a16:creationId xmlns:a16="http://schemas.microsoft.com/office/drawing/2014/main" id="{EF76FE2C-0A03-D044-AA8A-AE3FCE72ACCD}"/>
              </a:ext>
            </a:extLst>
          </p:cNvPr>
          <p:cNvSpPr>
            <a:spLocks noGrp="1"/>
          </p:cNvSpPr>
          <p:nvPr>
            <p:ph type="sldNum" sz="quarter" idx="12"/>
          </p:nvPr>
        </p:nvSpPr>
        <p:spPr/>
        <p:txBody>
          <a:bodyPr/>
          <a:lstStyle/>
          <a:p>
            <a:fld id="{689F2D8B-41AF-4F0A-96D1-36B06F461775}" type="slidenum">
              <a:rPr lang="sv-SE" smtClean="0"/>
              <a:pPr/>
              <a:t>4</a:t>
            </a:fld>
            <a:endParaRPr lang="sv-SE"/>
          </a:p>
        </p:txBody>
      </p:sp>
    </p:spTree>
    <p:extLst>
      <p:ext uri="{BB962C8B-B14F-4D97-AF65-F5344CB8AC3E}">
        <p14:creationId xmlns:p14="http://schemas.microsoft.com/office/powerpoint/2010/main" val="3941280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2BC7A60B-06A9-5B49-8EC1-3AF4ACB155DD}"/>
              </a:ext>
            </a:extLst>
          </p:cNvPr>
          <p:cNvSpPr>
            <a:spLocks noGrp="1"/>
          </p:cNvSpPr>
          <p:nvPr>
            <p:ph idx="1"/>
          </p:nvPr>
        </p:nvSpPr>
        <p:spPr>
          <a:xfrm>
            <a:off x="550862" y="1652588"/>
            <a:ext cx="9380538" cy="4824413"/>
          </a:xfrm>
        </p:spPr>
        <p:txBody>
          <a:bodyPr>
            <a:normAutofit/>
          </a:bodyPr>
          <a:lstStyle/>
          <a:p>
            <a:r>
              <a:rPr lang="sv-SE" dirty="0"/>
              <a:t>Leverantörer kan ha svårt att </a:t>
            </a:r>
            <a:r>
              <a:rPr lang="sv-SE" b="1" dirty="0"/>
              <a:t>tillhandahålla </a:t>
            </a:r>
            <a:r>
              <a:rPr lang="sv-SE" dirty="0"/>
              <a:t>erbjudanden baserade på </a:t>
            </a:r>
            <a:r>
              <a:rPr lang="sv-SE" b="1" dirty="0"/>
              <a:t>tidigare använda produkter</a:t>
            </a:r>
            <a:r>
              <a:rPr lang="sv-SE" dirty="0"/>
              <a:t> i </a:t>
            </a:r>
            <a:r>
              <a:rPr lang="sv-SE" dirty="0" err="1"/>
              <a:t>t.ex</a:t>
            </a:r>
            <a:r>
              <a:rPr lang="sv-SE" dirty="0"/>
              <a:t> </a:t>
            </a:r>
            <a:r>
              <a:rPr lang="sv-SE" dirty="0" err="1"/>
              <a:t>take</a:t>
            </a:r>
            <a:r>
              <a:rPr lang="sv-SE" dirty="0"/>
              <a:t>-back eller funktionsupphandlingar</a:t>
            </a:r>
          </a:p>
          <a:p>
            <a:pPr lvl="1"/>
            <a:r>
              <a:rPr lang="sv-SE" b="1" dirty="0"/>
              <a:t>Om ni alltid får nytt är något fel</a:t>
            </a:r>
            <a:r>
              <a:rPr lang="sv-SE" dirty="0"/>
              <a:t> (definitivt inte cirkulärt)</a:t>
            </a:r>
          </a:p>
          <a:p>
            <a:endParaRPr lang="sv-SE" dirty="0"/>
          </a:p>
          <a:p>
            <a:r>
              <a:rPr lang="sv-SE" dirty="0"/>
              <a:t>Era brukare/anställda kan reagera på att de </a:t>
            </a:r>
            <a:r>
              <a:rPr lang="sv-SE" b="1" dirty="0"/>
              <a:t>inte </a:t>
            </a:r>
            <a:r>
              <a:rPr lang="sv-SE" dirty="0"/>
              <a:t>får </a:t>
            </a:r>
            <a:r>
              <a:rPr lang="sv-SE" b="1" dirty="0"/>
              <a:t>nya produkter</a:t>
            </a:r>
          </a:p>
          <a:p>
            <a:pPr lvl="1"/>
            <a:r>
              <a:rPr lang="sv-SE" dirty="0"/>
              <a:t>Ni behöver </a:t>
            </a:r>
            <a:r>
              <a:rPr lang="sv-SE" b="1" dirty="0"/>
              <a:t>skapa acceptans </a:t>
            </a:r>
            <a:r>
              <a:rPr lang="sv-SE" dirty="0"/>
              <a:t>för att ”använt är det nya normala”</a:t>
            </a:r>
          </a:p>
          <a:p>
            <a:pPr lvl="1"/>
            <a:r>
              <a:rPr lang="sv-SE" dirty="0"/>
              <a:t>De behöver få uppleva att </a:t>
            </a:r>
            <a:r>
              <a:rPr lang="sv-SE" b="1" dirty="0"/>
              <a:t>använt kan vara bättre</a:t>
            </a:r>
            <a:r>
              <a:rPr lang="sv-SE" dirty="0"/>
              <a:t> (typ en </a:t>
            </a:r>
            <a:r>
              <a:rPr lang="sv-SE" dirty="0" err="1"/>
              <a:t>beg</a:t>
            </a:r>
            <a:r>
              <a:rPr lang="sv-SE" dirty="0"/>
              <a:t> BMW kan vara bättre än en ny Skoda)</a:t>
            </a:r>
          </a:p>
          <a:p>
            <a:endParaRPr lang="sv-SE" dirty="0"/>
          </a:p>
          <a:p>
            <a:r>
              <a:rPr lang="sv-SE" dirty="0"/>
              <a:t>Leverantörerna (och deras leverantörer) kan behöva </a:t>
            </a:r>
            <a:r>
              <a:rPr lang="sv-SE" b="1" dirty="0"/>
              <a:t>hjälp/stöd/kontroll med </a:t>
            </a:r>
            <a:r>
              <a:rPr lang="sv-SE" b="1" dirty="0" err="1"/>
              <a:t>cirkularitetsmåttet</a:t>
            </a:r>
            <a:endParaRPr lang="sv-SE" b="1" dirty="0"/>
          </a:p>
          <a:p>
            <a:pPr lvl="1"/>
            <a:r>
              <a:rPr lang="sv-SE" dirty="0"/>
              <a:t>Viktigt att det används koncist och stringent – inte minst </a:t>
            </a:r>
            <a:r>
              <a:rPr lang="sv-SE" dirty="0" err="1"/>
              <a:t>pga</a:t>
            </a:r>
            <a:r>
              <a:rPr lang="sv-SE" dirty="0"/>
              <a:t> dess viktiga funktion i upphandlingen</a:t>
            </a:r>
          </a:p>
        </p:txBody>
      </p:sp>
      <p:sp>
        <p:nvSpPr>
          <p:cNvPr id="3" name="Platshållare för bildnummer 2">
            <a:extLst>
              <a:ext uri="{FF2B5EF4-FFF2-40B4-BE49-F238E27FC236}">
                <a16:creationId xmlns:a16="http://schemas.microsoft.com/office/drawing/2014/main" id="{FACB7933-9BF2-E548-B3D0-7F1F6F318B52}"/>
              </a:ext>
            </a:extLst>
          </p:cNvPr>
          <p:cNvSpPr>
            <a:spLocks noGrp="1"/>
          </p:cNvSpPr>
          <p:nvPr>
            <p:ph type="sldNum" sz="quarter" idx="11"/>
          </p:nvPr>
        </p:nvSpPr>
        <p:spPr/>
        <p:txBody>
          <a:bodyPr/>
          <a:lstStyle/>
          <a:p>
            <a:fld id="{689F2D8B-41AF-4F0A-96D1-36B06F461775}" type="slidenum">
              <a:rPr lang="sv-SE" smtClean="0"/>
              <a:pPr/>
              <a:t>5</a:t>
            </a:fld>
            <a:endParaRPr lang="sv-SE"/>
          </a:p>
        </p:txBody>
      </p:sp>
      <p:sp>
        <p:nvSpPr>
          <p:cNvPr id="4" name="Rubrik 3">
            <a:extLst>
              <a:ext uri="{FF2B5EF4-FFF2-40B4-BE49-F238E27FC236}">
                <a16:creationId xmlns:a16="http://schemas.microsoft.com/office/drawing/2014/main" id="{730F07EE-8A13-8041-B294-0582CCD7C6E4}"/>
              </a:ext>
            </a:extLst>
          </p:cNvPr>
          <p:cNvSpPr>
            <a:spLocks noGrp="1"/>
          </p:cNvSpPr>
          <p:nvPr>
            <p:ph type="title"/>
          </p:nvPr>
        </p:nvSpPr>
        <p:spPr>
          <a:xfrm>
            <a:off x="550862" y="404813"/>
            <a:ext cx="9380538" cy="984885"/>
          </a:xfrm>
        </p:spPr>
        <p:txBody>
          <a:bodyPr/>
          <a:lstStyle/>
          <a:p>
            <a:r>
              <a:rPr lang="sv-SE" dirty="0"/>
              <a:t>Vad vi förmodligen kan förvänta oss i upphandlingsprocessen</a:t>
            </a:r>
          </a:p>
        </p:txBody>
      </p:sp>
      <p:grpSp>
        <p:nvGrpSpPr>
          <p:cNvPr id="6" name="Grupp 5">
            <a:extLst>
              <a:ext uri="{FF2B5EF4-FFF2-40B4-BE49-F238E27FC236}">
                <a16:creationId xmlns:a16="http://schemas.microsoft.com/office/drawing/2014/main" id="{857F1450-FB8D-4140-88D0-0CEEBDB58A68}"/>
              </a:ext>
            </a:extLst>
          </p:cNvPr>
          <p:cNvGrpSpPr/>
          <p:nvPr/>
        </p:nvGrpSpPr>
        <p:grpSpPr>
          <a:xfrm>
            <a:off x="9802368" y="1703390"/>
            <a:ext cx="2389632" cy="2685859"/>
            <a:chOff x="2338456" y="1857293"/>
            <a:chExt cx="5257532" cy="4904027"/>
          </a:xfrm>
        </p:grpSpPr>
        <p:pic>
          <p:nvPicPr>
            <p:cNvPr id="7" name="Bildobjekt 6" descr="En bild som visar spiralfjäder, sax, inomhus&#10;&#10;Automatiskt genererad beskrivning">
              <a:extLst>
                <a:ext uri="{FF2B5EF4-FFF2-40B4-BE49-F238E27FC236}">
                  <a16:creationId xmlns:a16="http://schemas.microsoft.com/office/drawing/2014/main" id="{E4DC2E33-F0FA-134D-A22E-04FDB690E5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856" y="1857293"/>
              <a:ext cx="4470132" cy="4904027"/>
            </a:xfrm>
            <a:prstGeom prst="rect">
              <a:avLst/>
            </a:prstGeom>
          </p:spPr>
        </p:pic>
        <p:pic>
          <p:nvPicPr>
            <p:cNvPr id="8" name="Bildobjekt 7" descr="En bild som visar clipart&#10;&#10;Automatiskt genererad beskrivning">
              <a:extLst>
                <a:ext uri="{FF2B5EF4-FFF2-40B4-BE49-F238E27FC236}">
                  <a16:creationId xmlns:a16="http://schemas.microsoft.com/office/drawing/2014/main" id="{EEA8A7A3-1337-394F-8217-47C5285267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2276" y="1965394"/>
              <a:ext cx="825500" cy="812800"/>
            </a:xfrm>
            <a:prstGeom prst="rect">
              <a:avLst/>
            </a:prstGeom>
          </p:spPr>
        </p:pic>
        <p:pic>
          <p:nvPicPr>
            <p:cNvPr id="9" name="Bildobjekt 8" descr="En bild som visar clipart&#10;&#10;Automatiskt genererad beskrivning">
              <a:extLst>
                <a:ext uri="{FF2B5EF4-FFF2-40B4-BE49-F238E27FC236}">
                  <a16:creationId xmlns:a16="http://schemas.microsoft.com/office/drawing/2014/main" id="{1444DEBE-4AD6-9B4A-B220-B260EDE66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2884" y="2539910"/>
              <a:ext cx="825500" cy="812800"/>
            </a:xfrm>
            <a:prstGeom prst="rect">
              <a:avLst/>
            </a:prstGeom>
          </p:spPr>
        </p:pic>
        <p:pic>
          <p:nvPicPr>
            <p:cNvPr id="10" name="Bildobjekt 9" descr="En bild som visar clipart&#10;&#10;Automatiskt genererad beskrivning">
              <a:extLst>
                <a:ext uri="{FF2B5EF4-FFF2-40B4-BE49-F238E27FC236}">
                  <a16:creationId xmlns:a16="http://schemas.microsoft.com/office/drawing/2014/main" id="{8E38DBC7-C5B3-C74B-B8C8-B4F819B223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6114" y="3181740"/>
              <a:ext cx="825500" cy="812800"/>
            </a:xfrm>
            <a:prstGeom prst="rect">
              <a:avLst/>
            </a:prstGeom>
          </p:spPr>
        </p:pic>
        <p:pic>
          <p:nvPicPr>
            <p:cNvPr id="11" name="Bildobjekt 10" descr="En bild som visar clipart&#10;&#10;Automatiskt genererad beskrivning">
              <a:extLst>
                <a:ext uri="{FF2B5EF4-FFF2-40B4-BE49-F238E27FC236}">
                  <a16:creationId xmlns:a16="http://schemas.microsoft.com/office/drawing/2014/main" id="{CCFB37BE-3CF0-C742-A3A3-24570E97BA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8864" y="3949017"/>
              <a:ext cx="825500" cy="812800"/>
            </a:xfrm>
            <a:prstGeom prst="rect">
              <a:avLst/>
            </a:prstGeom>
          </p:spPr>
        </p:pic>
        <p:pic>
          <p:nvPicPr>
            <p:cNvPr id="12" name="Bildobjekt 11" descr="En bild som visar clipart&#10;&#10;Automatiskt genererad beskrivning">
              <a:extLst>
                <a:ext uri="{FF2B5EF4-FFF2-40B4-BE49-F238E27FC236}">
                  <a16:creationId xmlns:a16="http://schemas.microsoft.com/office/drawing/2014/main" id="{5D1327A5-601F-7A47-8B61-4D513C19B6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8456" y="4716691"/>
              <a:ext cx="825500" cy="812800"/>
            </a:xfrm>
            <a:prstGeom prst="rect">
              <a:avLst/>
            </a:prstGeom>
          </p:spPr>
        </p:pic>
      </p:grpSp>
    </p:spTree>
    <p:extLst>
      <p:ext uri="{BB962C8B-B14F-4D97-AF65-F5344CB8AC3E}">
        <p14:creationId xmlns:p14="http://schemas.microsoft.com/office/powerpoint/2010/main" val="337997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EE37825-9503-0140-B59C-E90A4B014CB3}"/>
              </a:ext>
            </a:extLst>
          </p:cNvPr>
          <p:cNvSpPr>
            <a:spLocks noGrp="1"/>
          </p:cNvSpPr>
          <p:nvPr>
            <p:ph idx="1"/>
          </p:nvPr>
        </p:nvSpPr>
        <p:spPr>
          <a:xfrm>
            <a:off x="502095" y="1286261"/>
            <a:ext cx="7417480" cy="5166926"/>
          </a:xfrm>
        </p:spPr>
        <p:txBody>
          <a:bodyPr>
            <a:normAutofit fontScale="85000" lnSpcReduction="20000"/>
          </a:bodyPr>
          <a:lstStyle/>
          <a:p>
            <a:r>
              <a:rPr lang="sv-SE" dirty="0"/>
              <a:t>JA – vi i projektkonsortiet har lärt oss massor!</a:t>
            </a:r>
          </a:p>
          <a:p>
            <a:r>
              <a:rPr lang="sv-SE" dirty="0"/>
              <a:t>JA </a:t>
            </a:r>
          </a:p>
          <a:p>
            <a:pPr lvl="1"/>
            <a:r>
              <a:rPr lang="sv-SE" dirty="0"/>
              <a:t>De två dokumenten </a:t>
            </a:r>
            <a:r>
              <a:rPr lang="sv-SE" b="1" dirty="0"/>
              <a:t>Verktygslåda för cirkulär offentlig upphandling </a:t>
            </a:r>
            <a:r>
              <a:rPr lang="sv-SE" dirty="0"/>
              <a:t> och </a:t>
            </a:r>
            <a:r>
              <a:rPr lang="sv-SE" b="1" dirty="0"/>
              <a:t>Handlingsplan för cirkulär offentlig upphandling </a:t>
            </a:r>
            <a:r>
              <a:rPr lang="sv-SE" dirty="0"/>
              <a:t>har tagits fram i sann samskaparanda mellan forskare och kommunernas representanter</a:t>
            </a:r>
          </a:p>
          <a:p>
            <a:endParaRPr lang="sv-SE" sz="800" dirty="0"/>
          </a:p>
          <a:p>
            <a:r>
              <a:rPr lang="sv-SE" dirty="0"/>
              <a:t>NEJ – ingen medverkande har upphandlat riktigt cirkulärt.</a:t>
            </a:r>
          </a:p>
          <a:p>
            <a:pPr lvl="1"/>
            <a:r>
              <a:rPr lang="sv-SE" dirty="0"/>
              <a:t>Projekttiden var för kort i förhållande till upphandlingstiden som behövs för cirkulär offentlig upphandling (CPP) första gången</a:t>
            </a:r>
          </a:p>
          <a:p>
            <a:pPr lvl="1"/>
            <a:r>
              <a:rPr lang="sv-SE" dirty="0"/>
              <a:t>Leverantörerna var njugga till </a:t>
            </a:r>
            <a:r>
              <a:rPr lang="sv-SE" dirty="0" err="1"/>
              <a:t>cirkularitetsmåttet</a:t>
            </a:r>
            <a:r>
              <a:rPr lang="sv-SE" dirty="0"/>
              <a:t>, som därmed inte blev implementerat</a:t>
            </a:r>
          </a:p>
          <a:p>
            <a:pPr lvl="1"/>
            <a:r>
              <a:rPr lang="sv-SE" dirty="0" err="1"/>
              <a:t>Cirkularitetsmåttet</a:t>
            </a:r>
            <a:r>
              <a:rPr lang="sv-SE" dirty="0"/>
              <a:t> var bara lämpligt för några av inköpsfallen</a:t>
            </a:r>
          </a:p>
          <a:p>
            <a:pPr lvl="1"/>
            <a:r>
              <a:rPr lang="sv-SE" dirty="0"/>
              <a:t>Några produktval visade sig för miljökomplexa, givet projekttiden (kläder)</a:t>
            </a:r>
          </a:p>
          <a:p>
            <a:pPr lvl="1"/>
            <a:r>
              <a:rPr lang="sv-SE" dirty="0"/>
              <a:t>Det vi trodde skulle vara projektets huvudfokus, själva upphandlingsprocessen för CPP, var inte problemet. Har därför bara blivit delvis testat och validerat</a:t>
            </a:r>
          </a:p>
          <a:p>
            <a:r>
              <a:rPr lang="sv-SE" dirty="0"/>
              <a:t>Insikter</a:t>
            </a:r>
          </a:p>
          <a:p>
            <a:pPr lvl="1"/>
            <a:r>
              <a:rPr lang="sv-SE" dirty="0"/>
              <a:t>Inköpsorganisationen kan inte bara ”jobba på beställning” – de behöver driva CPP strategiskt i kommunen, och tvärs kommuner, över flera år</a:t>
            </a:r>
          </a:p>
          <a:p>
            <a:pPr lvl="1"/>
            <a:r>
              <a:rPr lang="sv-SE" dirty="0"/>
              <a:t>En koordinerande aktör (UH? Eller SKL?) skulle underlätta mycket för både offentlig sektor och industri men saknas idag.</a:t>
            </a:r>
          </a:p>
        </p:txBody>
      </p:sp>
      <p:sp>
        <p:nvSpPr>
          <p:cNvPr id="3" name="Platshållare för bildnummer 2">
            <a:extLst>
              <a:ext uri="{FF2B5EF4-FFF2-40B4-BE49-F238E27FC236}">
                <a16:creationId xmlns:a16="http://schemas.microsoft.com/office/drawing/2014/main" id="{8A8D769A-7225-C744-809B-87246D8D2796}"/>
              </a:ext>
            </a:extLst>
          </p:cNvPr>
          <p:cNvSpPr>
            <a:spLocks noGrp="1"/>
          </p:cNvSpPr>
          <p:nvPr>
            <p:ph type="sldNum" sz="quarter" idx="11"/>
          </p:nvPr>
        </p:nvSpPr>
        <p:spPr/>
        <p:txBody>
          <a:bodyPr/>
          <a:lstStyle/>
          <a:p>
            <a:fld id="{689F2D8B-41AF-4F0A-96D1-36B06F461775}" type="slidenum">
              <a:rPr lang="sv-SE" smtClean="0"/>
              <a:pPr/>
              <a:t>6</a:t>
            </a:fld>
            <a:endParaRPr lang="sv-SE"/>
          </a:p>
        </p:txBody>
      </p:sp>
      <p:sp>
        <p:nvSpPr>
          <p:cNvPr id="4" name="Platshållare för text 3">
            <a:extLst>
              <a:ext uri="{FF2B5EF4-FFF2-40B4-BE49-F238E27FC236}">
                <a16:creationId xmlns:a16="http://schemas.microsoft.com/office/drawing/2014/main" id="{F5C4F28F-1BED-DA4D-A537-E71A874137BB}"/>
              </a:ext>
            </a:extLst>
          </p:cNvPr>
          <p:cNvSpPr>
            <a:spLocks noGrp="1"/>
          </p:cNvSpPr>
          <p:nvPr>
            <p:ph type="body" sz="quarter" idx="12"/>
          </p:nvPr>
        </p:nvSpPr>
        <p:spPr/>
        <p:txBody>
          <a:bodyPr/>
          <a:lstStyle/>
          <a:p>
            <a:pPr marL="0" indent="0">
              <a:buNone/>
            </a:pPr>
            <a:r>
              <a:rPr lang="sv-SE" sz="2000" dirty="0"/>
              <a:t>Dokument från PROCEED och mer info finns på </a:t>
            </a:r>
            <a:r>
              <a:rPr lang="sv-SE" sz="2000" dirty="0">
                <a:hlinkClick r:id="rId3"/>
              </a:rPr>
              <a:t>ri.se/sv/vad-vi-gor/projekt/public-procurement-circular-economy-edge</a:t>
            </a:r>
            <a:endParaRPr lang="sv-SE" sz="2000" dirty="0"/>
          </a:p>
          <a:p>
            <a:pPr marL="0" indent="0">
              <a:buNone/>
            </a:pPr>
            <a:endParaRPr lang="sv-SE" sz="2000" dirty="0"/>
          </a:p>
          <a:p>
            <a:pPr marL="0" indent="0">
              <a:buNone/>
            </a:pPr>
            <a:r>
              <a:rPr lang="sv-SE" sz="2000" dirty="0"/>
              <a:t>CPP = </a:t>
            </a:r>
            <a:r>
              <a:rPr lang="sv-SE" sz="2000" dirty="0" err="1"/>
              <a:t>Circular</a:t>
            </a:r>
            <a:r>
              <a:rPr lang="sv-SE" sz="2000" dirty="0"/>
              <a:t> Public </a:t>
            </a:r>
            <a:r>
              <a:rPr lang="sv-SE" sz="2000" dirty="0" err="1"/>
              <a:t>Procurement</a:t>
            </a:r>
            <a:r>
              <a:rPr lang="sv-SE" sz="2000" dirty="0"/>
              <a:t> = cirkulär offentlig upphandling</a:t>
            </a:r>
          </a:p>
          <a:p>
            <a:pPr marL="0" indent="0">
              <a:buNone/>
            </a:pPr>
            <a:endParaRPr lang="sv-SE" sz="2000" dirty="0"/>
          </a:p>
          <a:p>
            <a:pPr marL="0" indent="0">
              <a:buNone/>
            </a:pPr>
            <a:endParaRPr lang="sv-SE" sz="2000" dirty="0"/>
          </a:p>
          <a:p>
            <a:pPr marL="0" indent="0">
              <a:buNone/>
            </a:pPr>
            <a:endParaRPr lang="sv-SE" sz="2000" dirty="0"/>
          </a:p>
          <a:p>
            <a:pPr marL="0" indent="0">
              <a:buNone/>
            </a:pPr>
            <a:endParaRPr lang="sv-SE" sz="2000" dirty="0"/>
          </a:p>
          <a:p>
            <a:pPr marL="0" indent="0">
              <a:buNone/>
            </a:pPr>
            <a:endParaRPr lang="sv-SE" sz="2000" dirty="0"/>
          </a:p>
        </p:txBody>
      </p:sp>
      <p:sp>
        <p:nvSpPr>
          <p:cNvPr id="5" name="Rubrik 4">
            <a:extLst>
              <a:ext uri="{FF2B5EF4-FFF2-40B4-BE49-F238E27FC236}">
                <a16:creationId xmlns:a16="http://schemas.microsoft.com/office/drawing/2014/main" id="{BFFAADE1-2004-FF4A-9A76-FED06AF07332}"/>
              </a:ext>
            </a:extLst>
          </p:cNvPr>
          <p:cNvSpPr>
            <a:spLocks noGrp="1"/>
          </p:cNvSpPr>
          <p:nvPr>
            <p:ph type="title"/>
          </p:nvPr>
        </p:nvSpPr>
        <p:spPr/>
        <p:txBody>
          <a:bodyPr/>
          <a:lstStyle/>
          <a:p>
            <a:r>
              <a:rPr lang="sv-SE" dirty="0"/>
              <a:t>Har PROCEED varit framgångsrikt?</a:t>
            </a:r>
          </a:p>
        </p:txBody>
      </p:sp>
    </p:spTree>
    <p:extLst>
      <p:ext uri="{BB962C8B-B14F-4D97-AF65-F5344CB8AC3E}">
        <p14:creationId xmlns:p14="http://schemas.microsoft.com/office/powerpoint/2010/main" val="90225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92B31384-C64D-2442-9478-C6AD79FFD040}"/>
              </a:ext>
            </a:extLst>
          </p:cNvPr>
          <p:cNvSpPr>
            <a:spLocks noGrp="1"/>
          </p:cNvSpPr>
          <p:nvPr>
            <p:ph type="sldNum" sz="quarter" idx="11"/>
          </p:nvPr>
        </p:nvSpPr>
        <p:spPr/>
        <p:txBody>
          <a:bodyPr/>
          <a:lstStyle/>
          <a:p>
            <a:fld id="{689F2D8B-41AF-4F0A-96D1-36B06F461775}" type="slidenum">
              <a:rPr lang="sv-SE" smtClean="0"/>
              <a:pPr/>
              <a:t>7</a:t>
            </a:fld>
            <a:endParaRPr lang="sv-SE"/>
          </a:p>
        </p:txBody>
      </p:sp>
      <p:sp>
        <p:nvSpPr>
          <p:cNvPr id="4" name="Rubrik 3">
            <a:extLst>
              <a:ext uri="{FF2B5EF4-FFF2-40B4-BE49-F238E27FC236}">
                <a16:creationId xmlns:a16="http://schemas.microsoft.com/office/drawing/2014/main" id="{B38884F5-26AD-514F-963C-6ACCE12E1B1B}"/>
              </a:ext>
            </a:extLst>
          </p:cNvPr>
          <p:cNvSpPr>
            <a:spLocks noGrp="1"/>
          </p:cNvSpPr>
          <p:nvPr>
            <p:ph type="title"/>
          </p:nvPr>
        </p:nvSpPr>
        <p:spPr/>
        <p:txBody>
          <a:bodyPr/>
          <a:lstStyle/>
          <a:p>
            <a:r>
              <a:rPr lang="sv-SE" dirty="0"/>
              <a:t>Varför cirkulär ekonomi?      I = P * A * T</a:t>
            </a:r>
          </a:p>
        </p:txBody>
      </p:sp>
      <p:pic>
        <p:nvPicPr>
          <p:cNvPr id="5" name="Bildobjekt 4">
            <a:extLst>
              <a:ext uri="{FF2B5EF4-FFF2-40B4-BE49-F238E27FC236}">
                <a16:creationId xmlns:a16="http://schemas.microsoft.com/office/drawing/2014/main" id="{FC23A200-1C59-AA4A-9639-62237D740DD7}"/>
              </a:ext>
            </a:extLst>
          </p:cNvPr>
          <p:cNvPicPr>
            <a:picLocks noChangeAspect="1"/>
          </p:cNvPicPr>
          <p:nvPr/>
        </p:nvPicPr>
        <p:blipFill>
          <a:blip r:embed="rId3"/>
          <a:stretch>
            <a:fillRect/>
          </a:stretch>
        </p:blipFill>
        <p:spPr>
          <a:xfrm>
            <a:off x="736218" y="983784"/>
            <a:ext cx="3431781" cy="5639006"/>
          </a:xfrm>
          <a:prstGeom prst="rect">
            <a:avLst/>
          </a:prstGeom>
        </p:spPr>
      </p:pic>
      <p:pic>
        <p:nvPicPr>
          <p:cNvPr id="9" name="Bildobjekt 8">
            <a:extLst>
              <a:ext uri="{FF2B5EF4-FFF2-40B4-BE49-F238E27FC236}">
                <a16:creationId xmlns:a16="http://schemas.microsoft.com/office/drawing/2014/main" id="{DE1C21EE-17FB-3D48-B86E-65A0898F0C03}"/>
              </a:ext>
            </a:extLst>
          </p:cNvPr>
          <p:cNvPicPr>
            <a:picLocks noChangeAspect="1"/>
          </p:cNvPicPr>
          <p:nvPr/>
        </p:nvPicPr>
        <p:blipFill>
          <a:blip r:embed="rId4"/>
          <a:stretch>
            <a:fillRect/>
          </a:stretch>
        </p:blipFill>
        <p:spPr>
          <a:xfrm>
            <a:off x="4605254" y="1567684"/>
            <a:ext cx="5576287" cy="4321623"/>
          </a:xfrm>
          <a:prstGeom prst="rect">
            <a:avLst/>
          </a:prstGeom>
        </p:spPr>
      </p:pic>
      <p:sp>
        <p:nvSpPr>
          <p:cNvPr id="10" name="textruta 9">
            <a:extLst>
              <a:ext uri="{FF2B5EF4-FFF2-40B4-BE49-F238E27FC236}">
                <a16:creationId xmlns:a16="http://schemas.microsoft.com/office/drawing/2014/main" id="{E6BAB7F7-6093-3448-ABCD-F0DE3438EF50}"/>
              </a:ext>
            </a:extLst>
          </p:cNvPr>
          <p:cNvSpPr txBox="1"/>
          <p:nvPr/>
        </p:nvSpPr>
        <p:spPr>
          <a:xfrm>
            <a:off x="10424159" y="404812"/>
            <a:ext cx="1767841" cy="4339650"/>
          </a:xfrm>
          <a:prstGeom prst="rect">
            <a:avLst/>
          </a:prstGeom>
          <a:noFill/>
        </p:spPr>
        <p:txBody>
          <a:bodyPr wrap="square" rtlCol="0">
            <a:spAutoFit/>
          </a:bodyPr>
          <a:lstStyle/>
          <a:p>
            <a:r>
              <a:rPr lang="sv-SE" sz="1200" dirty="0"/>
              <a:t>Nuläge: Ytterligare 3 miljarder människor skaffar sig vår välfärdsnivå till 2030</a:t>
            </a:r>
          </a:p>
          <a:p>
            <a:endParaRPr lang="sv-SE" sz="1200" dirty="0"/>
          </a:p>
          <a:p>
            <a:r>
              <a:rPr lang="sv-SE" sz="1200" dirty="0"/>
              <a:t>Mer än dubbelt så många med vår livsstil (4 jordklot)</a:t>
            </a:r>
          </a:p>
          <a:p>
            <a:endParaRPr lang="sv-SE" sz="1200" dirty="0"/>
          </a:p>
          <a:p>
            <a:r>
              <a:rPr lang="sv-SE" sz="1200" dirty="0"/>
              <a:t>1 jordklot =&gt; 5 ggr dagens kundnytta per produkt som förbrukas</a:t>
            </a:r>
          </a:p>
          <a:p>
            <a:endParaRPr lang="sv-SE" sz="1200" dirty="0"/>
          </a:p>
          <a:p>
            <a:endParaRPr lang="sv-SE" sz="1200" dirty="0"/>
          </a:p>
          <a:p>
            <a:r>
              <a:rPr lang="sv-SE" sz="1200" dirty="0"/>
              <a:t>Utan cirkulär ekonomi är vi närmast chanslösa</a:t>
            </a:r>
          </a:p>
          <a:p>
            <a:endParaRPr lang="sv-SE" sz="1200" dirty="0"/>
          </a:p>
          <a:p>
            <a:r>
              <a:rPr lang="sv-SE" sz="1200" dirty="0"/>
              <a:t>Med cirkulär ekonomi har vi bara köpt oss en tidsfrist – </a:t>
            </a:r>
            <a:r>
              <a:rPr lang="sv-SE" sz="1200" dirty="0" err="1"/>
              <a:t>sålänge</a:t>
            </a:r>
            <a:r>
              <a:rPr lang="sv-SE" sz="1200" dirty="0"/>
              <a:t> ekonomisk tillväxt är mänsklighetens mål</a:t>
            </a:r>
          </a:p>
        </p:txBody>
      </p:sp>
      <p:sp>
        <p:nvSpPr>
          <p:cNvPr id="11" name="textruta 10">
            <a:extLst>
              <a:ext uri="{FF2B5EF4-FFF2-40B4-BE49-F238E27FC236}">
                <a16:creationId xmlns:a16="http://schemas.microsoft.com/office/drawing/2014/main" id="{BB1B0AF6-2858-204B-ACF9-82BD71005146}"/>
              </a:ext>
            </a:extLst>
          </p:cNvPr>
          <p:cNvSpPr txBox="1"/>
          <p:nvPr/>
        </p:nvSpPr>
        <p:spPr>
          <a:xfrm>
            <a:off x="6291072" y="1243584"/>
            <a:ext cx="2467342" cy="369332"/>
          </a:xfrm>
          <a:prstGeom prst="rect">
            <a:avLst/>
          </a:prstGeom>
          <a:noFill/>
        </p:spPr>
        <p:txBody>
          <a:bodyPr wrap="none" rtlCol="0">
            <a:spAutoFit/>
          </a:bodyPr>
          <a:lstStyle/>
          <a:p>
            <a:r>
              <a:rPr lang="sv-SE" b="1" dirty="0"/>
              <a:t>För en typisk svensk</a:t>
            </a:r>
          </a:p>
        </p:txBody>
      </p:sp>
    </p:spTree>
    <p:extLst>
      <p:ext uri="{BB962C8B-B14F-4D97-AF65-F5344CB8AC3E}">
        <p14:creationId xmlns:p14="http://schemas.microsoft.com/office/powerpoint/2010/main" val="3494678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98D35256-5C5E-F045-973B-7B8CBF34DA0A}"/>
              </a:ext>
            </a:extLst>
          </p:cNvPr>
          <p:cNvSpPr>
            <a:spLocks noGrp="1"/>
          </p:cNvSpPr>
          <p:nvPr>
            <p:ph type="sldNum" sz="quarter" idx="11"/>
          </p:nvPr>
        </p:nvSpPr>
        <p:spPr/>
        <p:txBody>
          <a:bodyPr/>
          <a:lstStyle/>
          <a:p>
            <a:fld id="{689F2D8B-41AF-4F0A-96D1-36B06F461775}" type="slidenum">
              <a:rPr lang="sv-SE" smtClean="0"/>
              <a:pPr/>
              <a:t>8</a:t>
            </a:fld>
            <a:endParaRPr lang="sv-SE"/>
          </a:p>
        </p:txBody>
      </p:sp>
      <p:sp>
        <p:nvSpPr>
          <p:cNvPr id="4" name="Rubrik 3">
            <a:extLst>
              <a:ext uri="{FF2B5EF4-FFF2-40B4-BE49-F238E27FC236}">
                <a16:creationId xmlns:a16="http://schemas.microsoft.com/office/drawing/2014/main" id="{E0609F6B-89FF-F04E-9D15-8B7C5AFC7B25}"/>
              </a:ext>
            </a:extLst>
          </p:cNvPr>
          <p:cNvSpPr>
            <a:spLocks noGrp="1"/>
          </p:cNvSpPr>
          <p:nvPr>
            <p:ph type="title"/>
          </p:nvPr>
        </p:nvSpPr>
        <p:spPr>
          <a:xfrm>
            <a:off x="550862" y="235210"/>
            <a:ext cx="9380538" cy="861774"/>
          </a:xfrm>
        </p:spPr>
        <p:txBody>
          <a:bodyPr/>
          <a:lstStyle/>
          <a:p>
            <a:r>
              <a:rPr lang="sv-SE" sz="2800" dirty="0"/>
              <a:t>Varför cirkulär ekonomi?</a:t>
            </a:r>
            <a:br>
              <a:rPr lang="sv-SE" sz="2800" dirty="0"/>
            </a:br>
            <a:r>
              <a:rPr lang="sv-SE" sz="2800" dirty="0"/>
              <a:t>En fördubbling av ”välfärden” till 2050, 4-dubbling till 2100</a:t>
            </a:r>
          </a:p>
        </p:txBody>
      </p:sp>
      <p:pic>
        <p:nvPicPr>
          <p:cNvPr id="6" name="Bildobjekt 5">
            <a:extLst>
              <a:ext uri="{FF2B5EF4-FFF2-40B4-BE49-F238E27FC236}">
                <a16:creationId xmlns:a16="http://schemas.microsoft.com/office/drawing/2014/main" id="{D72074FC-B461-2141-B913-101ACAEE9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62" y="1210505"/>
            <a:ext cx="5831403" cy="5558589"/>
          </a:xfrm>
          <a:prstGeom prst="rect">
            <a:avLst/>
          </a:prstGeom>
        </p:spPr>
      </p:pic>
      <p:sp>
        <p:nvSpPr>
          <p:cNvPr id="7" name="textruta 6">
            <a:extLst>
              <a:ext uri="{FF2B5EF4-FFF2-40B4-BE49-F238E27FC236}">
                <a16:creationId xmlns:a16="http://schemas.microsoft.com/office/drawing/2014/main" id="{7652D4E9-93B6-124D-84A7-84CB6D001223}"/>
              </a:ext>
            </a:extLst>
          </p:cNvPr>
          <p:cNvSpPr txBox="1"/>
          <p:nvPr/>
        </p:nvSpPr>
        <p:spPr>
          <a:xfrm>
            <a:off x="10363200" y="90482"/>
            <a:ext cx="1828800" cy="6124754"/>
          </a:xfrm>
          <a:prstGeom prst="rect">
            <a:avLst/>
          </a:prstGeom>
          <a:noFill/>
        </p:spPr>
        <p:txBody>
          <a:bodyPr wrap="square" rtlCol="0">
            <a:spAutoFit/>
          </a:bodyPr>
          <a:lstStyle/>
          <a:p>
            <a:r>
              <a:rPr lang="sv-SE" sz="1400" i="1" dirty="0" err="1"/>
              <a:t>However</a:t>
            </a:r>
            <a:r>
              <a:rPr lang="sv-SE" sz="1400" i="1" dirty="0"/>
              <a:t>, </a:t>
            </a:r>
            <a:r>
              <a:rPr lang="sv-SE" sz="1400" i="1" dirty="0" err="1"/>
              <a:t>these</a:t>
            </a:r>
            <a:r>
              <a:rPr lang="sv-SE" sz="1400" i="1" dirty="0"/>
              <a:t> </a:t>
            </a:r>
            <a:r>
              <a:rPr lang="sv-SE" sz="1400" i="1" dirty="0" err="1"/>
              <a:t>figures</a:t>
            </a:r>
            <a:r>
              <a:rPr lang="sv-SE" sz="1400" i="1" dirty="0"/>
              <a:t> </a:t>
            </a:r>
            <a:r>
              <a:rPr lang="sv-SE" sz="1400" i="1" dirty="0" err="1"/>
              <a:t>are</a:t>
            </a:r>
            <a:r>
              <a:rPr lang="sv-SE" sz="1400" i="1" dirty="0"/>
              <a:t> </a:t>
            </a:r>
            <a:r>
              <a:rPr lang="sv-SE" sz="1400" i="1" dirty="0" err="1"/>
              <a:t>simply</a:t>
            </a:r>
            <a:r>
              <a:rPr lang="sv-SE" sz="1400" i="1" dirty="0"/>
              <a:t> </a:t>
            </a:r>
            <a:r>
              <a:rPr lang="sv-SE" sz="1400" i="1" dirty="0" err="1"/>
              <a:t>based</a:t>
            </a:r>
            <a:r>
              <a:rPr lang="sv-SE" sz="1400" i="1" dirty="0"/>
              <a:t> on </a:t>
            </a:r>
            <a:r>
              <a:rPr lang="sv-SE" sz="1400" i="1" dirty="0" err="1"/>
              <a:t>current</a:t>
            </a:r>
            <a:r>
              <a:rPr lang="sv-SE" sz="1400" i="1" dirty="0"/>
              <a:t> trends</a:t>
            </a:r>
            <a:r>
              <a:rPr lang="sv-SE" sz="1400" dirty="0"/>
              <a:t>. </a:t>
            </a:r>
          </a:p>
          <a:p>
            <a:endParaRPr lang="sv-SE" sz="1400" dirty="0"/>
          </a:p>
          <a:p>
            <a:r>
              <a:rPr lang="sv-SE" sz="1400" dirty="0" err="1"/>
              <a:t>They</a:t>
            </a:r>
            <a:r>
              <a:rPr lang="sv-SE" sz="1400" dirty="0"/>
              <a:t> </a:t>
            </a:r>
            <a:r>
              <a:rPr lang="sv-SE" sz="1400" dirty="0" err="1"/>
              <a:t>take</a:t>
            </a:r>
            <a:r>
              <a:rPr lang="sv-SE" sz="1400" dirty="0"/>
              <a:t> no </a:t>
            </a:r>
            <a:r>
              <a:rPr lang="sv-SE" sz="1400" dirty="0" err="1"/>
              <a:t>account</a:t>
            </a:r>
            <a:r>
              <a:rPr lang="sv-SE" sz="1400" dirty="0"/>
              <a:t> </a:t>
            </a:r>
            <a:r>
              <a:rPr lang="sv-SE" sz="1400" dirty="0" err="1"/>
              <a:t>of</a:t>
            </a:r>
            <a:r>
              <a:rPr lang="sv-SE" sz="1400" dirty="0"/>
              <a:t> potential </a:t>
            </a:r>
            <a:r>
              <a:rPr lang="sv-SE" sz="1400" dirty="0" err="1"/>
              <a:t>disruptive</a:t>
            </a:r>
            <a:r>
              <a:rPr lang="sv-SE" sz="1400" dirty="0"/>
              <a:t> events, </a:t>
            </a:r>
            <a:r>
              <a:rPr lang="sv-SE" sz="1400" dirty="0" err="1"/>
              <a:t>such</a:t>
            </a:r>
            <a:r>
              <a:rPr lang="sv-SE" sz="1400" dirty="0"/>
              <a:t> as the </a:t>
            </a:r>
            <a:r>
              <a:rPr lang="sv-SE" sz="1400" dirty="0" err="1"/>
              <a:t>impacts</a:t>
            </a:r>
            <a:r>
              <a:rPr lang="sv-SE" sz="1400" dirty="0"/>
              <a:t> </a:t>
            </a:r>
            <a:r>
              <a:rPr lang="sv-SE" sz="1400" dirty="0" err="1"/>
              <a:t>of</a:t>
            </a:r>
            <a:r>
              <a:rPr lang="sv-SE" sz="1400" dirty="0"/>
              <a:t> </a:t>
            </a:r>
            <a:r>
              <a:rPr lang="sv-SE" sz="1400" dirty="0" err="1"/>
              <a:t>job</a:t>
            </a:r>
            <a:r>
              <a:rPr lang="sv-SE" sz="1400" dirty="0"/>
              <a:t> automation and </a:t>
            </a:r>
            <a:r>
              <a:rPr lang="sv-SE" sz="1400" dirty="0" err="1"/>
              <a:t>technological</a:t>
            </a:r>
            <a:r>
              <a:rPr lang="sv-SE" sz="1400" dirty="0"/>
              <a:t> </a:t>
            </a:r>
            <a:r>
              <a:rPr lang="sv-SE" sz="1400" dirty="0" err="1"/>
              <a:t>unemployment</a:t>
            </a:r>
            <a:r>
              <a:rPr lang="sv-SE" sz="1400" dirty="0"/>
              <a:t>, </a:t>
            </a:r>
            <a:r>
              <a:rPr lang="sv-SE" sz="1400" dirty="0" err="1"/>
              <a:t>cryptocurrencies</a:t>
            </a:r>
            <a:r>
              <a:rPr lang="sv-SE" sz="1400" dirty="0"/>
              <a:t>, </a:t>
            </a:r>
            <a:r>
              <a:rPr lang="sv-SE" sz="1400" dirty="0" err="1"/>
              <a:t>climate</a:t>
            </a:r>
            <a:r>
              <a:rPr lang="sv-SE" sz="1400" dirty="0"/>
              <a:t> </a:t>
            </a:r>
            <a:r>
              <a:rPr lang="sv-SE" sz="1400" dirty="0" err="1"/>
              <a:t>breakdown</a:t>
            </a:r>
            <a:r>
              <a:rPr lang="sv-SE" sz="1400" dirty="0"/>
              <a:t>, etc. </a:t>
            </a:r>
          </a:p>
          <a:p>
            <a:endParaRPr lang="sv-SE" sz="1400" b="1" dirty="0"/>
          </a:p>
          <a:p>
            <a:r>
              <a:rPr lang="sv-SE" sz="1400" b="1" dirty="0"/>
              <a:t>It is </a:t>
            </a:r>
            <a:r>
              <a:rPr lang="sv-SE" sz="1400" b="1" dirty="0" err="1"/>
              <a:t>also</a:t>
            </a:r>
            <a:r>
              <a:rPr lang="sv-SE" sz="1400" b="1" dirty="0"/>
              <a:t> </a:t>
            </a:r>
            <a:r>
              <a:rPr lang="sv-SE" sz="1400" b="1" dirty="0" err="1"/>
              <a:t>unclear</a:t>
            </a:r>
            <a:r>
              <a:rPr lang="sv-SE" sz="1400" b="1" dirty="0"/>
              <a:t> as to </a:t>
            </a:r>
            <a:r>
              <a:rPr lang="sv-SE" sz="1400" b="1" dirty="0" err="1"/>
              <a:t>whether</a:t>
            </a:r>
            <a:r>
              <a:rPr lang="sv-SE" sz="1400" b="1" dirty="0"/>
              <a:t> </a:t>
            </a:r>
            <a:r>
              <a:rPr lang="sv-SE" sz="1400" b="1" dirty="0" err="1"/>
              <a:t>our</a:t>
            </a:r>
            <a:r>
              <a:rPr lang="sv-SE" sz="1400" b="1" dirty="0"/>
              <a:t> </a:t>
            </a:r>
            <a:r>
              <a:rPr lang="sv-SE" sz="1400" b="1" dirty="0" err="1"/>
              <a:t>current</a:t>
            </a:r>
            <a:r>
              <a:rPr lang="sv-SE" sz="1400" b="1" dirty="0"/>
              <a:t> </a:t>
            </a:r>
            <a:r>
              <a:rPr lang="sv-SE" sz="1400" b="1" dirty="0" err="1"/>
              <a:t>model</a:t>
            </a:r>
            <a:r>
              <a:rPr lang="sv-SE" sz="1400" b="1" dirty="0"/>
              <a:t> </a:t>
            </a:r>
            <a:r>
              <a:rPr lang="sv-SE" sz="1400" b="1" dirty="0" err="1"/>
              <a:t>of</a:t>
            </a:r>
            <a:r>
              <a:rPr lang="sv-SE" sz="1400" b="1" dirty="0"/>
              <a:t> </a:t>
            </a:r>
            <a:r>
              <a:rPr lang="sv-SE" sz="1400" b="1" dirty="0" err="1"/>
              <a:t>economic</a:t>
            </a:r>
            <a:r>
              <a:rPr lang="sv-SE" sz="1400" b="1" dirty="0"/>
              <a:t> </a:t>
            </a:r>
            <a:r>
              <a:rPr lang="sv-SE" sz="1400" b="1" dirty="0" err="1"/>
              <a:t>growth</a:t>
            </a:r>
            <a:r>
              <a:rPr lang="sv-SE" sz="1400" b="1" dirty="0"/>
              <a:t> is </a:t>
            </a:r>
            <a:r>
              <a:rPr lang="sv-SE" sz="1400" b="1" dirty="0" err="1"/>
              <a:t>sustainable</a:t>
            </a:r>
            <a:r>
              <a:rPr lang="sv-SE" sz="1400" b="1" dirty="0"/>
              <a:t> on a planet </a:t>
            </a:r>
            <a:r>
              <a:rPr lang="sv-SE" sz="1400" b="1" dirty="0" err="1"/>
              <a:t>with</a:t>
            </a:r>
            <a:r>
              <a:rPr lang="sv-SE" sz="1400" b="1" dirty="0"/>
              <a:t> </a:t>
            </a:r>
            <a:r>
              <a:rPr lang="sv-SE" sz="1400" b="1" dirty="0" err="1"/>
              <a:t>finite</a:t>
            </a:r>
            <a:r>
              <a:rPr lang="sv-SE" sz="1400" b="1" dirty="0"/>
              <a:t> </a:t>
            </a:r>
            <a:r>
              <a:rPr lang="sv-SE" sz="1400" b="1" dirty="0" err="1"/>
              <a:t>resources</a:t>
            </a:r>
            <a:r>
              <a:rPr lang="sv-SE" sz="1400" dirty="0"/>
              <a:t>. </a:t>
            </a:r>
          </a:p>
          <a:p>
            <a:endParaRPr lang="sv-SE" sz="1400" dirty="0"/>
          </a:p>
          <a:p>
            <a:r>
              <a:rPr lang="sv-SE" sz="1400" dirty="0"/>
              <a:t>The </a:t>
            </a:r>
            <a:r>
              <a:rPr lang="sv-SE" sz="1400" dirty="0" err="1"/>
              <a:t>graph</a:t>
            </a:r>
            <a:r>
              <a:rPr lang="sv-SE" sz="1400" dirty="0"/>
              <a:t> is </a:t>
            </a:r>
            <a:r>
              <a:rPr lang="sv-SE" sz="1400" dirty="0" err="1"/>
              <a:t>therefore</a:t>
            </a:r>
            <a:r>
              <a:rPr lang="sv-SE" sz="1400" dirty="0"/>
              <a:t> </a:t>
            </a:r>
            <a:r>
              <a:rPr lang="sv-SE" sz="1400" dirty="0" err="1"/>
              <a:t>left</a:t>
            </a:r>
            <a:r>
              <a:rPr lang="sv-SE" sz="1400" dirty="0"/>
              <a:t> </a:t>
            </a:r>
            <a:r>
              <a:rPr lang="sv-SE" sz="1400" dirty="0" err="1"/>
              <a:t>open</a:t>
            </a:r>
            <a:r>
              <a:rPr lang="sv-SE" sz="1400" dirty="0"/>
              <a:t> to </a:t>
            </a:r>
            <a:r>
              <a:rPr lang="sv-SE" sz="1400" dirty="0" err="1"/>
              <a:t>readers</a:t>
            </a:r>
            <a:r>
              <a:rPr lang="sv-SE" sz="1400" dirty="0"/>
              <a:t>' interpretations.</a:t>
            </a:r>
          </a:p>
        </p:txBody>
      </p:sp>
      <p:sp>
        <p:nvSpPr>
          <p:cNvPr id="8" name="Ned 7">
            <a:extLst>
              <a:ext uri="{FF2B5EF4-FFF2-40B4-BE49-F238E27FC236}">
                <a16:creationId xmlns:a16="http://schemas.microsoft.com/office/drawing/2014/main" id="{E370D05F-1377-434C-BE83-1FA593AF446C}"/>
              </a:ext>
            </a:extLst>
          </p:cNvPr>
          <p:cNvSpPr/>
          <p:nvPr/>
        </p:nvSpPr>
        <p:spPr>
          <a:xfrm rot="5400000">
            <a:off x="8195006" y="279731"/>
            <a:ext cx="233754" cy="36073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D9500817-4860-7A48-81E1-016CC70BF0C1}"/>
              </a:ext>
            </a:extLst>
          </p:cNvPr>
          <p:cNvSpPr/>
          <p:nvPr/>
        </p:nvSpPr>
        <p:spPr>
          <a:xfrm>
            <a:off x="6592726" y="6468902"/>
            <a:ext cx="3438314" cy="276999"/>
          </a:xfrm>
          <a:prstGeom prst="rect">
            <a:avLst/>
          </a:prstGeom>
        </p:spPr>
        <p:txBody>
          <a:bodyPr wrap="none">
            <a:spAutoFit/>
          </a:bodyPr>
          <a:lstStyle/>
          <a:p>
            <a:r>
              <a:rPr lang="sv-SE" sz="1200" dirty="0">
                <a:hlinkClick r:id="rId4"/>
              </a:rPr>
              <a:t>https://www.futuretimeline.net/data-trends/8.htm</a:t>
            </a:r>
            <a:endParaRPr lang="sv-SE" sz="1200" dirty="0"/>
          </a:p>
        </p:txBody>
      </p:sp>
    </p:spTree>
    <p:extLst>
      <p:ext uri="{BB962C8B-B14F-4D97-AF65-F5344CB8AC3E}">
        <p14:creationId xmlns:p14="http://schemas.microsoft.com/office/powerpoint/2010/main" val="2069612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2DFD6E09-EAAC-ED4B-82E2-9B02635BBE16}"/>
              </a:ext>
            </a:extLst>
          </p:cNvPr>
          <p:cNvSpPr>
            <a:spLocks noGrp="1"/>
          </p:cNvSpPr>
          <p:nvPr>
            <p:ph idx="1"/>
          </p:nvPr>
        </p:nvSpPr>
        <p:spPr>
          <a:xfrm>
            <a:off x="550863" y="1672400"/>
            <a:ext cx="5545137" cy="4824413"/>
          </a:xfrm>
        </p:spPr>
        <p:txBody>
          <a:bodyPr>
            <a:normAutofit/>
          </a:bodyPr>
          <a:lstStyle/>
          <a:p>
            <a:r>
              <a:rPr lang="sv-SE" b="1" dirty="0"/>
              <a:t>Ekonomi = hushålla med resurser</a:t>
            </a:r>
          </a:p>
          <a:p>
            <a:r>
              <a:rPr lang="sv-SE" dirty="0"/>
              <a:t>Den linjära ekonomin har varit MYCKET framgångsrik</a:t>
            </a:r>
          </a:p>
          <a:p>
            <a:pPr lvl="1"/>
            <a:r>
              <a:rPr lang="sv-SE" dirty="0"/>
              <a:t>Hushålla med arbetstimmar för de kostar allt mer</a:t>
            </a:r>
          </a:p>
          <a:p>
            <a:pPr lvl="1"/>
            <a:r>
              <a:rPr lang="sv-SE" dirty="0"/>
              <a:t>Jordens resurser tycks oändliga</a:t>
            </a:r>
          </a:p>
          <a:p>
            <a:r>
              <a:rPr lang="sv-SE" dirty="0"/>
              <a:t>Men nu stämmer det inte längre:</a:t>
            </a:r>
          </a:p>
          <a:p>
            <a:pPr lvl="1"/>
            <a:r>
              <a:rPr lang="sv-SE" dirty="0"/>
              <a:t>Jordens resurser utarmas</a:t>
            </a:r>
          </a:p>
          <a:p>
            <a:pPr lvl="1"/>
            <a:r>
              <a:rPr lang="sv-SE" dirty="0"/>
              <a:t>Ett ständigt fokus att skapa arbetstillfällen</a:t>
            </a:r>
          </a:p>
          <a:p>
            <a:pPr lvl="1"/>
            <a:r>
              <a:rPr lang="sv-SE" dirty="0"/>
              <a:t>…så varför är skatten hög på arbete och låg på naturresurser?</a:t>
            </a:r>
          </a:p>
        </p:txBody>
      </p:sp>
      <p:sp>
        <p:nvSpPr>
          <p:cNvPr id="6" name="Platshållare för bild 5">
            <a:extLst>
              <a:ext uri="{FF2B5EF4-FFF2-40B4-BE49-F238E27FC236}">
                <a16:creationId xmlns:a16="http://schemas.microsoft.com/office/drawing/2014/main" id="{982914EF-614C-1042-B338-14E0BBE6923A}"/>
              </a:ext>
            </a:extLst>
          </p:cNvPr>
          <p:cNvSpPr>
            <a:spLocks noGrp="1"/>
          </p:cNvSpPr>
          <p:nvPr>
            <p:ph type="pic" sz="quarter" idx="10"/>
          </p:nvPr>
        </p:nvSpPr>
        <p:spPr/>
      </p:sp>
      <p:sp>
        <p:nvSpPr>
          <p:cNvPr id="3" name="Platshållare för bildnummer 2">
            <a:extLst>
              <a:ext uri="{FF2B5EF4-FFF2-40B4-BE49-F238E27FC236}">
                <a16:creationId xmlns:a16="http://schemas.microsoft.com/office/drawing/2014/main" id="{53BE1E7B-64D4-404B-864F-17224E58BE93}"/>
              </a:ext>
            </a:extLst>
          </p:cNvPr>
          <p:cNvSpPr>
            <a:spLocks noGrp="1"/>
          </p:cNvSpPr>
          <p:nvPr>
            <p:ph type="sldNum" sz="quarter" idx="11"/>
          </p:nvPr>
        </p:nvSpPr>
        <p:spPr/>
        <p:txBody>
          <a:bodyPr/>
          <a:lstStyle/>
          <a:p>
            <a:fld id="{689F2D8B-41AF-4F0A-96D1-36B06F461775}" type="slidenum">
              <a:rPr lang="sv-SE" smtClean="0"/>
              <a:pPr/>
              <a:t>9</a:t>
            </a:fld>
            <a:endParaRPr lang="sv-SE"/>
          </a:p>
        </p:txBody>
      </p:sp>
      <p:sp>
        <p:nvSpPr>
          <p:cNvPr id="4" name="Rubrik 3">
            <a:extLst>
              <a:ext uri="{FF2B5EF4-FFF2-40B4-BE49-F238E27FC236}">
                <a16:creationId xmlns:a16="http://schemas.microsoft.com/office/drawing/2014/main" id="{CE0F8929-4256-C94A-995C-00BAC9767E6E}"/>
              </a:ext>
            </a:extLst>
          </p:cNvPr>
          <p:cNvSpPr>
            <a:spLocks noGrp="1"/>
          </p:cNvSpPr>
          <p:nvPr>
            <p:ph type="title"/>
          </p:nvPr>
        </p:nvSpPr>
        <p:spPr>
          <a:xfrm>
            <a:off x="550863" y="404813"/>
            <a:ext cx="5545137" cy="984885"/>
          </a:xfrm>
        </p:spPr>
        <p:txBody>
          <a:bodyPr/>
          <a:lstStyle/>
          <a:p>
            <a:r>
              <a:rPr lang="sv-SE" dirty="0"/>
              <a:t>Ekonomi = resurshushållning. Vilka resurser har vi ont om?</a:t>
            </a:r>
          </a:p>
        </p:txBody>
      </p:sp>
      <p:pic>
        <p:nvPicPr>
          <p:cNvPr id="5" name="Bildobjekt 4">
            <a:extLst>
              <a:ext uri="{FF2B5EF4-FFF2-40B4-BE49-F238E27FC236}">
                <a16:creationId xmlns:a16="http://schemas.microsoft.com/office/drawing/2014/main" id="{5A8AA072-A409-2E46-B418-460811426D39}"/>
              </a:ext>
            </a:extLst>
          </p:cNvPr>
          <p:cNvPicPr>
            <a:picLocks noChangeAspect="1"/>
          </p:cNvPicPr>
          <p:nvPr/>
        </p:nvPicPr>
        <p:blipFill>
          <a:blip r:embed="rId3"/>
          <a:stretch>
            <a:fillRect/>
          </a:stretch>
        </p:blipFill>
        <p:spPr>
          <a:xfrm>
            <a:off x="6311899" y="1681638"/>
            <a:ext cx="5687843" cy="4265882"/>
          </a:xfrm>
          <a:prstGeom prst="rect">
            <a:avLst/>
          </a:prstGeom>
        </p:spPr>
      </p:pic>
    </p:spTree>
    <p:extLst>
      <p:ext uri="{BB962C8B-B14F-4D97-AF65-F5344CB8AC3E}">
        <p14:creationId xmlns:p14="http://schemas.microsoft.com/office/powerpoint/2010/main" val="455036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B9DF594A-FA16-4F41-B092-FED8763B6F33}"/>
              </a:ext>
            </a:extLst>
          </p:cNvPr>
          <p:cNvSpPr>
            <a:spLocks noGrp="1"/>
          </p:cNvSpPr>
          <p:nvPr>
            <p:ph idx="1"/>
          </p:nvPr>
        </p:nvSpPr>
        <p:spPr>
          <a:xfrm>
            <a:off x="7191019" y="1113494"/>
            <a:ext cx="4755175" cy="4824413"/>
          </a:xfrm>
        </p:spPr>
        <p:txBody>
          <a:bodyPr/>
          <a:lstStyle/>
          <a:p>
            <a:r>
              <a:rPr lang="sv-SE" dirty="0"/>
              <a:t>Ett ”luddigt” formulerat koncept</a:t>
            </a:r>
          </a:p>
          <a:p>
            <a:endParaRPr lang="sv-SE" dirty="0"/>
          </a:p>
          <a:p>
            <a:r>
              <a:rPr lang="sv-SE" dirty="0"/>
              <a:t>Mer än 114 definitioner</a:t>
            </a:r>
          </a:p>
          <a:p>
            <a:endParaRPr lang="sv-SE" dirty="0"/>
          </a:p>
          <a:p>
            <a:r>
              <a:rPr lang="sv-SE" dirty="0"/>
              <a:t>Det är rimligt att begära att den inom 10 år skall kunna leda till åtminstone 5 ggr mer kundnytta per förbrukad resurs (pryl) än idag.</a:t>
            </a:r>
          </a:p>
          <a:p>
            <a:r>
              <a:rPr lang="sv-SE" dirty="0"/>
              <a:t>Inte så många definitioner klarar det lackmustestet</a:t>
            </a:r>
          </a:p>
        </p:txBody>
      </p:sp>
      <p:sp>
        <p:nvSpPr>
          <p:cNvPr id="3" name="Platshållare för bildnummer 2">
            <a:extLst>
              <a:ext uri="{FF2B5EF4-FFF2-40B4-BE49-F238E27FC236}">
                <a16:creationId xmlns:a16="http://schemas.microsoft.com/office/drawing/2014/main" id="{FCD70BFA-04F1-3C45-A366-FB4D13320A7B}"/>
              </a:ext>
            </a:extLst>
          </p:cNvPr>
          <p:cNvSpPr>
            <a:spLocks noGrp="1"/>
          </p:cNvSpPr>
          <p:nvPr>
            <p:ph type="sldNum" sz="quarter" idx="11"/>
          </p:nvPr>
        </p:nvSpPr>
        <p:spPr/>
        <p:txBody>
          <a:bodyPr/>
          <a:lstStyle/>
          <a:p>
            <a:fld id="{689F2D8B-41AF-4F0A-96D1-36B06F461775}" type="slidenum">
              <a:rPr lang="sv-SE" smtClean="0"/>
              <a:pPr/>
              <a:t>10</a:t>
            </a:fld>
            <a:endParaRPr lang="sv-SE"/>
          </a:p>
        </p:txBody>
      </p:sp>
      <p:sp>
        <p:nvSpPr>
          <p:cNvPr id="4" name="Rubrik 3">
            <a:extLst>
              <a:ext uri="{FF2B5EF4-FFF2-40B4-BE49-F238E27FC236}">
                <a16:creationId xmlns:a16="http://schemas.microsoft.com/office/drawing/2014/main" id="{E497A2DE-C320-FC42-BBBB-0457720EFC0F}"/>
              </a:ext>
            </a:extLst>
          </p:cNvPr>
          <p:cNvSpPr>
            <a:spLocks noGrp="1"/>
          </p:cNvSpPr>
          <p:nvPr>
            <p:ph type="title"/>
          </p:nvPr>
        </p:nvSpPr>
        <p:spPr/>
        <p:txBody>
          <a:bodyPr/>
          <a:lstStyle/>
          <a:p>
            <a:r>
              <a:rPr lang="sv-SE" dirty="0"/>
              <a:t>Cirkulär ekonomi?</a:t>
            </a:r>
          </a:p>
        </p:txBody>
      </p:sp>
      <p:pic>
        <p:nvPicPr>
          <p:cNvPr id="6" name="Bildobjekt 5" descr="En bild som visar skärmbild&#10;&#10;Automatiskt genererad beskrivning">
            <a:extLst>
              <a:ext uri="{FF2B5EF4-FFF2-40B4-BE49-F238E27FC236}">
                <a16:creationId xmlns:a16="http://schemas.microsoft.com/office/drawing/2014/main" id="{FD5A1189-32C8-2F44-AAFE-BB25BC399A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592023">
            <a:off x="478185" y="1314213"/>
            <a:ext cx="6234649" cy="4229574"/>
          </a:xfrm>
          <a:prstGeom prst="rect">
            <a:avLst/>
          </a:prstGeom>
        </p:spPr>
      </p:pic>
    </p:spTree>
    <p:extLst>
      <p:ext uri="{BB962C8B-B14F-4D97-AF65-F5344CB8AC3E}">
        <p14:creationId xmlns:p14="http://schemas.microsoft.com/office/powerpoint/2010/main" val="1482940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sv-SE" sz="2700" b="1" dirty="0"/>
              <a:t>Biobaserad CE</a:t>
            </a:r>
            <a:r>
              <a:rPr lang="sv-SE" sz="2700" dirty="0"/>
              <a:t>: Skifte mot biobaserade produkter. </a:t>
            </a:r>
          </a:p>
          <a:p>
            <a:pPr lvl="1"/>
            <a:r>
              <a:rPr lang="sv-SE" sz="2400" dirty="0" err="1"/>
              <a:t>Cirkularitet</a:t>
            </a:r>
            <a:r>
              <a:rPr lang="sv-SE" sz="2400" dirty="0"/>
              <a:t> genom nedbrytbarhet</a:t>
            </a:r>
          </a:p>
          <a:p>
            <a:pPr lvl="1"/>
            <a:r>
              <a:rPr lang="sv-SE" sz="2400" dirty="0"/>
              <a:t>Nackdel: Biomassa blir bristvara. Ökat tryck på ekosystemet. Konkurrens mellan sektorer (</a:t>
            </a:r>
            <a:r>
              <a:rPr lang="sv-SE" sz="2400" dirty="0" err="1"/>
              <a:t>t.ex</a:t>
            </a:r>
            <a:r>
              <a:rPr lang="sv-SE" sz="2400" dirty="0"/>
              <a:t> mellan mat, biobränsle, </a:t>
            </a:r>
            <a:r>
              <a:rPr lang="sv-SE" sz="2400" dirty="0" err="1"/>
              <a:t>bioplast</a:t>
            </a:r>
            <a:r>
              <a:rPr lang="sv-SE" sz="2400" dirty="0"/>
              <a:t>)</a:t>
            </a:r>
          </a:p>
          <a:p>
            <a:r>
              <a:rPr lang="sv-SE" sz="2700" b="1" dirty="0"/>
              <a:t>Symbiotisk CE</a:t>
            </a:r>
            <a:r>
              <a:rPr lang="sv-SE" sz="2700" dirty="0"/>
              <a:t>: Integrering av industrier/processer över sektorsgränser</a:t>
            </a:r>
          </a:p>
          <a:p>
            <a:pPr lvl="1"/>
            <a:r>
              <a:rPr lang="sv-SE" sz="2400" dirty="0" err="1"/>
              <a:t>Cirkularitet</a:t>
            </a:r>
            <a:r>
              <a:rPr lang="sv-SE" sz="2400" dirty="0"/>
              <a:t> genom industriell symbios (”</a:t>
            </a:r>
            <a:r>
              <a:rPr lang="sv-SE" sz="2400" dirty="0" err="1"/>
              <a:t>waste</a:t>
            </a:r>
            <a:r>
              <a:rPr lang="sv-SE" sz="2400" dirty="0"/>
              <a:t>=</a:t>
            </a:r>
            <a:r>
              <a:rPr lang="sv-SE" sz="2400" dirty="0" err="1"/>
              <a:t>food</a:t>
            </a:r>
            <a:r>
              <a:rPr lang="sv-SE" sz="2400" dirty="0"/>
              <a:t>”)</a:t>
            </a:r>
          </a:p>
          <a:p>
            <a:r>
              <a:rPr lang="sv-SE" sz="2700" b="1" dirty="0" err="1">
                <a:solidFill>
                  <a:srgbClr val="0000FF"/>
                </a:solidFill>
              </a:rPr>
              <a:t>Tjänstefierad</a:t>
            </a:r>
            <a:r>
              <a:rPr lang="sv-SE" sz="2700" b="1" dirty="0">
                <a:solidFill>
                  <a:srgbClr val="0000FF"/>
                </a:solidFill>
              </a:rPr>
              <a:t> CE</a:t>
            </a:r>
            <a:r>
              <a:rPr lang="sv-SE" sz="2700" dirty="0">
                <a:solidFill>
                  <a:srgbClr val="0000FF"/>
                </a:solidFill>
              </a:rPr>
              <a:t>: Skifte från produkt-orienterade affärer mot tjänstebaserade.</a:t>
            </a:r>
          </a:p>
          <a:p>
            <a:pPr lvl="1"/>
            <a:r>
              <a:rPr lang="sv-SE" sz="2400" dirty="0" err="1">
                <a:solidFill>
                  <a:srgbClr val="0000FF"/>
                </a:solidFill>
              </a:rPr>
              <a:t>Cirkularitet</a:t>
            </a:r>
            <a:r>
              <a:rPr lang="sv-SE" sz="2400" dirty="0">
                <a:solidFill>
                  <a:srgbClr val="0000FF"/>
                </a:solidFill>
              </a:rPr>
              <a:t> genom ökad produktlivslängd, återbruk, återtillverkning, återvinning</a:t>
            </a:r>
          </a:p>
        </p:txBody>
      </p:sp>
      <p:pic>
        <p:nvPicPr>
          <p:cNvPr id="12" name="Picture Placeholder 11" descr="Untitled2.png"/>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664" r="-13664"/>
          <a:stretch>
            <a:fillRect/>
          </a:stretch>
        </p:blipFill>
        <p:spPr/>
      </p:pic>
      <p:pic>
        <p:nvPicPr>
          <p:cNvPr id="8" name="Picture Placeholder 7" descr="Untitled.png"/>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62795" b="-62795"/>
          <a:stretch>
            <a:fillRect/>
          </a:stretch>
        </p:blipFill>
        <p:spPr>
          <a:xfrm>
            <a:off x="6311900" y="0"/>
            <a:ext cx="2922588" cy="3408363"/>
          </a:xfrm>
        </p:spPr>
      </p:pic>
      <p:sp>
        <p:nvSpPr>
          <p:cNvPr id="2" name="Title 1"/>
          <p:cNvSpPr>
            <a:spLocks noGrp="1"/>
          </p:cNvSpPr>
          <p:nvPr>
            <p:ph type="title"/>
          </p:nvPr>
        </p:nvSpPr>
        <p:spPr/>
        <p:txBody>
          <a:bodyPr>
            <a:normAutofit/>
          </a:bodyPr>
          <a:lstStyle/>
          <a:p>
            <a:r>
              <a:rPr lang="en-GB" dirty="0" err="1"/>
              <a:t>Tre</a:t>
            </a:r>
            <a:r>
              <a:rPr lang="en-GB" dirty="0"/>
              <a:t> </a:t>
            </a:r>
            <a:r>
              <a:rPr lang="en-GB" dirty="0" err="1"/>
              <a:t>typer</a:t>
            </a:r>
            <a:r>
              <a:rPr lang="en-GB" dirty="0"/>
              <a:t> </a:t>
            </a:r>
            <a:r>
              <a:rPr lang="en-GB" dirty="0" err="1"/>
              <a:t>av</a:t>
            </a:r>
            <a:r>
              <a:rPr lang="en-GB" dirty="0"/>
              <a:t> </a:t>
            </a:r>
            <a:r>
              <a:rPr lang="en-GB" dirty="0" err="1"/>
              <a:t>cirkulär</a:t>
            </a:r>
            <a:r>
              <a:rPr lang="en-GB" dirty="0"/>
              <a:t> </a:t>
            </a:r>
            <a:r>
              <a:rPr lang="en-GB" dirty="0" err="1"/>
              <a:t>ekonomi</a:t>
            </a:r>
            <a:endParaRPr lang="en-GB" dirty="0"/>
          </a:p>
        </p:txBody>
      </p:sp>
      <p:pic>
        <p:nvPicPr>
          <p:cNvPr id="11" name="Picture Placeholder 10" descr="Untitled1.png"/>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20171" r="20171"/>
          <a:stretch>
            <a:fillRect/>
          </a:stretch>
        </p:blipFill>
        <p:spPr/>
      </p:pic>
    </p:spTree>
    <p:extLst>
      <p:ext uri="{BB962C8B-B14F-4D97-AF65-F5344CB8AC3E}">
        <p14:creationId xmlns:p14="http://schemas.microsoft.com/office/powerpoint/2010/main" val="33000574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689F2D8B-41AF-4F0A-96D1-36B06F461775}" type="slidenum">
              <a:rPr lang="sv-SE" smtClean="0"/>
              <a:pPr/>
              <a:t>12</a:t>
            </a:fld>
            <a:endParaRPr lang="sv-SE"/>
          </a:p>
        </p:txBody>
      </p:sp>
      <p:sp>
        <p:nvSpPr>
          <p:cNvPr id="6" name="Title 5"/>
          <p:cNvSpPr>
            <a:spLocks noGrp="1"/>
          </p:cNvSpPr>
          <p:nvPr>
            <p:ph type="title"/>
          </p:nvPr>
        </p:nvSpPr>
        <p:spPr/>
        <p:txBody>
          <a:bodyPr/>
          <a:lstStyle/>
          <a:p>
            <a:r>
              <a:rPr lang="en-US" cap="small" dirty="0" err="1"/>
              <a:t>Logiken</a:t>
            </a:r>
            <a:r>
              <a:rPr lang="en-US" cap="small" dirty="0"/>
              <a:t> </a:t>
            </a:r>
            <a:r>
              <a:rPr lang="en-US" cap="small" dirty="0" err="1"/>
              <a:t>för</a:t>
            </a:r>
            <a:r>
              <a:rPr lang="en-US" cap="small" dirty="0"/>
              <a:t> </a:t>
            </a:r>
            <a:r>
              <a:rPr lang="en-US" cap="small" dirty="0" err="1"/>
              <a:t>värdeskapande</a:t>
            </a:r>
            <a:endParaRPr lang="en-GB" dirty="0"/>
          </a:p>
        </p:txBody>
      </p:sp>
      <p:sp>
        <p:nvSpPr>
          <p:cNvPr id="7" name="Content Placeholder 1"/>
          <p:cNvSpPr>
            <a:spLocks noGrp="1"/>
          </p:cNvSpPr>
          <p:nvPr>
            <p:ph idx="1"/>
          </p:nvPr>
        </p:nvSpPr>
        <p:spPr/>
        <p:txBody>
          <a:bodyPr>
            <a:normAutofit fontScale="92500" lnSpcReduction="20000"/>
          </a:bodyPr>
          <a:lstStyle/>
          <a:p>
            <a:r>
              <a:rPr lang="en-US" sz="2400" u="sng" dirty="0" err="1"/>
              <a:t>Linjär</a:t>
            </a:r>
            <a:r>
              <a:rPr lang="en-US" sz="2400" u="sng" dirty="0"/>
              <a:t> (</a:t>
            </a:r>
            <a:r>
              <a:rPr lang="en-US" sz="2400" u="sng" dirty="0" err="1"/>
              <a:t>flödeslogik</a:t>
            </a:r>
            <a:r>
              <a:rPr lang="en-US" sz="2400" u="sng" dirty="0"/>
              <a:t>): </a:t>
            </a:r>
            <a:r>
              <a:rPr lang="en-US" sz="2400" dirty="0" err="1"/>
              <a:t>Stor</a:t>
            </a:r>
            <a:r>
              <a:rPr lang="en-US" sz="2400" dirty="0"/>
              <a:t> marginal, </a:t>
            </a:r>
            <a:r>
              <a:rPr lang="en-US" sz="2400" dirty="0" err="1"/>
              <a:t>stora</a:t>
            </a:r>
            <a:r>
              <a:rPr lang="en-US" sz="2400" dirty="0"/>
              <a:t> </a:t>
            </a:r>
            <a:r>
              <a:rPr lang="en-US" sz="2400" dirty="0" err="1"/>
              <a:t>volymer</a:t>
            </a:r>
            <a:r>
              <a:rPr lang="en-US" sz="2400" dirty="0"/>
              <a:t>, </a:t>
            </a:r>
            <a:r>
              <a:rPr lang="en-US" sz="2400" dirty="0" err="1"/>
              <a:t>håll</a:t>
            </a:r>
            <a:r>
              <a:rPr lang="en-US" sz="2400" dirty="0"/>
              <a:t> </a:t>
            </a:r>
            <a:r>
              <a:rPr lang="en-US" sz="2400" dirty="0" err="1"/>
              <a:t>marknader</a:t>
            </a:r>
            <a:r>
              <a:rPr lang="en-US" sz="2400" dirty="0"/>
              <a:t> </a:t>
            </a:r>
            <a:r>
              <a:rPr lang="en-US" sz="2400" dirty="0" err="1"/>
              <a:t>omättade</a:t>
            </a:r>
            <a:endParaRPr lang="en-US" sz="2400" dirty="0"/>
          </a:p>
          <a:p>
            <a:pPr lvl="1"/>
            <a:r>
              <a:rPr lang="en-US" sz="2000" dirty="0" err="1"/>
              <a:t>Tillverkaren</a:t>
            </a:r>
            <a:r>
              <a:rPr lang="en-US" sz="2000" dirty="0"/>
              <a:t> </a:t>
            </a:r>
            <a:r>
              <a:rPr lang="en-US" sz="2000" dirty="0" err="1"/>
              <a:t>vill</a:t>
            </a:r>
            <a:r>
              <a:rPr lang="en-US" sz="2000" dirty="0"/>
              <a:t> </a:t>
            </a:r>
            <a:r>
              <a:rPr lang="en-US" sz="2000" dirty="0" err="1"/>
              <a:t>sälja</a:t>
            </a:r>
            <a:r>
              <a:rPr lang="en-US" sz="2000" dirty="0"/>
              <a:t> - </a:t>
            </a:r>
            <a:r>
              <a:rPr lang="en-US" sz="2000" dirty="0" err="1"/>
              <a:t>transferera</a:t>
            </a:r>
            <a:r>
              <a:rPr lang="en-US" sz="2000" dirty="0"/>
              <a:t> risk</a:t>
            </a:r>
          </a:p>
          <a:p>
            <a:pPr lvl="1"/>
            <a:r>
              <a:rPr lang="en-US" sz="2000" dirty="0" err="1"/>
              <a:t>Får</a:t>
            </a:r>
            <a:r>
              <a:rPr lang="en-US" sz="2000" dirty="0"/>
              <a:t> </a:t>
            </a:r>
            <a:r>
              <a:rPr lang="en-US" sz="2000" dirty="0" err="1"/>
              <a:t>betalt</a:t>
            </a:r>
            <a:r>
              <a:rPr lang="en-US" sz="2000" dirty="0"/>
              <a:t> vid </a:t>
            </a:r>
            <a:r>
              <a:rPr lang="en-US" sz="2000" dirty="0" err="1"/>
              <a:t>köptillfället</a:t>
            </a:r>
            <a:endParaRPr lang="en-US" sz="2000" dirty="0"/>
          </a:p>
          <a:p>
            <a:pPr lvl="1"/>
            <a:r>
              <a:rPr lang="en-US" sz="2000" dirty="0"/>
              <a:t>Design for obsolescence</a:t>
            </a:r>
          </a:p>
          <a:p>
            <a:pPr lvl="1"/>
            <a:r>
              <a:rPr lang="en-US" sz="2000" dirty="0" err="1"/>
              <a:t>Resursslösande</a:t>
            </a:r>
            <a:r>
              <a:rPr lang="en-US" sz="2000" dirty="0"/>
              <a:t> </a:t>
            </a:r>
            <a:r>
              <a:rPr lang="en-US" sz="2000" dirty="0" err="1"/>
              <a:t>logik</a:t>
            </a:r>
            <a:endParaRPr lang="en-US" sz="2000" dirty="0"/>
          </a:p>
          <a:p>
            <a:endParaRPr lang="en-US" sz="2400" dirty="0"/>
          </a:p>
          <a:p>
            <a:r>
              <a:rPr lang="en-US" sz="2400" u="sng" dirty="0" err="1"/>
              <a:t>Cirkulär</a:t>
            </a:r>
            <a:r>
              <a:rPr lang="en-US" sz="2400" u="sng" dirty="0"/>
              <a:t> (</a:t>
            </a:r>
            <a:r>
              <a:rPr lang="en-US" sz="2400" u="sng" dirty="0" err="1"/>
              <a:t>tillgångslogik</a:t>
            </a:r>
            <a:r>
              <a:rPr lang="en-US" sz="2400" u="sng" dirty="0"/>
              <a:t>): </a:t>
            </a:r>
            <a:r>
              <a:rPr lang="en-US" sz="2400" dirty="0" err="1"/>
              <a:t>Attraktiv</a:t>
            </a:r>
            <a:r>
              <a:rPr lang="en-US" sz="2400" dirty="0"/>
              <a:t> </a:t>
            </a:r>
            <a:r>
              <a:rPr lang="en-US" sz="2400" dirty="0" err="1"/>
              <a:t>lång</a:t>
            </a:r>
            <a:r>
              <a:rPr lang="en-US" sz="2400" dirty="0"/>
              <a:t> </a:t>
            </a:r>
            <a:r>
              <a:rPr lang="en-US" sz="2400" dirty="0" err="1"/>
              <a:t>tid</a:t>
            </a:r>
            <a:r>
              <a:rPr lang="en-US" sz="2400" dirty="0"/>
              <a:t>, </a:t>
            </a:r>
            <a:r>
              <a:rPr lang="en-US" sz="2400" dirty="0" err="1"/>
              <a:t>lång</a:t>
            </a:r>
            <a:r>
              <a:rPr lang="en-US" sz="2400" dirty="0"/>
              <a:t> </a:t>
            </a:r>
            <a:r>
              <a:rPr lang="en-US" sz="2400" dirty="0" err="1"/>
              <a:t>livslängd</a:t>
            </a:r>
            <a:r>
              <a:rPr lang="en-US" sz="2400" dirty="0"/>
              <a:t>, </a:t>
            </a:r>
            <a:r>
              <a:rPr lang="en-US" sz="2400" dirty="0" err="1"/>
              <a:t>långa</a:t>
            </a:r>
            <a:r>
              <a:rPr lang="en-US" sz="2400" dirty="0"/>
              <a:t> </a:t>
            </a:r>
            <a:r>
              <a:rPr lang="en-US" sz="2400" dirty="0" err="1"/>
              <a:t>relationer</a:t>
            </a:r>
            <a:endParaRPr lang="en-US" sz="2400" dirty="0"/>
          </a:p>
          <a:p>
            <a:pPr lvl="1"/>
            <a:r>
              <a:rPr lang="en-US" sz="2000" dirty="0" err="1"/>
              <a:t>Tillverkaren</a:t>
            </a:r>
            <a:r>
              <a:rPr lang="en-US" sz="2000" dirty="0"/>
              <a:t> </a:t>
            </a:r>
            <a:r>
              <a:rPr lang="en-US" sz="2000" dirty="0" err="1"/>
              <a:t>vill</a:t>
            </a:r>
            <a:r>
              <a:rPr lang="en-US" sz="2000" dirty="0"/>
              <a:t> </a:t>
            </a:r>
            <a:r>
              <a:rPr lang="en-US" sz="2000" dirty="0" err="1"/>
              <a:t>behålla</a:t>
            </a:r>
            <a:r>
              <a:rPr lang="en-US" sz="2000" dirty="0"/>
              <a:t> </a:t>
            </a:r>
            <a:r>
              <a:rPr lang="en-US" sz="2000" dirty="0" err="1"/>
              <a:t>ägandet</a:t>
            </a:r>
            <a:r>
              <a:rPr lang="en-US" sz="2000" dirty="0"/>
              <a:t>, </a:t>
            </a:r>
            <a:r>
              <a:rPr lang="en-US" sz="2000" dirty="0" err="1"/>
              <a:t>erbjuder</a:t>
            </a:r>
            <a:r>
              <a:rPr lang="en-US" sz="2000" dirty="0"/>
              <a:t> </a:t>
            </a:r>
            <a:r>
              <a:rPr lang="en-US" sz="2000" dirty="0" err="1"/>
              <a:t>tillgång</a:t>
            </a:r>
            <a:r>
              <a:rPr lang="en-US" sz="2000" dirty="0"/>
              <a:t> till-, </a:t>
            </a:r>
            <a:r>
              <a:rPr lang="en-US" sz="2000" dirty="0" err="1"/>
              <a:t>eller</a:t>
            </a:r>
            <a:r>
              <a:rPr lang="en-US" sz="2000" dirty="0"/>
              <a:t> prestation </a:t>
            </a:r>
            <a:r>
              <a:rPr lang="en-US" sz="2000" dirty="0" err="1"/>
              <a:t>som</a:t>
            </a:r>
            <a:r>
              <a:rPr lang="en-US" sz="2000" dirty="0"/>
              <a:t> </a:t>
            </a:r>
            <a:r>
              <a:rPr lang="en-US" sz="2000" dirty="0" err="1"/>
              <a:t>produkten</a:t>
            </a:r>
            <a:r>
              <a:rPr lang="en-US" sz="2000" dirty="0"/>
              <a:t> ger</a:t>
            </a:r>
          </a:p>
          <a:p>
            <a:pPr lvl="1"/>
            <a:r>
              <a:rPr lang="en-US" sz="2000" dirty="0" err="1"/>
              <a:t>Får</a:t>
            </a:r>
            <a:r>
              <a:rPr lang="en-US" sz="2000" dirty="0"/>
              <a:t> </a:t>
            </a:r>
            <a:r>
              <a:rPr lang="en-US" sz="2000" dirty="0" err="1"/>
              <a:t>betalt</a:t>
            </a:r>
            <a:r>
              <a:rPr lang="en-US" sz="2000" dirty="0"/>
              <a:t> </a:t>
            </a:r>
            <a:r>
              <a:rPr lang="en-US" sz="2000" dirty="0" err="1"/>
              <a:t>när</a:t>
            </a:r>
            <a:r>
              <a:rPr lang="en-US" sz="2000" dirty="0"/>
              <a:t> </a:t>
            </a:r>
            <a:r>
              <a:rPr lang="en-US" sz="2000" dirty="0" err="1"/>
              <a:t>produkten</a:t>
            </a:r>
            <a:r>
              <a:rPr lang="en-US" sz="2000" dirty="0"/>
              <a:t> </a:t>
            </a:r>
            <a:r>
              <a:rPr lang="en-US" sz="2000" dirty="0" err="1"/>
              <a:t>levererar</a:t>
            </a:r>
            <a:r>
              <a:rPr lang="en-US" sz="2000" dirty="0"/>
              <a:t> </a:t>
            </a:r>
            <a:r>
              <a:rPr lang="en-US" sz="2000" dirty="0" err="1"/>
              <a:t>nytta</a:t>
            </a:r>
            <a:endParaRPr lang="en-US" sz="2000" dirty="0"/>
          </a:p>
          <a:p>
            <a:pPr lvl="1"/>
            <a:r>
              <a:rPr lang="en-US" sz="2000" dirty="0"/>
              <a:t>Design for retained attractiveness</a:t>
            </a:r>
          </a:p>
          <a:p>
            <a:pPr lvl="1"/>
            <a:r>
              <a:rPr lang="en-US" sz="2000" dirty="0" err="1"/>
              <a:t>Resursbevarande</a:t>
            </a:r>
            <a:r>
              <a:rPr lang="en-US" sz="2000" dirty="0"/>
              <a:t> </a:t>
            </a:r>
            <a:r>
              <a:rPr lang="en-US" sz="2000" dirty="0" err="1"/>
              <a:t>logik</a:t>
            </a:r>
            <a:endParaRPr lang="en-US" sz="2000" dirty="0"/>
          </a:p>
          <a:p>
            <a:pPr lvl="1"/>
            <a:endParaRPr lang="en-US" sz="2000" dirty="0"/>
          </a:p>
        </p:txBody>
      </p:sp>
      <p:pic>
        <p:nvPicPr>
          <p:cNvPr id="12" name="Picture 14">
            <a:extLst>
              <a:ext uri="{FF2B5EF4-FFF2-40B4-BE49-F238E27FC236}">
                <a16:creationId xmlns:a16="http://schemas.microsoft.com/office/drawing/2014/main" id="{8B82828E-2C1B-EB48-9D3F-29393255DEE7}"/>
              </a:ext>
            </a:extLst>
          </p:cNvPr>
          <p:cNvPicPr>
            <a:picLocks noChangeAspect="1"/>
          </p:cNvPicPr>
          <p:nvPr/>
        </p:nvPicPr>
        <p:blipFill>
          <a:blip r:embed="rId3"/>
          <a:stretch>
            <a:fillRect/>
          </a:stretch>
        </p:blipFill>
        <p:spPr>
          <a:xfrm>
            <a:off x="6645943" y="404813"/>
            <a:ext cx="5131989" cy="2415053"/>
          </a:xfrm>
          <a:prstGeom prst="rect">
            <a:avLst/>
          </a:prstGeom>
        </p:spPr>
      </p:pic>
      <p:pic>
        <p:nvPicPr>
          <p:cNvPr id="3" name="Bildobjekt 2" descr="En bild som visar dator, tangentbord, bord, mus&#10;&#10;Automatiskt genererad beskrivning">
            <a:extLst>
              <a:ext uri="{FF2B5EF4-FFF2-40B4-BE49-F238E27FC236}">
                <a16:creationId xmlns:a16="http://schemas.microsoft.com/office/drawing/2014/main" id="{4BA745B9-664E-AE43-B652-46933EC731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3142" y="3570855"/>
            <a:ext cx="4143977" cy="2928825"/>
          </a:xfrm>
          <a:prstGeom prst="rect">
            <a:avLst/>
          </a:prstGeom>
          <a:ln w="19050">
            <a:solidFill>
              <a:srgbClr val="002060"/>
            </a:solidFill>
          </a:ln>
        </p:spPr>
      </p:pic>
    </p:spTree>
    <p:extLst>
      <p:ext uri="{BB962C8B-B14F-4D97-AF65-F5344CB8AC3E}">
        <p14:creationId xmlns:p14="http://schemas.microsoft.com/office/powerpoint/2010/main" val="2591981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274639"/>
            <a:ext cx="11514667" cy="1143000"/>
          </a:xfrm>
        </p:spPr>
        <p:txBody>
          <a:bodyPr>
            <a:normAutofit/>
          </a:bodyPr>
          <a:lstStyle/>
          <a:p>
            <a:r>
              <a:rPr lang="en-GB" sz="4800" dirty="0" err="1"/>
              <a:t>Är</a:t>
            </a:r>
            <a:r>
              <a:rPr lang="en-GB" sz="4800" dirty="0"/>
              <a:t> </a:t>
            </a:r>
            <a:r>
              <a:rPr lang="en-GB" sz="4800" dirty="0" err="1"/>
              <a:t>det</a:t>
            </a:r>
            <a:r>
              <a:rPr lang="en-GB" sz="4800" dirty="0"/>
              <a:t> </a:t>
            </a:r>
            <a:r>
              <a:rPr lang="en-GB" sz="4800" dirty="0" err="1"/>
              <a:t>cirkulärt</a:t>
            </a:r>
            <a:r>
              <a:rPr lang="en-GB" sz="4800" dirty="0"/>
              <a:t>? </a:t>
            </a:r>
            <a:r>
              <a:rPr lang="en-GB" sz="4800" dirty="0" err="1"/>
              <a:t>Är</a:t>
            </a:r>
            <a:r>
              <a:rPr lang="en-GB" sz="4800" dirty="0"/>
              <a:t> </a:t>
            </a:r>
            <a:r>
              <a:rPr lang="en-GB" sz="4800" dirty="0" err="1"/>
              <a:t>det</a:t>
            </a:r>
            <a:r>
              <a:rPr lang="en-GB" sz="4800" dirty="0"/>
              <a:t> </a:t>
            </a:r>
            <a:r>
              <a:rPr lang="en-GB" sz="4800" dirty="0" err="1"/>
              <a:t>hållbart</a:t>
            </a:r>
            <a:r>
              <a:rPr lang="en-GB" sz="4800" dirty="0"/>
              <a:t>?</a:t>
            </a:r>
          </a:p>
        </p:txBody>
      </p:sp>
      <p:pic>
        <p:nvPicPr>
          <p:cNvPr id="4" name="Picture 3" descr="Skärmavbild 2017-05-08 kl. 20.50.2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62" y="1872289"/>
            <a:ext cx="4804477" cy="2481184"/>
          </a:xfrm>
          <a:prstGeom prst="rect">
            <a:avLst/>
          </a:prstGeom>
        </p:spPr>
      </p:pic>
      <p:grpSp>
        <p:nvGrpSpPr>
          <p:cNvPr id="3" name="Group 2"/>
          <p:cNvGrpSpPr/>
          <p:nvPr/>
        </p:nvGrpSpPr>
        <p:grpSpPr>
          <a:xfrm>
            <a:off x="5344389" y="1984367"/>
            <a:ext cx="6110391" cy="2046527"/>
            <a:chOff x="4008291" y="1488275"/>
            <a:chExt cx="4582793" cy="1534895"/>
          </a:xfrm>
        </p:grpSpPr>
        <p:pic>
          <p:nvPicPr>
            <p:cNvPr id="7" name="Picture 6" descr="small tree.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8291" y="1488275"/>
              <a:ext cx="1266671" cy="1520005"/>
            </a:xfrm>
            <a:prstGeom prst="rect">
              <a:avLst/>
            </a:prstGeom>
          </p:spPr>
        </p:pic>
        <p:pic>
          <p:nvPicPr>
            <p:cNvPr id="8" name="Picture 7" descr="large tre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8051" y="1503469"/>
              <a:ext cx="2263033" cy="1519701"/>
            </a:xfrm>
            <a:prstGeom prst="rect">
              <a:avLst/>
            </a:prstGeom>
          </p:spPr>
        </p:pic>
        <p:sp>
          <p:nvSpPr>
            <p:cNvPr id="9" name="Right Arrow 8"/>
            <p:cNvSpPr/>
            <p:nvPr/>
          </p:nvSpPr>
          <p:spPr>
            <a:xfrm>
              <a:off x="5435451" y="2084578"/>
              <a:ext cx="769667" cy="3848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 name="TextBox 9"/>
            <p:cNvSpPr txBox="1"/>
            <p:nvPr/>
          </p:nvSpPr>
          <p:spPr>
            <a:xfrm>
              <a:off x="5358480" y="2527182"/>
              <a:ext cx="661046" cy="276999"/>
            </a:xfrm>
            <a:prstGeom prst="rect">
              <a:avLst/>
            </a:prstGeom>
            <a:noFill/>
          </p:spPr>
          <p:txBody>
            <a:bodyPr wrap="none" rtlCol="0">
              <a:spAutoFit/>
            </a:bodyPr>
            <a:lstStyle/>
            <a:p>
              <a:r>
                <a:rPr lang="sv-SE" dirty="0"/>
                <a:t>Tid: 70</a:t>
              </a:r>
            </a:p>
          </p:txBody>
        </p:sp>
      </p:grpSp>
      <p:grpSp>
        <p:nvGrpSpPr>
          <p:cNvPr id="20" name="Group 19"/>
          <p:cNvGrpSpPr/>
          <p:nvPr/>
        </p:nvGrpSpPr>
        <p:grpSpPr>
          <a:xfrm>
            <a:off x="4983647" y="4011034"/>
            <a:ext cx="6803268" cy="2598836"/>
            <a:chOff x="3737735" y="3008275"/>
            <a:chExt cx="5102451" cy="1949127"/>
          </a:xfrm>
        </p:grpSpPr>
        <p:pic>
          <p:nvPicPr>
            <p:cNvPr id="11" name="Picture 10" descr="chair.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7075" y="3431642"/>
              <a:ext cx="1013111" cy="1520260"/>
            </a:xfrm>
            <a:prstGeom prst="rect">
              <a:avLst/>
            </a:prstGeom>
          </p:spPr>
        </p:pic>
        <p:pic>
          <p:nvPicPr>
            <p:cNvPr id="12" name="Picture 11" descr="fiberboard.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51184" y="4087839"/>
              <a:ext cx="1308433" cy="869563"/>
            </a:xfrm>
            <a:prstGeom prst="rect">
              <a:avLst/>
            </a:prstGeom>
          </p:spPr>
        </p:pic>
        <p:pic>
          <p:nvPicPr>
            <p:cNvPr id="13" name="Picture 12" descr="house.jpe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7735" y="3797274"/>
              <a:ext cx="1891095" cy="1159696"/>
            </a:xfrm>
            <a:prstGeom prst="rect">
              <a:avLst/>
            </a:prstGeom>
          </p:spPr>
        </p:pic>
        <p:sp>
          <p:nvSpPr>
            <p:cNvPr id="14" name="Right Arrow 13"/>
            <p:cNvSpPr/>
            <p:nvPr/>
          </p:nvSpPr>
          <p:spPr>
            <a:xfrm rot="10800000">
              <a:off x="7415810" y="4334549"/>
              <a:ext cx="501816" cy="38642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Right Arrow 14"/>
            <p:cNvSpPr/>
            <p:nvPr/>
          </p:nvSpPr>
          <p:spPr>
            <a:xfrm rot="10800000">
              <a:off x="5567076" y="4371487"/>
              <a:ext cx="501816" cy="38642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Right Arrow 15"/>
            <p:cNvSpPr/>
            <p:nvPr/>
          </p:nvSpPr>
          <p:spPr>
            <a:xfrm rot="5400000">
              <a:off x="7836059" y="3099847"/>
              <a:ext cx="501816" cy="38642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 name="Right Arrow 16"/>
            <p:cNvSpPr/>
            <p:nvPr/>
          </p:nvSpPr>
          <p:spPr>
            <a:xfrm rot="16200000">
              <a:off x="4390268" y="3194515"/>
              <a:ext cx="501816" cy="38642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Right Brace 17"/>
            <p:cNvSpPr/>
            <p:nvPr/>
          </p:nvSpPr>
          <p:spPr>
            <a:xfrm rot="16200000">
              <a:off x="6185807" y="1950019"/>
              <a:ext cx="394454" cy="3338560"/>
            </a:xfrm>
            <a:prstGeom prst="rightBrace">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a:p>
          </p:txBody>
        </p:sp>
        <p:sp>
          <p:nvSpPr>
            <p:cNvPr id="19" name="TextBox 18"/>
            <p:cNvSpPr txBox="1"/>
            <p:nvPr/>
          </p:nvSpPr>
          <p:spPr>
            <a:xfrm>
              <a:off x="6128149" y="3008275"/>
              <a:ext cx="479939" cy="276999"/>
            </a:xfrm>
            <a:prstGeom prst="rect">
              <a:avLst/>
            </a:prstGeom>
            <a:noFill/>
          </p:spPr>
          <p:txBody>
            <a:bodyPr wrap="none" rtlCol="0">
              <a:spAutoFit/>
            </a:bodyPr>
            <a:lstStyle/>
            <a:p>
              <a:r>
                <a:rPr lang="sv-SE" dirty="0"/>
                <a:t>&gt; 70</a:t>
              </a:r>
            </a:p>
          </p:txBody>
        </p:sp>
      </p:grpSp>
      <p:sp>
        <p:nvSpPr>
          <p:cNvPr id="5" name="textruta 4">
            <a:extLst>
              <a:ext uri="{FF2B5EF4-FFF2-40B4-BE49-F238E27FC236}">
                <a16:creationId xmlns:a16="http://schemas.microsoft.com/office/drawing/2014/main" id="{54A1D657-2D98-6445-B541-148C30D048F8}"/>
              </a:ext>
            </a:extLst>
          </p:cNvPr>
          <p:cNvSpPr txBox="1"/>
          <p:nvPr/>
        </p:nvSpPr>
        <p:spPr>
          <a:xfrm>
            <a:off x="10115096" y="5088702"/>
            <a:ext cx="441146" cy="369332"/>
          </a:xfrm>
          <a:prstGeom prst="rect">
            <a:avLst/>
          </a:prstGeom>
          <a:noFill/>
        </p:spPr>
        <p:txBody>
          <a:bodyPr wrap="none" rtlCol="0">
            <a:spAutoFit/>
          </a:bodyPr>
          <a:lstStyle/>
          <a:p>
            <a:r>
              <a:rPr lang="sv-SE" dirty="0"/>
              <a:t>15</a:t>
            </a:r>
          </a:p>
        </p:txBody>
      </p:sp>
      <p:sp>
        <p:nvSpPr>
          <p:cNvPr id="21" name="textruta 20">
            <a:extLst>
              <a:ext uri="{FF2B5EF4-FFF2-40B4-BE49-F238E27FC236}">
                <a16:creationId xmlns:a16="http://schemas.microsoft.com/office/drawing/2014/main" id="{0183F954-1F68-5342-9EB6-7A6DF7B87A87}"/>
              </a:ext>
            </a:extLst>
          </p:cNvPr>
          <p:cNvSpPr txBox="1"/>
          <p:nvPr/>
        </p:nvSpPr>
        <p:spPr>
          <a:xfrm>
            <a:off x="7575096" y="5088702"/>
            <a:ext cx="441146" cy="369332"/>
          </a:xfrm>
          <a:prstGeom prst="rect">
            <a:avLst/>
          </a:prstGeom>
          <a:noFill/>
        </p:spPr>
        <p:txBody>
          <a:bodyPr wrap="none" rtlCol="0">
            <a:spAutoFit/>
          </a:bodyPr>
          <a:lstStyle/>
          <a:p>
            <a:r>
              <a:rPr lang="sv-SE" dirty="0"/>
              <a:t>65</a:t>
            </a:r>
          </a:p>
        </p:txBody>
      </p:sp>
      <p:pic>
        <p:nvPicPr>
          <p:cNvPr id="6" name="Bildobjekt 5">
            <a:extLst>
              <a:ext uri="{FF2B5EF4-FFF2-40B4-BE49-F238E27FC236}">
                <a16:creationId xmlns:a16="http://schemas.microsoft.com/office/drawing/2014/main" id="{272CF231-DEDB-5B4B-BA20-C11B135B63CA}"/>
              </a:ext>
            </a:extLst>
          </p:cNvPr>
          <p:cNvPicPr>
            <a:picLocks noChangeAspect="1"/>
          </p:cNvPicPr>
          <p:nvPr/>
        </p:nvPicPr>
        <p:blipFill>
          <a:blip r:embed="rId9"/>
          <a:stretch>
            <a:fillRect/>
          </a:stretch>
        </p:blipFill>
        <p:spPr>
          <a:xfrm>
            <a:off x="387346" y="4446891"/>
            <a:ext cx="2136470" cy="2136470"/>
          </a:xfrm>
          <a:prstGeom prst="rect">
            <a:avLst/>
          </a:prstGeom>
        </p:spPr>
      </p:pic>
    </p:spTree>
    <p:extLst>
      <p:ext uri="{BB962C8B-B14F-4D97-AF65-F5344CB8AC3E}">
        <p14:creationId xmlns:p14="http://schemas.microsoft.com/office/powerpoint/2010/main" val="16724832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925E-3EF5-41A3-A2D7-61EF84FC2797}"/>
              </a:ext>
            </a:extLst>
          </p:cNvPr>
          <p:cNvSpPr>
            <a:spLocks noGrp="1"/>
          </p:cNvSpPr>
          <p:nvPr>
            <p:ph type="title"/>
          </p:nvPr>
        </p:nvSpPr>
        <p:spPr>
          <a:xfrm>
            <a:off x="489298" y="269047"/>
            <a:ext cx="11702702" cy="846521"/>
          </a:xfrm>
        </p:spPr>
        <p:txBody>
          <a:bodyPr>
            <a:noAutofit/>
          </a:bodyPr>
          <a:lstStyle/>
          <a:p>
            <a:r>
              <a:rPr lang="en-GB" cap="all" dirty="0" err="1"/>
              <a:t>IndustriELL</a:t>
            </a:r>
            <a:r>
              <a:rPr lang="en-GB" cap="all" dirty="0"/>
              <a:t> </a:t>
            </a:r>
            <a:r>
              <a:rPr lang="en-GB" cap="all" dirty="0" err="1"/>
              <a:t>symbios</a:t>
            </a:r>
            <a:r>
              <a:rPr lang="en-GB" cap="all" dirty="0"/>
              <a:t> I </a:t>
            </a:r>
            <a:r>
              <a:rPr lang="en-GB" cap="all" dirty="0" err="1"/>
              <a:t>Kalundborg</a:t>
            </a:r>
            <a:endParaRPr lang="en-GB" cap="all" dirty="0"/>
          </a:p>
        </p:txBody>
      </p:sp>
      <p:pic>
        <p:nvPicPr>
          <p:cNvPr id="6" name="Content Placeholder 5">
            <a:extLst>
              <a:ext uri="{FF2B5EF4-FFF2-40B4-BE49-F238E27FC236}">
                <a16:creationId xmlns:a16="http://schemas.microsoft.com/office/drawing/2014/main" id="{3DA7DFB6-6CB5-4309-B692-6B8019AC95EA}"/>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89298" y="1373447"/>
            <a:ext cx="8359287" cy="5244963"/>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35B88CE6-0ECC-4F09-B6F7-33AA59F47A40}"/>
              </a:ext>
            </a:extLst>
          </p:cNvPr>
          <p:cNvSpPr>
            <a:spLocks noGrp="1"/>
          </p:cNvSpPr>
          <p:nvPr>
            <p:ph type="sldNum" sz="quarter" idx="12"/>
          </p:nvPr>
        </p:nvSpPr>
        <p:spPr>
          <a:xfrm>
            <a:off x="9329532" y="6223828"/>
            <a:ext cx="1706217" cy="365125"/>
          </a:xfrm>
        </p:spPr>
        <p:txBody>
          <a:bodyPr/>
          <a:lstStyle/>
          <a:p>
            <a:fld id="{12A99865-0DF5-4BC3-85C5-DB295B781894}" type="slidenum">
              <a:rPr lang="en-GB" smtClean="0"/>
              <a:t>14</a:t>
            </a:fld>
            <a:endParaRPr lang="en-GB"/>
          </a:p>
        </p:txBody>
      </p:sp>
    </p:spTree>
    <p:extLst>
      <p:ext uri="{BB962C8B-B14F-4D97-AF65-F5344CB8AC3E}">
        <p14:creationId xmlns:p14="http://schemas.microsoft.com/office/powerpoint/2010/main" val="4146988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78A8F13F-0211-3545-BAA6-382200B7413D}"/>
              </a:ext>
            </a:extLst>
          </p:cNvPr>
          <p:cNvSpPr>
            <a:spLocks noGrp="1"/>
          </p:cNvSpPr>
          <p:nvPr>
            <p:ph idx="1"/>
          </p:nvPr>
        </p:nvSpPr>
        <p:spPr>
          <a:xfrm>
            <a:off x="550862" y="1233488"/>
            <a:ext cx="5386299" cy="4824413"/>
          </a:xfrm>
        </p:spPr>
        <p:txBody>
          <a:bodyPr/>
          <a:lstStyle/>
          <a:p>
            <a:r>
              <a:rPr lang="sv-SE" dirty="0"/>
              <a:t>Material återanvänds på olika sätt</a:t>
            </a:r>
          </a:p>
          <a:p>
            <a:pPr lvl="1"/>
            <a:r>
              <a:rPr lang="sv-SE" dirty="0"/>
              <a:t>Återvunnet material i nya produkter</a:t>
            </a:r>
          </a:p>
          <a:p>
            <a:pPr lvl="1"/>
            <a:r>
              <a:rPr lang="sv-SE" dirty="0" err="1"/>
              <a:t>Återtillverkade</a:t>
            </a:r>
            <a:r>
              <a:rPr lang="sv-SE" dirty="0"/>
              <a:t> komponenter i nya produkter</a:t>
            </a:r>
          </a:p>
          <a:p>
            <a:pPr lvl="1"/>
            <a:r>
              <a:rPr lang="sv-SE" dirty="0" err="1"/>
              <a:t>Återtillverkade</a:t>
            </a:r>
            <a:r>
              <a:rPr lang="sv-SE" dirty="0"/>
              <a:t> delsystem i nya produkter</a:t>
            </a:r>
          </a:p>
          <a:p>
            <a:pPr lvl="1"/>
            <a:r>
              <a:rPr lang="sv-SE" dirty="0" err="1"/>
              <a:t>Återtillverkade</a:t>
            </a:r>
            <a:r>
              <a:rPr lang="sv-SE" dirty="0"/>
              <a:t> produkter</a:t>
            </a:r>
          </a:p>
          <a:p>
            <a:pPr lvl="1"/>
            <a:r>
              <a:rPr lang="sv-SE" dirty="0"/>
              <a:t>Återanvända produkter</a:t>
            </a:r>
          </a:p>
          <a:p>
            <a:pPr lvl="1"/>
            <a:r>
              <a:rPr lang="sv-SE" dirty="0"/>
              <a:t>Uppgradering av produkter under användning</a:t>
            </a:r>
          </a:p>
          <a:p>
            <a:endParaRPr lang="sv-SE" dirty="0"/>
          </a:p>
        </p:txBody>
      </p:sp>
      <p:sp>
        <p:nvSpPr>
          <p:cNvPr id="3" name="Platshållare för bildnummer 2">
            <a:extLst>
              <a:ext uri="{FF2B5EF4-FFF2-40B4-BE49-F238E27FC236}">
                <a16:creationId xmlns:a16="http://schemas.microsoft.com/office/drawing/2014/main" id="{F3953F68-7EE5-3345-BA69-69F7FFF8B401}"/>
              </a:ext>
            </a:extLst>
          </p:cNvPr>
          <p:cNvSpPr>
            <a:spLocks noGrp="1"/>
          </p:cNvSpPr>
          <p:nvPr>
            <p:ph type="sldNum" sz="quarter" idx="11"/>
          </p:nvPr>
        </p:nvSpPr>
        <p:spPr/>
        <p:txBody>
          <a:bodyPr/>
          <a:lstStyle/>
          <a:p>
            <a:fld id="{689F2D8B-41AF-4F0A-96D1-36B06F461775}" type="slidenum">
              <a:rPr lang="sv-SE" smtClean="0"/>
              <a:pPr/>
              <a:t>15</a:t>
            </a:fld>
            <a:endParaRPr lang="sv-SE"/>
          </a:p>
        </p:txBody>
      </p:sp>
      <p:sp>
        <p:nvSpPr>
          <p:cNvPr id="4" name="Rubrik 3">
            <a:extLst>
              <a:ext uri="{FF2B5EF4-FFF2-40B4-BE49-F238E27FC236}">
                <a16:creationId xmlns:a16="http://schemas.microsoft.com/office/drawing/2014/main" id="{377AD4B9-C938-0A44-BB5C-18AA99AE393B}"/>
              </a:ext>
            </a:extLst>
          </p:cNvPr>
          <p:cNvSpPr>
            <a:spLocks noGrp="1"/>
          </p:cNvSpPr>
          <p:nvPr>
            <p:ph type="title"/>
          </p:nvPr>
        </p:nvSpPr>
        <p:spPr/>
        <p:txBody>
          <a:bodyPr/>
          <a:lstStyle/>
          <a:p>
            <a:r>
              <a:rPr lang="sv-SE" dirty="0"/>
              <a:t>Vad karakteriserar den cirkulära ekonomin?</a:t>
            </a:r>
          </a:p>
        </p:txBody>
      </p:sp>
      <p:pic>
        <p:nvPicPr>
          <p:cNvPr id="13" name="Bildobjekt 12">
            <a:extLst>
              <a:ext uri="{FF2B5EF4-FFF2-40B4-BE49-F238E27FC236}">
                <a16:creationId xmlns:a16="http://schemas.microsoft.com/office/drawing/2014/main" id="{78AAD805-F846-A34B-880F-5C9FEE716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91" y="3958447"/>
            <a:ext cx="9668009" cy="2787454"/>
          </a:xfrm>
          <a:prstGeom prst="rect">
            <a:avLst/>
          </a:prstGeom>
        </p:spPr>
      </p:pic>
    </p:spTree>
    <p:extLst>
      <p:ext uri="{BB962C8B-B14F-4D97-AF65-F5344CB8AC3E}">
        <p14:creationId xmlns:p14="http://schemas.microsoft.com/office/powerpoint/2010/main" val="3653949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58D013-A834-3C49-B42C-7C15FB5B66D0}"/>
              </a:ext>
            </a:extLst>
          </p:cNvPr>
          <p:cNvSpPr>
            <a:spLocks noGrp="1"/>
          </p:cNvSpPr>
          <p:nvPr>
            <p:ph type="title"/>
          </p:nvPr>
        </p:nvSpPr>
        <p:spPr>
          <a:xfrm>
            <a:off x="477710" y="167069"/>
            <a:ext cx="11379195" cy="984885"/>
          </a:xfrm>
        </p:spPr>
        <p:txBody>
          <a:bodyPr/>
          <a:lstStyle/>
          <a:p>
            <a:pPr algn="ctr"/>
            <a:r>
              <a:rPr lang="sv-SE" dirty="0"/>
              <a:t>Pudelns kärna: </a:t>
            </a:r>
            <a:r>
              <a:rPr lang="sv-SE" b="1" dirty="0"/>
              <a:t>AFFÄRSMODELLEN</a:t>
            </a:r>
            <a:br>
              <a:rPr lang="sv-SE" b="1" dirty="0"/>
            </a:br>
            <a:r>
              <a:rPr lang="sv-SE" dirty="0"/>
              <a:t>Logiken för hur företaget tjänar pengar</a:t>
            </a:r>
            <a:endParaRPr lang="sv-SE" sz="1200" dirty="0"/>
          </a:p>
        </p:txBody>
      </p:sp>
      <p:sp>
        <p:nvSpPr>
          <p:cNvPr id="7" name="Platshållare för bildnummer 6">
            <a:extLst>
              <a:ext uri="{FF2B5EF4-FFF2-40B4-BE49-F238E27FC236}">
                <a16:creationId xmlns:a16="http://schemas.microsoft.com/office/drawing/2014/main" id="{CE5F1F04-17C8-A34F-88FF-DADA870DB759}"/>
              </a:ext>
            </a:extLst>
          </p:cNvPr>
          <p:cNvSpPr>
            <a:spLocks noGrp="1"/>
          </p:cNvSpPr>
          <p:nvPr>
            <p:ph type="sldNum" sz="quarter" idx="12"/>
          </p:nvPr>
        </p:nvSpPr>
        <p:spPr/>
        <p:txBody>
          <a:bodyPr/>
          <a:lstStyle/>
          <a:p>
            <a:fld id="{689F2D8B-41AF-4F0A-96D1-36B06F461775}" type="slidenum">
              <a:rPr lang="sv-SE" smtClean="0"/>
              <a:pPr/>
              <a:t>16</a:t>
            </a:fld>
            <a:endParaRPr lang="sv-SE"/>
          </a:p>
        </p:txBody>
      </p:sp>
      <p:sp>
        <p:nvSpPr>
          <p:cNvPr id="8" name="textruta 7">
            <a:extLst>
              <a:ext uri="{FF2B5EF4-FFF2-40B4-BE49-F238E27FC236}">
                <a16:creationId xmlns:a16="http://schemas.microsoft.com/office/drawing/2014/main" id="{3B5C49E4-BB0C-1F4C-8862-6F559E5A0B6F}"/>
              </a:ext>
            </a:extLst>
          </p:cNvPr>
          <p:cNvSpPr txBox="1"/>
          <p:nvPr/>
        </p:nvSpPr>
        <p:spPr>
          <a:xfrm>
            <a:off x="1704474" y="7077753"/>
            <a:ext cx="8783052" cy="1477328"/>
          </a:xfrm>
          <a:prstGeom prst="rect">
            <a:avLst/>
          </a:prstGeom>
          <a:solidFill>
            <a:schemeClr val="accent4">
              <a:lumMod val="20000"/>
              <a:lumOff val="80000"/>
            </a:schemeClr>
          </a:solidFill>
        </p:spPr>
        <p:txBody>
          <a:bodyPr wrap="square" rtlCol="0">
            <a:spAutoFit/>
          </a:bodyPr>
          <a:lstStyle/>
          <a:p>
            <a:r>
              <a:rPr lang="sv-SE" dirty="0"/>
              <a:t>Min (och W. </a:t>
            </a:r>
            <a:r>
              <a:rPr lang="sv-SE" dirty="0" err="1"/>
              <a:t>Stahel’s</a:t>
            </a:r>
            <a:r>
              <a:rPr lang="sv-SE" dirty="0"/>
              <a:t>) åsikt: </a:t>
            </a:r>
          </a:p>
          <a:p>
            <a:r>
              <a:rPr lang="sv-SE" dirty="0"/>
              <a:t>En cirkulär ekonomi kan inte bygga på linjära (flödesbaserade) affärsmodeller. </a:t>
            </a:r>
          </a:p>
          <a:p>
            <a:r>
              <a:rPr lang="sv-SE" dirty="0"/>
              <a:t>De MÅSTE vara tillgångsbaserade!</a:t>
            </a:r>
          </a:p>
          <a:p>
            <a:r>
              <a:rPr lang="sv-SE" dirty="0"/>
              <a:t>Det kan garanterat ge 5 gånger mer kundnytta per produkt</a:t>
            </a:r>
          </a:p>
          <a:p>
            <a:endParaRPr lang="sv-SE" dirty="0"/>
          </a:p>
        </p:txBody>
      </p:sp>
      <p:sp>
        <p:nvSpPr>
          <p:cNvPr id="9" name="textruta 8">
            <a:extLst>
              <a:ext uri="{FF2B5EF4-FFF2-40B4-BE49-F238E27FC236}">
                <a16:creationId xmlns:a16="http://schemas.microsoft.com/office/drawing/2014/main" id="{602C3DAF-877F-A44A-BC1C-616816EE860F}"/>
              </a:ext>
            </a:extLst>
          </p:cNvPr>
          <p:cNvSpPr txBox="1"/>
          <p:nvPr/>
        </p:nvSpPr>
        <p:spPr>
          <a:xfrm>
            <a:off x="2196782" y="1385122"/>
            <a:ext cx="7075976" cy="523220"/>
          </a:xfrm>
          <a:prstGeom prst="rect">
            <a:avLst/>
          </a:prstGeom>
          <a:noFill/>
        </p:spPr>
        <p:txBody>
          <a:bodyPr wrap="none" rtlCol="0">
            <a:spAutoFit/>
          </a:bodyPr>
          <a:lstStyle/>
          <a:p>
            <a:r>
              <a:rPr lang="sv-SE" sz="2800" b="1" dirty="0"/>
              <a:t>Flödesdriven vinst eller tillgångsdriven?</a:t>
            </a:r>
          </a:p>
        </p:txBody>
      </p:sp>
      <p:sp>
        <p:nvSpPr>
          <p:cNvPr id="19" name="textruta 18">
            <a:extLst>
              <a:ext uri="{FF2B5EF4-FFF2-40B4-BE49-F238E27FC236}">
                <a16:creationId xmlns:a16="http://schemas.microsoft.com/office/drawing/2014/main" id="{A7DF4126-A619-E24A-88CA-4336DEDC82EB}"/>
              </a:ext>
            </a:extLst>
          </p:cNvPr>
          <p:cNvSpPr txBox="1"/>
          <p:nvPr/>
        </p:nvSpPr>
        <p:spPr>
          <a:xfrm>
            <a:off x="213862" y="2542511"/>
            <a:ext cx="2749471" cy="2031325"/>
          </a:xfrm>
          <a:prstGeom prst="rect">
            <a:avLst/>
          </a:prstGeom>
          <a:solidFill>
            <a:schemeClr val="accent5">
              <a:lumMod val="20000"/>
              <a:lumOff val="80000"/>
            </a:schemeClr>
          </a:solidFill>
        </p:spPr>
        <p:txBody>
          <a:bodyPr wrap="none" rtlCol="0">
            <a:spAutoFit/>
          </a:bodyPr>
          <a:lstStyle/>
          <a:p>
            <a:r>
              <a:rPr lang="sv-SE" b="1" dirty="0"/>
              <a:t>Flödesorienterad, linjär</a:t>
            </a:r>
          </a:p>
          <a:p>
            <a:r>
              <a:rPr lang="sv-SE" b="1" dirty="0"/>
              <a:t>Affärsmodell:</a:t>
            </a:r>
          </a:p>
          <a:p>
            <a:r>
              <a:rPr lang="sv-SE" dirty="0"/>
              <a:t>Sälj många produkter!</a:t>
            </a:r>
          </a:p>
          <a:p>
            <a:r>
              <a:rPr lang="sv-SE" dirty="0"/>
              <a:t>    - Kort livslängd</a:t>
            </a:r>
          </a:p>
          <a:p>
            <a:r>
              <a:rPr lang="sv-SE" dirty="0"/>
              <a:t>    - Svåra att laga</a:t>
            </a:r>
          </a:p>
          <a:p>
            <a:r>
              <a:rPr lang="sv-SE" dirty="0"/>
              <a:t>    - Svåra att uppgradera</a:t>
            </a:r>
          </a:p>
          <a:p>
            <a:r>
              <a:rPr lang="sv-SE" dirty="0"/>
              <a:t>    - Skapa mode</a:t>
            </a:r>
          </a:p>
        </p:txBody>
      </p:sp>
      <p:sp>
        <p:nvSpPr>
          <p:cNvPr id="20" name="textruta 19">
            <a:extLst>
              <a:ext uri="{FF2B5EF4-FFF2-40B4-BE49-F238E27FC236}">
                <a16:creationId xmlns:a16="http://schemas.microsoft.com/office/drawing/2014/main" id="{60E6C99E-89DA-5F41-945A-E47591B95A82}"/>
              </a:ext>
            </a:extLst>
          </p:cNvPr>
          <p:cNvSpPr txBox="1"/>
          <p:nvPr/>
        </p:nvSpPr>
        <p:spPr>
          <a:xfrm>
            <a:off x="8842428" y="2542511"/>
            <a:ext cx="3288080" cy="2031325"/>
          </a:xfrm>
          <a:prstGeom prst="rect">
            <a:avLst/>
          </a:prstGeom>
          <a:solidFill>
            <a:schemeClr val="accent6">
              <a:lumMod val="20000"/>
              <a:lumOff val="80000"/>
            </a:schemeClr>
          </a:solidFill>
        </p:spPr>
        <p:txBody>
          <a:bodyPr wrap="none" rtlCol="0">
            <a:spAutoFit/>
          </a:bodyPr>
          <a:lstStyle/>
          <a:p>
            <a:r>
              <a:rPr lang="sv-SE" b="1" dirty="0"/>
              <a:t>Tillgångsorienterad, cirkulär</a:t>
            </a:r>
          </a:p>
          <a:p>
            <a:r>
              <a:rPr lang="sv-SE" b="1" dirty="0"/>
              <a:t>Affärsmodell:</a:t>
            </a:r>
          </a:p>
          <a:p>
            <a:r>
              <a:rPr lang="sv-SE" dirty="0"/>
              <a:t>Leverera kundnytta hela tiden!</a:t>
            </a:r>
          </a:p>
          <a:p>
            <a:r>
              <a:rPr lang="sv-SE" dirty="0"/>
              <a:t>    - Lång livslängd</a:t>
            </a:r>
          </a:p>
          <a:p>
            <a:r>
              <a:rPr lang="sv-SE" dirty="0"/>
              <a:t>    - Lätta att laga</a:t>
            </a:r>
          </a:p>
          <a:p>
            <a:r>
              <a:rPr lang="sv-SE" dirty="0"/>
              <a:t>    - Lätta att uppgradera</a:t>
            </a:r>
          </a:p>
          <a:p>
            <a:r>
              <a:rPr lang="sv-SE" dirty="0"/>
              <a:t>    - Skapa ”klassiker”</a:t>
            </a:r>
          </a:p>
        </p:txBody>
      </p:sp>
      <p:sp>
        <p:nvSpPr>
          <p:cNvPr id="3" name="Rektangel 2">
            <a:extLst>
              <a:ext uri="{FF2B5EF4-FFF2-40B4-BE49-F238E27FC236}">
                <a16:creationId xmlns:a16="http://schemas.microsoft.com/office/drawing/2014/main" id="{9A6CBE96-E35F-8E40-B1B8-FC1773B79253}"/>
              </a:ext>
            </a:extLst>
          </p:cNvPr>
          <p:cNvSpPr/>
          <p:nvPr/>
        </p:nvSpPr>
        <p:spPr>
          <a:xfrm>
            <a:off x="3628602" y="4412259"/>
            <a:ext cx="4395216" cy="2246769"/>
          </a:xfrm>
          <a:prstGeom prst="rect">
            <a:avLst/>
          </a:prstGeom>
        </p:spPr>
        <p:txBody>
          <a:bodyPr wrap="square">
            <a:spAutoFit/>
          </a:bodyPr>
          <a:lstStyle/>
          <a:p>
            <a:r>
              <a:rPr lang="sv-SE" sz="2800" i="1" dirty="0">
                <a:hlinkClick r:id="rId3"/>
              </a:rPr>
              <a:t>”Det krävs ett helt nytt sätt att tänka för att lösa de problem som vi skapat med det gamla sättet att tänka.</a:t>
            </a:r>
            <a:r>
              <a:rPr lang="sv-SE" sz="2800" i="1" dirty="0"/>
              <a:t>”</a:t>
            </a:r>
          </a:p>
        </p:txBody>
      </p:sp>
      <p:pic>
        <p:nvPicPr>
          <p:cNvPr id="4" name="Bildobjekt 3">
            <a:extLst>
              <a:ext uri="{FF2B5EF4-FFF2-40B4-BE49-F238E27FC236}">
                <a16:creationId xmlns:a16="http://schemas.microsoft.com/office/drawing/2014/main" id="{1BF6D6FC-1BE7-D040-9D28-E32269A78F9E}"/>
              </a:ext>
            </a:extLst>
          </p:cNvPr>
          <p:cNvPicPr>
            <a:picLocks noChangeAspect="1"/>
          </p:cNvPicPr>
          <p:nvPr/>
        </p:nvPicPr>
        <p:blipFill>
          <a:blip r:embed="rId4"/>
          <a:stretch>
            <a:fillRect/>
          </a:stretch>
        </p:blipFill>
        <p:spPr>
          <a:xfrm>
            <a:off x="4846320" y="2327067"/>
            <a:ext cx="1755648" cy="1927770"/>
          </a:xfrm>
          <a:prstGeom prst="rect">
            <a:avLst/>
          </a:prstGeom>
        </p:spPr>
      </p:pic>
      <p:sp>
        <p:nvSpPr>
          <p:cNvPr id="5" name="textruta 4">
            <a:extLst>
              <a:ext uri="{FF2B5EF4-FFF2-40B4-BE49-F238E27FC236}">
                <a16:creationId xmlns:a16="http://schemas.microsoft.com/office/drawing/2014/main" id="{ED7D531C-BD40-A34A-9016-EF77EAF6A892}"/>
              </a:ext>
            </a:extLst>
          </p:cNvPr>
          <p:cNvSpPr txBox="1"/>
          <p:nvPr/>
        </p:nvSpPr>
        <p:spPr>
          <a:xfrm>
            <a:off x="365760" y="1991890"/>
            <a:ext cx="11612378" cy="461665"/>
          </a:xfrm>
          <a:prstGeom prst="rect">
            <a:avLst/>
          </a:prstGeom>
          <a:noFill/>
        </p:spPr>
        <p:txBody>
          <a:bodyPr wrap="square" rtlCol="0">
            <a:spAutoFit/>
          </a:bodyPr>
          <a:lstStyle/>
          <a:p>
            <a:r>
              <a:rPr lang="sv-SE" sz="2400" dirty="0"/>
              <a:t>Linjär ekonomi							Cirkulär ekonomi</a:t>
            </a:r>
          </a:p>
        </p:txBody>
      </p:sp>
    </p:spTree>
    <p:extLst>
      <p:ext uri="{BB962C8B-B14F-4D97-AF65-F5344CB8AC3E}">
        <p14:creationId xmlns:p14="http://schemas.microsoft.com/office/powerpoint/2010/main" val="2551343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3BD0F2CE-82CC-364F-8C50-7C760D4A9946}"/>
              </a:ext>
            </a:extLst>
          </p:cNvPr>
          <p:cNvSpPr>
            <a:spLocks noGrp="1"/>
          </p:cNvSpPr>
          <p:nvPr>
            <p:ph type="sldNum" sz="quarter" idx="10"/>
          </p:nvPr>
        </p:nvSpPr>
        <p:spPr/>
        <p:txBody>
          <a:bodyPr/>
          <a:lstStyle/>
          <a:p>
            <a:fld id="{689F2D8B-41AF-4F0A-96D1-36B06F461775}" type="slidenum">
              <a:rPr lang="sv-SE" smtClean="0"/>
              <a:pPr/>
              <a:t>17</a:t>
            </a:fld>
            <a:endParaRPr lang="sv-SE"/>
          </a:p>
        </p:txBody>
      </p:sp>
      <p:sp>
        <p:nvSpPr>
          <p:cNvPr id="4" name="Rubrik 3">
            <a:extLst>
              <a:ext uri="{FF2B5EF4-FFF2-40B4-BE49-F238E27FC236}">
                <a16:creationId xmlns:a16="http://schemas.microsoft.com/office/drawing/2014/main" id="{79B2CC26-746C-6B43-BC6B-29B671F7F12D}"/>
              </a:ext>
            </a:extLst>
          </p:cNvPr>
          <p:cNvSpPr>
            <a:spLocks noGrp="1"/>
          </p:cNvSpPr>
          <p:nvPr>
            <p:ph type="title"/>
          </p:nvPr>
        </p:nvSpPr>
        <p:spPr>
          <a:xfrm>
            <a:off x="359652" y="358319"/>
            <a:ext cx="11623801" cy="941092"/>
          </a:xfrm>
        </p:spPr>
        <p:txBody>
          <a:bodyPr/>
          <a:lstStyle/>
          <a:p>
            <a:r>
              <a:rPr lang="sv-SE" sz="2800" dirty="0"/>
              <a:t>Cirkulär ekonomi kan bli bättre för både producent och konsument</a:t>
            </a:r>
          </a:p>
        </p:txBody>
      </p:sp>
      <p:pic>
        <p:nvPicPr>
          <p:cNvPr id="5" name="Bildobjekt 4" descr="En bild som visar skärmbild&#10;&#10;Automatiskt genererad beskrivning">
            <a:extLst>
              <a:ext uri="{FF2B5EF4-FFF2-40B4-BE49-F238E27FC236}">
                <a16:creationId xmlns:a16="http://schemas.microsoft.com/office/drawing/2014/main" id="{268BC700-C7A1-A148-974C-1994D91FD5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0229"/>
            <a:ext cx="12192000" cy="3357541"/>
          </a:xfrm>
          <a:prstGeom prst="rect">
            <a:avLst/>
          </a:prstGeom>
        </p:spPr>
      </p:pic>
      <p:sp>
        <p:nvSpPr>
          <p:cNvPr id="2" name="textruta 1">
            <a:extLst>
              <a:ext uri="{FF2B5EF4-FFF2-40B4-BE49-F238E27FC236}">
                <a16:creationId xmlns:a16="http://schemas.microsoft.com/office/drawing/2014/main" id="{4218F64E-CC72-C14D-A39C-BB3B9435B866}"/>
              </a:ext>
            </a:extLst>
          </p:cNvPr>
          <p:cNvSpPr txBox="1"/>
          <p:nvPr/>
        </p:nvSpPr>
        <p:spPr>
          <a:xfrm>
            <a:off x="2199503" y="1263210"/>
            <a:ext cx="8295348" cy="523220"/>
          </a:xfrm>
          <a:prstGeom prst="rect">
            <a:avLst/>
          </a:prstGeom>
          <a:noFill/>
        </p:spPr>
        <p:txBody>
          <a:bodyPr wrap="none" rtlCol="0">
            <a:spAutoFit/>
          </a:bodyPr>
          <a:lstStyle/>
          <a:p>
            <a:r>
              <a:rPr lang="sv-SE" sz="2800" dirty="0"/>
              <a:t>Köpare						Tillverkare</a:t>
            </a:r>
          </a:p>
        </p:txBody>
      </p:sp>
    </p:spTree>
    <p:extLst>
      <p:ext uri="{BB962C8B-B14F-4D97-AF65-F5344CB8AC3E}">
        <p14:creationId xmlns:p14="http://schemas.microsoft.com/office/powerpoint/2010/main" val="845015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90BEC6B2-E002-D64D-8669-B933DDC68439}"/>
              </a:ext>
            </a:extLst>
          </p:cNvPr>
          <p:cNvSpPr>
            <a:spLocks noGrp="1"/>
          </p:cNvSpPr>
          <p:nvPr>
            <p:ph idx="1"/>
          </p:nvPr>
        </p:nvSpPr>
        <p:spPr/>
        <p:txBody>
          <a:bodyPr/>
          <a:lstStyle/>
          <a:p>
            <a:r>
              <a:rPr lang="sv-SE" dirty="0"/>
              <a:t>Brukare/användare skall sällan vara ”först i cyklerna” – det är (och skall vara) ett undantag</a:t>
            </a:r>
          </a:p>
          <a:p>
            <a:pPr lvl="1"/>
            <a:r>
              <a:rPr lang="sv-SE" dirty="0"/>
              <a:t>Ni skall i princip begära att inte vara först</a:t>
            </a:r>
          </a:p>
          <a:p>
            <a:pPr lvl="1"/>
            <a:r>
              <a:rPr lang="sv-SE" dirty="0"/>
              <a:t>Är er egen organisation också beredd på detta?</a:t>
            </a:r>
          </a:p>
          <a:p>
            <a:pPr lvl="1"/>
            <a:endParaRPr lang="sv-SE" dirty="0"/>
          </a:p>
          <a:p>
            <a:r>
              <a:rPr lang="sv-SE" dirty="0"/>
              <a:t>Det behöver inte på något sätt bli sämre</a:t>
            </a:r>
          </a:p>
          <a:p>
            <a:endParaRPr lang="sv-SE" dirty="0"/>
          </a:p>
          <a:p>
            <a:r>
              <a:rPr lang="sv-SE" dirty="0"/>
              <a:t>Det är helt nödvändigt – faktor 5!</a:t>
            </a:r>
          </a:p>
        </p:txBody>
      </p:sp>
      <p:sp>
        <p:nvSpPr>
          <p:cNvPr id="3" name="Platshållare för bildnummer 2">
            <a:extLst>
              <a:ext uri="{FF2B5EF4-FFF2-40B4-BE49-F238E27FC236}">
                <a16:creationId xmlns:a16="http://schemas.microsoft.com/office/drawing/2014/main" id="{C5DA2F95-C554-D242-BD02-BADDE22FB0D5}"/>
              </a:ext>
            </a:extLst>
          </p:cNvPr>
          <p:cNvSpPr>
            <a:spLocks noGrp="1"/>
          </p:cNvSpPr>
          <p:nvPr>
            <p:ph type="sldNum" sz="quarter" idx="11"/>
          </p:nvPr>
        </p:nvSpPr>
        <p:spPr/>
        <p:txBody>
          <a:bodyPr/>
          <a:lstStyle/>
          <a:p>
            <a:fld id="{689F2D8B-41AF-4F0A-96D1-36B06F461775}" type="slidenum">
              <a:rPr lang="sv-SE" smtClean="0"/>
              <a:pPr/>
              <a:t>18</a:t>
            </a:fld>
            <a:endParaRPr lang="sv-SE"/>
          </a:p>
        </p:txBody>
      </p:sp>
      <p:sp>
        <p:nvSpPr>
          <p:cNvPr id="4" name="Rubrik 3">
            <a:extLst>
              <a:ext uri="{FF2B5EF4-FFF2-40B4-BE49-F238E27FC236}">
                <a16:creationId xmlns:a16="http://schemas.microsoft.com/office/drawing/2014/main" id="{E75F2B48-F8DB-5144-AB64-5D9A697A3895}"/>
              </a:ext>
            </a:extLst>
          </p:cNvPr>
          <p:cNvSpPr>
            <a:spLocks noGrp="1"/>
          </p:cNvSpPr>
          <p:nvPr>
            <p:ph type="title"/>
          </p:nvPr>
        </p:nvSpPr>
        <p:spPr/>
        <p:txBody>
          <a:bodyPr/>
          <a:lstStyle/>
          <a:p>
            <a:r>
              <a:rPr lang="sv-SE" dirty="0"/>
              <a:t>Funktions-/prestationsköp istället för produktköp</a:t>
            </a:r>
          </a:p>
        </p:txBody>
      </p:sp>
      <p:grpSp>
        <p:nvGrpSpPr>
          <p:cNvPr id="13" name="Grupp 12">
            <a:extLst>
              <a:ext uri="{FF2B5EF4-FFF2-40B4-BE49-F238E27FC236}">
                <a16:creationId xmlns:a16="http://schemas.microsoft.com/office/drawing/2014/main" id="{A37D635A-3A75-E84F-B6C2-75FA7A7FDADF}"/>
              </a:ext>
            </a:extLst>
          </p:cNvPr>
          <p:cNvGrpSpPr/>
          <p:nvPr/>
        </p:nvGrpSpPr>
        <p:grpSpPr>
          <a:xfrm>
            <a:off x="5310256" y="1798378"/>
            <a:ext cx="5014844" cy="4824412"/>
            <a:chOff x="2338456" y="1857293"/>
            <a:chExt cx="5257532" cy="4904027"/>
          </a:xfrm>
        </p:grpSpPr>
        <p:pic>
          <p:nvPicPr>
            <p:cNvPr id="6" name="Bildobjekt 5" descr="En bild som visar spiralfjäder, sax, inomhus&#10;&#10;Automatiskt genererad beskrivning">
              <a:extLst>
                <a:ext uri="{FF2B5EF4-FFF2-40B4-BE49-F238E27FC236}">
                  <a16:creationId xmlns:a16="http://schemas.microsoft.com/office/drawing/2014/main" id="{038EDCEF-48EF-E94A-B38E-4B3251DBF2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856" y="1857293"/>
              <a:ext cx="4470132" cy="4904027"/>
            </a:xfrm>
            <a:prstGeom prst="rect">
              <a:avLst/>
            </a:prstGeom>
          </p:spPr>
        </p:pic>
        <p:pic>
          <p:nvPicPr>
            <p:cNvPr id="12" name="Bildobjekt 11" descr="En bild som visar clipart&#10;&#10;Automatiskt genererad beskrivning">
              <a:extLst>
                <a:ext uri="{FF2B5EF4-FFF2-40B4-BE49-F238E27FC236}">
                  <a16:creationId xmlns:a16="http://schemas.microsoft.com/office/drawing/2014/main" id="{13E2B44C-7AB6-614C-881D-3690377964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2276" y="1965394"/>
              <a:ext cx="825500" cy="812800"/>
            </a:xfrm>
            <a:prstGeom prst="rect">
              <a:avLst/>
            </a:prstGeom>
          </p:spPr>
        </p:pic>
        <p:pic>
          <p:nvPicPr>
            <p:cNvPr id="11" name="Bildobjekt 10" descr="En bild som visar clipart&#10;&#10;Automatiskt genererad beskrivning">
              <a:extLst>
                <a:ext uri="{FF2B5EF4-FFF2-40B4-BE49-F238E27FC236}">
                  <a16:creationId xmlns:a16="http://schemas.microsoft.com/office/drawing/2014/main" id="{223CD1C8-3EB4-694F-A718-3FD94187A2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2884" y="2539910"/>
              <a:ext cx="825500" cy="812800"/>
            </a:xfrm>
            <a:prstGeom prst="rect">
              <a:avLst/>
            </a:prstGeom>
          </p:spPr>
        </p:pic>
        <p:pic>
          <p:nvPicPr>
            <p:cNvPr id="10" name="Bildobjekt 9" descr="En bild som visar clipart&#10;&#10;Automatiskt genererad beskrivning">
              <a:extLst>
                <a:ext uri="{FF2B5EF4-FFF2-40B4-BE49-F238E27FC236}">
                  <a16:creationId xmlns:a16="http://schemas.microsoft.com/office/drawing/2014/main" id="{D93FB5B6-2DF2-EF45-AA67-9F3035A078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6114" y="3181740"/>
              <a:ext cx="825500" cy="812800"/>
            </a:xfrm>
            <a:prstGeom prst="rect">
              <a:avLst/>
            </a:prstGeom>
          </p:spPr>
        </p:pic>
        <p:pic>
          <p:nvPicPr>
            <p:cNvPr id="9" name="Bildobjekt 8" descr="En bild som visar clipart&#10;&#10;Automatiskt genererad beskrivning">
              <a:extLst>
                <a:ext uri="{FF2B5EF4-FFF2-40B4-BE49-F238E27FC236}">
                  <a16:creationId xmlns:a16="http://schemas.microsoft.com/office/drawing/2014/main" id="{24F1A7D5-14B6-DC4C-88C1-3FCFAD5BB5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8864" y="3949017"/>
              <a:ext cx="825500" cy="812800"/>
            </a:xfrm>
            <a:prstGeom prst="rect">
              <a:avLst/>
            </a:prstGeom>
          </p:spPr>
        </p:pic>
        <p:pic>
          <p:nvPicPr>
            <p:cNvPr id="8" name="Bildobjekt 7" descr="En bild som visar clipart&#10;&#10;Automatiskt genererad beskrivning">
              <a:extLst>
                <a:ext uri="{FF2B5EF4-FFF2-40B4-BE49-F238E27FC236}">
                  <a16:creationId xmlns:a16="http://schemas.microsoft.com/office/drawing/2014/main" id="{40F310C9-17EB-734B-91AC-44CDFAE8A7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8456" y="4716691"/>
              <a:ext cx="825500" cy="812800"/>
            </a:xfrm>
            <a:prstGeom prst="rect">
              <a:avLst/>
            </a:prstGeom>
          </p:spPr>
        </p:pic>
      </p:grpSp>
    </p:spTree>
    <p:extLst>
      <p:ext uri="{BB962C8B-B14F-4D97-AF65-F5344CB8AC3E}">
        <p14:creationId xmlns:p14="http://schemas.microsoft.com/office/powerpoint/2010/main" val="1113387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F3953F68-7EE5-3345-BA69-69F7FFF8B401}"/>
              </a:ext>
            </a:extLst>
          </p:cNvPr>
          <p:cNvSpPr>
            <a:spLocks noGrp="1"/>
          </p:cNvSpPr>
          <p:nvPr>
            <p:ph type="sldNum" sz="quarter" idx="10"/>
          </p:nvPr>
        </p:nvSpPr>
        <p:spPr/>
        <p:txBody>
          <a:bodyPr/>
          <a:lstStyle/>
          <a:p>
            <a:fld id="{689F2D8B-41AF-4F0A-96D1-36B06F461775}" type="slidenum">
              <a:rPr lang="sv-SE" smtClean="0"/>
              <a:pPr/>
              <a:t>19</a:t>
            </a:fld>
            <a:endParaRPr lang="sv-SE"/>
          </a:p>
        </p:txBody>
      </p:sp>
      <p:sp>
        <p:nvSpPr>
          <p:cNvPr id="4" name="Rubrik 3">
            <a:extLst>
              <a:ext uri="{FF2B5EF4-FFF2-40B4-BE49-F238E27FC236}">
                <a16:creationId xmlns:a16="http://schemas.microsoft.com/office/drawing/2014/main" id="{377AD4B9-C938-0A44-BB5C-18AA99AE393B}"/>
              </a:ext>
            </a:extLst>
          </p:cNvPr>
          <p:cNvSpPr>
            <a:spLocks noGrp="1"/>
          </p:cNvSpPr>
          <p:nvPr>
            <p:ph type="title"/>
          </p:nvPr>
        </p:nvSpPr>
        <p:spPr/>
        <p:txBody>
          <a:bodyPr/>
          <a:lstStyle/>
          <a:p>
            <a:r>
              <a:rPr lang="sv-SE" dirty="0"/>
              <a:t>Vad innebär ”en faktor 5”?</a:t>
            </a:r>
          </a:p>
        </p:txBody>
      </p:sp>
      <p:pic>
        <p:nvPicPr>
          <p:cNvPr id="13" name="Bildobjekt 12">
            <a:extLst>
              <a:ext uri="{FF2B5EF4-FFF2-40B4-BE49-F238E27FC236}">
                <a16:creationId xmlns:a16="http://schemas.microsoft.com/office/drawing/2014/main" id="{78AAD805-F846-A34B-880F-5C9FEE716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917" y="1295788"/>
            <a:ext cx="7870600" cy="2787454"/>
          </a:xfrm>
          <a:prstGeom prst="rect">
            <a:avLst/>
          </a:prstGeom>
        </p:spPr>
      </p:pic>
      <p:sp>
        <p:nvSpPr>
          <p:cNvPr id="5" name="textruta 4">
            <a:extLst>
              <a:ext uri="{FF2B5EF4-FFF2-40B4-BE49-F238E27FC236}">
                <a16:creationId xmlns:a16="http://schemas.microsoft.com/office/drawing/2014/main" id="{ACD63F73-7C55-FD40-8007-86C426E99E12}"/>
              </a:ext>
            </a:extLst>
          </p:cNvPr>
          <p:cNvSpPr txBox="1"/>
          <p:nvPr/>
        </p:nvSpPr>
        <p:spPr>
          <a:xfrm>
            <a:off x="6451587" y="2396633"/>
            <a:ext cx="1101584" cy="369332"/>
          </a:xfrm>
          <a:prstGeom prst="rect">
            <a:avLst/>
          </a:prstGeom>
          <a:noFill/>
        </p:spPr>
        <p:txBody>
          <a:bodyPr wrap="none" rtlCol="0">
            <a:spAutoFit/>
          </a:bodyPr>
          <a:lstStyle/>
          <a:p>
            <a:r>
              <a:rPr lang="sv-SE" dirty="0"/>
              <a:t>20%=1/5</a:t>
            </a:r>
          </a:p>
        </p:txBody>
      </p:sp>
      <p:sp>
        <p:nvSpPr>
          <p:cNvPr id="8" name="textruta 7">
            <a:extLst>
              <a:ext uri="{FF2B5EF4-FFF2-40B4-BE49-F238E27FC236}">
                <a16:creationId xmlns:a16="http://schemas.microsoft.com/office/drawing/2014/main" id="{02CB0BEA-6B7A-C640-86ED-43A952C165CF}"/>
              </a:ext>
            </a:extLst>
          </p:cNvPr>
          <p:cNvSpPr txBox="1"/>
          <p:nvPr/>
        </p:nvSpPr>
        <p:spPr>
          <a:xfrm>
            <a:off x="964494" y="2320183"/>
            <a:ext cx="1101584" cy="369332"/>
          </a:xfrm>
          <a:prstGeom prst="rect">
            <a:avLst/>
          </a:prstGeom>
          <a:noFill/>
        </p:spPr>
        <p:txBody>
          <a:bodyPr wrap="none" rtlCol="0">
            <a:spAutoFit/>
          </a:bodyPr>
          <a:lstStyle/>
          <a:p>
            <a:r>
              <a:rPr lang="sv-SE" dirty="0"/>
              <a:t>20%=1/5</a:t>
            </a:r>
          </a:p>
        </p:txBody>
      </p:sp>
      <p:graphicFrame>
        <p:nvGraphicFramePr>
          <p:cNvPr id="9" name="Tabell 8">
            <a:extLst>
              <a:ext uri="{FF2B5EF4-FFF2-40B4-BE49-F238E27FC236}">
                <a16:creationId xmlns:a16="http://schemas.microsoft.com/office/drawing/2014/main" id="{0CE3BAE8-A596-5A47-BE03-90B45AE02F1E}"/>
              </a:ext>
            </a:extLst>
          </p:cNvPr>
          <p:cNvGraphicFramePr>
            <a:graphicFrameLocks noGrp="1"/>
          </p:cNvGraphicFramePr>
          <p:nvPr>
            <p:extLst>
              <p:ext uri="{D42A27DB-BD31-4B8C-83A1-F6EECF244321}">
                <p14:modId xmlns:p14="http://schemas.microsoft.com/office/powerpoint/2010/main" val="254948043"/>
              </p:ext>
            </p:extLst>
          </p:nvPr>
        </p:nvGraphicFramePr>
        <p:xfrm>
          <a:off x="8060517" y="-203622"/>
          <a:ext cx="4131484" cy="6267535"/>
        </p:xfrm>
        <a:graphic>
          <a:graphicData uri="http://schemas.openxmlformats.org/drawingml/2006/table">
            <a:tbl>
              <a:tblPr/>
              <a:tblGrid>
                <a:gridCol w="613587">
                  <a:extLst>
                    <a:ext uri="{9D8B030D-6E8A-4147-A177-3AD203B41FA5}">
                      <a16:colId xmlns:a16="http://schemas.microsoft.com/office/drawing/2014/main" val="3938022873"/>
                    </a:ext>
                  </a:extLst>
                </a:gridCol>
                <a:gridCol w="1254790">
                  <a:extLst>
                    <a:ext uri="{9D8B030D-6E8A-4147-A177-3AD203B41FA5}">
                      <a16:colId xmlns:a16="http://schemas.microsoft.com/office/drawing/2014/main" val="1998877889"/>
                    </a:ext>
                  </a:extLst>
                </a:gridCol>
                <a:gridCol w="2263107">
                  <a:extLst>
                    <a:ext uri="{9D8B030D-6E8A-4147-A177-3AD203B41FA5}">
                      <a16:colId xmlns:a16="http://schemas.microsoft.com/office/drawing/2014/main" val="4157224022"/>
                    </a:ext>
                  </a:extLst>
                </a:gridCol>
              </a:tblGrid>
              <a:tr h="682963">
                <a:tc>
                  <a:txBody>
                    <a:bodyPr/>
                    <a:lstStyle/>
                    <a:p>
                      <a:pPr algn="ctr" rtl="0" fontAlgn="b"/>
                      <a:r>
                        <a:rPr lang="sv-SE" sz="1600" b="1">
                          <a:effectLst/>
                        </a:rPr>
                        <a:t>År</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b="1">
                          <a:effectLst/>
                        </a:rPr>
                        <a:t>Årlig förbättring</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sv-SE" sz="1600" b="1" dirty="0">
                          <a:effectLst/>
                        </a:rPr>
                        <a:t>Kundnytta per förbrukad produkt</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894601724"/>
                  </a:ext>
                </a:extLst>
              </a:tr>
              <a:tr h="465381">
                <a:tc>
                  <a:txBody>
                    <a:bodyPr/>
                    <a:lstStyle/>
                    <a:p>
                      <a:pPr algn="r" rtl="0" fontAlgn="b"/>
                      <a:r>
                        <a:rPr lang="sv-SE" sz="1600">
                          <a:effectLst/>
                        </a:rPr>
                        <a:t>2019</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1,0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449981915"/>
                  </a:ext>
                </a:extLst>
              </a:tr>
              <a:tr h="465381">
                <a:tc>
                  <a:txBody>
                    <a:bodyPr/>
                    <a:lstStyle/>
                    <a:p>
                      <a:pPr algn="r" rtl="0" fontAlgn="b"/>
                      <a:r>
                        <a:rPr lang="sv-SE" sz="1600">
                          <a:effectLst/>
                        </a:rPr>
                        <a:t>2020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1,2</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895935993"/>
                  </a:ext>
                </a:extLst>
              </a:tr>
              <a:tr h="465381">
                <a:tc>
                  <a:txBody>
                    <a:bodyPr/>
                    <a:lstStyle/>
                    <a:p>
                      <a:pPr algn="r" rtl="0" fontAlgn="b"/>
                      <a:r>
                        <a:rPr lang="sv-SE" sz="1600">
                          <a:effectLst/>
                        </a:rPr>
                        <a:t>2021</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1,3</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3122823"/>
                  </a:ext>
                </a:extLst>
              </a:tr>
              <a:tr h="465381">
                <a:tc>
                  <a:txBody>
                    <a:bodyPr/>
                    <a:lstStyle/>
                    <a:p>
                      <a:pPr algn="r" rtl="0" fontAlgn="b"/>
                      <a:r>
                        <a:rPr lang="sv-SE" sz="1600">
                          <a:effectLst/>
                        </a:rPr>
                        <a:t>2022</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1,6</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230693280"/>
                  </a:ext>
                </a:extLst>
              </a:tr>
              <a:tr h="465381">
                <a:tc>
                  <a:txBody>
                    <a:bodyPr/>
                    <a:lstStyle/>
                    <a:p>
                      <a:pPr algn="r" rtl="0" fontAlgn="b"/>
                      <a:r>
                        <a:rPr lang="sv-SE" sz="1600">
                          <a:effectLst/>
                        </a:rPr>
                        <a:t>2023</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1,8</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737565325"/>
                  </a:ext>
                </a:extLst>
              </a:tr>
              <a:tr h="465381">
                <a:tc>
                  <a:txBody>
                    <a:bodyPr/>
                    <a:lstStyle/>
                    <a:p>
                      <a:pPr algn="r" rtl="0" fontAlgn="b"/>
                      <a:r>
                        <a:rPr lang="sv-SE" sz="1600">
                          <a:effectLst/>
                        </a:rPr>
                        <a:t>2024</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2,1</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21014183"/>
                  </a:ext>
                </a:extLst>
              </a:tr>
              <a:tr h="465381">
                <a:tc>
                  <a:txBody>
                    <a:bodyPr/>
                    <a:lstStyle/>
                    <a:p>
                      <a:pPr algn="r" rtl="0" fontAlgn="b"/>
                      <a:r>
                        <a:rPr lang="sv-SE" sz="1600">
                          <a:effectLst/>
                        </a:rPr>
                        <a:t>2025</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2,4</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81870472"/>
                  </a:ext>
                </a:extLst>
              </a:tr>
              <a:tr h="465381">
                <a:tc>
                  <a:txBody>
                    <a:bodyPr/>
                    <a:lstStyle/>
                    <a:p>
                      <a:pPr algn="r" rtl="0" fontAlgn="b"/>
                      <a:r>
                        <a:rPr lang="sv-SE" sz="1600">
                          <a:effectLst/>
                        </a:rPr>
                        <a:t>2026</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2,8</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63335839"/>
                  </a:ext>
                </a:extLst>
              </a:tr>
              <a:tr h="465381">
                <a:tc>
                  <a:txBody>
                    <a:bodyPr/>
                    <a:lstStyle/>
                    <a:p>
                      <a:pPr algn="r" rtl="0" fontAlgn="b"/>
                      <a:r>
                        <a:rPr lang="sv-SE" sz="1600">
                          <a:effectLst/>
                        </a:rPr>
                        <a:t>2027</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3,2</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68525448"/>
                  </a:ext>
                </a:extLst>
              </a:tr>
              <a:tr h="465381">
                <a:tc>
                  <a:txBody>
                    <a:bodyPr/>
                    <a:lstStyle/>
                    <a:p>
                      <a:pPr algn="r" rtl="0" fontAlgn="b"/>
                      <a:r>
                        <a:rPr lang="sv-SE" sz="1600">
                          <a:effectLst/>
                        </a:rPr>
                        <a:t>2028</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3,7</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99213385"/>
                  </a:ext>
                </a:extLst>
              </a:tr>
              <a:tr h="465381">
                <a:tc>
                  <a:txBody>
                    <a:bodyPr/>
                    <a:lstStyle/>
                    <a:p>
                      <a:pPr algn="r" rtl="0" fontAlgn="b"/>
                      <a:r>
                        <a:rPr lang="sv-SE" sz="1600">
                          <a:effectLst/>
                        </a:rPr>
                        <a:t>2029</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4,3</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00774290"/>
                  </a:ext>
                </a:extLst>
              </a:tr>
              <a:tr h="465381">
                <a:tc>
                  <a:txBody>
                    <a:bodyPr/>
                    <a:lstStyle/>
                    <a:p>
                      <a:pPr algn="r" rtl="0" fontAlgn="b"/>
                      <a:r>
                        <a:rPr lang="sv-SE" sz="1600">
                          <a:effectLst/>
                        </a:rPr>
                        <a:t>2030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a:effectLst/>
                        </a:rPr>
                        <a:t>13,60%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sv-SE" sz="1600" dirty="0">
                          <a:effectLst/>
                        </a:rPr>
                        <a:t>5,0</a:t>
                      </a:r>
                    </a:p>
                  </a:txBody>
                  <a:tcPr marL="17963" marR="17963" marT="11975" marB="1197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892292646"/>
                  </a:ext>
                </a:extLst>
              </a:tr>
            </a:tbl>
          </a:graphicData>
        </a:graphic>
      </p:graphicFrame>
    </p:spTree>
    <p:extLst>
      <p:ext uri="{BB962C8B-B14F-4D97-AF65-F5344CB8AC3E}">
        <p14:creationId xmlns:p14="http://schemas.microsoft.com/office/powerpoint/2010/main" val="1264794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0460C624-D382-8A49-995E-D3582C26FB60}"/>
              </a:ext>
            </a:extLst>
          </p:cNvPr>
          <p:cNvSpPr>
            <a:spLocks noGrp="1"/>
          </p:cNvSpPr>
          <p:nvPr>
            <p:ph type="sldNum" sz="quarter" idx="11"/>
          </p:nvPr>
        </p:nvSpPr>
        <p:spPr/>
        <p:txBody>
          <a:bodyPr/>
          <a:lstStyle/>
          <a:p>
            <a:fld id="{689F2D8B-41AF-4F0A-96D1-36B06F461775}" type="slidenum">
              <a:rPr lang="sv-SE" smtClean="0"/>
              <a:pPr/>
              <a:t>20</a:t>
            </a:fld>
            <a:endParaRPr lang="sv-SE"/>
          </a:p>
        </p:txBody>
      </p:sp>
      <p:sp>
        <p:nvSpPr>
          <p:cNvPr id="4" name="Rubrik 3">
            <a:extLst>
              <a:ext uri="{FF2B5EF4-FFF2-40B4-BE49-F238E27FC236}">
                <a16:creationId xmlns:a16="http://schemas.microsoft.com/office/drawing/2014/main" id="{CB75738F-66C0-BB48-AF3A-3C308602AC13}"/>
              </a:ext>
            </a:extLst>
          </p:cNvPr>
          <p:cNvSpPr>
            <a:spLocks noGrp="1"/>
          </p:cNvSpPr>
          <p:nvPr>
            <p:ph type="title"/>
          </p:nvPr>
        </p:nvSpPr>
        <p:spPr/>
        <p:txBody>
          <a:bodyPr/>
          <a:lstStyle/>
          <a:p>
            <a:r>
              <a:rPr lang="sv-SE" dirty="0"/>
              <a:t>Bilbranschen kan lätt klara en faktor 5!</a:t>
            </a:r>
          </a:p>
        </p:txBody>
      </p:sp>
      <p:pic>
        <p:nvPicPr>
          <p:cNvPr id="6" name="Bildobjekt 5" descr="En bild som visar tåg, spår, åker, man&#10;&#10;Automatiskt genererad beskrivning">
            <a:extLst>
              <a:ext uri="{FF2B5EF4-FFF2-40B4-BE49-F238E27FC236}">
                <a16:creationId xmlns:a16="http://schemas.microsoft.com/office/drawing/2014/main" id="{9D3DB2C9-0DC7-D346-9530-9593F91353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865" y="997865"/>
            <a:ext cx="5466827" cy="5501815"/>
          </a:xfrm>
          <a:prstGeom prst="rect">
            <a:avLst/>
          </a:prstGeom>
        </p:spPr>
      </p:pic>
      <p:pic>
        <p:nvPicPr>
          <p:cNvPr id="8" name="Bildobjekt 7">
            <a:extLst>
              <a:ext uri="{FF2B5EF4-FFF2-40B4-BE49-F238E27FC236}">
                <a16:creationId xmlns:a16="http://schemas.microsoft.com/office/drawing/2014/main" id="{54BF629D-7E0B-9442-8368-1CA79C3C57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4310" y="2853724"/>
            <a:ext cx="3581400" cy="1767343"/>
          </a:xfrm>
          <a:prstGeom prst="rect">
            <a:avLst/>
          </a:prstGeom>
        </p:spPr>
      </p:pic>
    </p:spTree>
    <p:extLst>
      <p:ext uri="{BB962C8B-B14F-4D97-AF65-F5344CB8AC3E}">
        <p14:creationId xmlns:p14="http://schemas.microsoft.com/office/powerpoint/2010/main" val="169057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B0B485-19E7-B74C-AA1D-C41675DEE05E}"/>
              </a:ext>
            </a:extLst>
          </p:cNvPr>
          <p:cNvSpPr>
            <a:spLocks noGrp="1"/>
          </p:cNvSpPr>
          <p:nvPr>
            <p:ph type="title"/>
          </p:nvPr>
        </p:nvSpPr>
        <p:spPr>
          <a:xfrm>
            <a:off x="550863" y="404813"/>
            <a:ext cx="11090274" cy="984885"/>
          </a:xfrm>
        </p:spPr>
        <p:txBody>
          <a:bodyPr/>
          <a:lstStyle/>
          <a:p>
            <a:r>
              <a:rPr lang="sv-SE" dirty="0"/>
              <a:t>Att mäta är att veta! </a:t>
            </a:r>
            <a:br>
              <a:rPr lang="sv-SE" dirty="0"/>
            </a:br>
            <a:r>
              <a:rPr lang="sv-SE" dirty="0"/>
              <a:t>Det som blir mätt blir gjort!</a:t>
            </a:r>
          </a:p>
        </p:txBody>
      </p:sp>
      <p:sp>
        <p:nvSpPr>
          <p:cNvPr id="3" name="Platshållare för bildnummer 2">
            <a:extLst>
              <a:ext uri="{FF2B5EF4-FFF2-40B4-BE49-F238E27FC236}">
                <a16:creationId xmlns:a16="http://schemas.microsoft.com/office/drawing/2014/main" id="{37C42B7C-E3F0-EE4A-ABD1-53BA09FADE0E}"/>
              </a:ext>
            </a:extLst>
          </p:cNvPr>
          <p:cNvSpPr>
            <a:spLocks noGrp="1"/>
          </p:cNvSpPr>
          <p:nvPr>
            <p:ph type="sldNum" sz="quarter" idx="10"/>
          </p:nvPr>
        </p:nvSpPr>
        <p:spPr/>
        <p:txBody>
          <a:bodyPr/>
          <a:lstStyle/>
          <a:p>
            <a:fld id="{689F2D8B-41AF-4F0A-96D1-36B06F461775}" type="slidenum">
              <a:rPr lang="sv-SE" smtClean="0"/>
              <a:pPr/>
              <a:t>21</a:t>
            </a:fld>
            <a:endParaRPr lang="sv-SE"/>
          </a:p>
        </p:txBody>
      </p:sp>
      <p:pic>
        <p:nvPicPr>
          <p:cNvPr id="4" name="Bildobjekt 3">
            <a:extLst>
              <a:ext uri="{FF2B5EF4-FFF2-40B4-BE49-F238E27FC236}">
                <a16:creationId xmlns:a16="http://schemas.microsoft.com/office/drawing/2014/main" id="{35C96181-5293-2C4B-9E7A-382DEA79793A}"/>
              </a:ext>
            </a:extLst>
          </p:cNvPr>
          <p:cNvPicPr>
            <a:picLocks noChangeAspect="1"/>
          </p:cNvPicPr>
          <p:nvPr/>
        </p:nvPicPr>
        <p:blipFill>
          <a:blip r:embed="rId3"/>
          <a:stretch>
            <a:fillRect/>
          </a:stretch>
        </p:blipFill>
        <p:spPr>
          <a:xfrm>
            <a:off x="1517904" y="1851905"/>
            <a:ext cx="7566086" cy="4917276"/>
          </a:xfrm>
          <a:prstGeom prst="rect">
            <a:avLst/>
          </a:prstGeom>
        </p:spPr>
      </p:pic>
    </p:spTree>
    <p:extLst>
      <p:ext uri="{BB962C8B-B14F-4D97-AF65-F5344CB8AC3E}">
        <p14:creationId xmlns:p14="http://schemas.microsoft.com/office/powerpoint/2010/main" val="3188684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
          <p:cNvPicPr preferRelativeResize="0"/>
          <p:nvPr/>
        </p:nvPicPr>
        <p:blipFill rotWithShape="1">
          <a:blip r:embed="rId3">
            <a:alphaModFix/>
          </a:blip>
          <a:srcRect/>
          <a:stretch/>
        </p:blipFill>
        <p:spPr>
          <a:xfrm>
            <a:off x="2788918" y="958699"/>
            <a:ext cx="6614163" cy="5688180"/>
          </a:xfrm>
          <a:prstGeom prst="rect">
            <a:avLst/>
          </a:prstGeom>
          <a:noFill/>
          <a:ln>
            <a:noFill/>
          </a:ln>
        </p:spPr>
      </p:pic>
      <p:sp>
        <p:nvSpPr>
          <p:cNvPr id="109" name="Google Shape;109;p1"/>
          <p:cNvSpPr txBox="1">
            <a:spLocks noGrp="1"/>
          </p:cNvSpPr>
          <p:nvPr>
            <p:ph type="title"/>
          </p:nvPr>
        </p:nvSpPr>
        <p:spPr>
          <a:xfrm>
            <a:off x="1251155" y="6363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t>Three Dimensions of Product Circularity</a:t>
            </a:r>
            <a:endParaRPr/>
          </a:p>
        </p:txBody>
      </p:sp>
    </p:spTree>
    <p:extLst>
      <p:ext uri="{BB962C8B-B14F-4D97-AF65-F5344CB8AC3E}">
        <p14:creationId xmlns:p14="http://schemas.microsoft.com/office/powerpoint/2010/main" val="1125704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3" name="Bildobjekt 2" descr="En bild som visar kam&#10;&#10;Automatiskt genererad beskrivning">
            <a:extLst>
              <a:ext uri="{FF2B5EF4-FFF2-40B4-BE49-F238E27FC236}">
                <a16:creationId xmlns:a16="http://schemas.microsoft.com/office/drawing/2014/main" id="{FF0B320A-5DED-1F4F-897D-9FFF19CFD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612" y="2505075"/>
            <a:ext cx="5283200" cy="5283200"/>
          </a:xfrm>
          <a:prstGeom prst="rect">
            <a:avLst/>
          </a:prstGeom>
        </p:spPr>
      </p:pic>
      <p:sp>
        <p:nvSpPr>
          <p:cNvPr id="114" name="Google Shape;114;p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lvl="0" rtl="0">
              <a:lnSpc>
                <a:spcPct val="90000"/>
              </a:lnSpc>
              <a:spcBef>
                <a:spcPts val="0"/>
              </a:spcBef>
              <a:spcAft>
                <a:spcPts val="0"/>
              </a:spcAft>
              <a:buClr>
                <a:schemeClr val="dk1"/>
              </a:buClr>
              <a:buSzPts val="4400"/>
            </a:pPr>
            <a:r>
              <a:rPr lang="sv-SE" dirty="0"/>
              <a:t>Features </a:t>
            </a:r>
            <a:r>
              <a:rPr lang="sv-SE" dirty="0" err="1"/>
              <a:t>of</a:t>
            </a:r>
            <a:r>
              <a:rPr lang="sv-SE" dirty="0"/>
              <a:t> </a:t>
            </a:r>
            <a:r>
              <a:rPr lang="sv-SE" dirty="0" err="1"/>
              <a:t>Good</a:t>
            </a:r>
            <a:r>
              <a:rPr lang="sv-SE" dirty="0"/>
              <a:t> </a:t>
            </a:r>
            <a:r>
              <a:rPr lang="sv-SE" dirty="0" err="1"/>
              <a:t>Indicators</a:t>
            </a:r>
            <a:r>
              <a:rPr lang="sv-SE" dirty="0"/>
              <a:t>:</a:t>
            </a:r>
            <a:endParaRPr dirty="0"/>
          </a:p>
        </p:txBody>
      </p:sp>
      <p:sp>
        <p:nvSpPr>
          <p:cNvPr id="115" name="Google Shape;115;p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sv-SE"/>
              <a:t>Objectivity</a:t>
            </a:r>
            <a:endParaRPr/>
          </a:p>
        </p:txBody>
      </p:sp>
      <p:sp>
        <p:nvSpPr>
          <p:cNvPr id="116" name="Google Shape;116;p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Reliability: Are the results the same after every test, no matter who applies it?</a:t>
            </a:r>
            <a:endParaRPr/>
          </a:p>
          <a:p>
            <a:pPr marL="228600" lvl="0" indent="-228600" algn="l" rtl="0">
              <a:lnSpc>
                <a:spcPct val="90000"/>
              </a:lnSpc>
              <a:spcBef>
                <a:spcPts val="1000"/>
              </a:spcBef>
              <a:spcAft>
                <a:spcPts val="0"/>
              </a:spcAft>
              <a:buClr>
                <a:schemeClr val="dk1"/>
              </a:buClr>
              <a:buSzPts val="2800"/>
              <a:buChar char="•"/>
            </a:pPr>
            <a:r>
              <a:rPr lang="sv-SE"/>
              <a:t>Accuracy: Do the results reflect the phenomenon you’re trying to indicate?</a:t>
            </a:r>
            <a:endParaRPr/>
          </a:p>
        </p:txBody>
      </p:sp>
      <p:sp>
        <p:nvSpPr>
          <p:cNvPr id="117" name="Google Shape;117;p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sv-SE"/>
              <a:t>Practicality </a:t>
            </a:r>
            <a:endParaRPr/>
          </a:p>
        </p:txBody>
      </p:sp>
      <p:sp>
        <p:nvSpPr>
          <p:cNvPr id="118" name="Google Shape;118;p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Is the test easy to apply?</a:t>
            </a:r>
            <a:endParaRPr/>
          </a:p>
          <a:p>
            <a:pPr marL="228600" lvl="0" indent="-228600" algn="l" rtl="0">
              <a:lnSpc>
                <a:spcPct val="90000"/>
              </a:lnSpc>
              <a:spcBef>
                <a:spcPts val="1000"/>
              </a:spcBef>
              <a:spcAft>
                <a:spcPts val="0"/>
              </a:spcAft>
              <a:buClr>
                <a:schemeClr val="dk1"/>
              </a:buClr>
              <a:buSzPts val="2800"/>
              <a:buChar char="•"/>
            </a:pPr>
            <a:r>
              <a:rPr lang="sv-SE"/>
              <a:t>Does applying the indicator correctly require…</a:t>
            </a:r>
            <a:endParaRPr/>
          </a:p>
          <a:p>
            <a:pPr marL="0" lvl="0" indent="0" algn="l" rtl="0">
              <a:lnSpc>
                <a:spcPct val="90000"/>
              </a:lnSpc>
              <a:spcBef>
                <a:spcPts val="1000"/>
              </a:spcBef>
              <a:spcAft>
                <a:spcPts val="0"/>
              </a:spcAft>
              <a:buClr>
                <a:schemeClr val="dk1"/>
              </a:buClr>
              <a:buSzPts val="2800"/>
              <a:buNone/>
            </a:pPr>
            <a:endParaRPr/>
          </a:p>
          <a:p>
            <a:pPr marL="457200" lvl="1" indent="0" algn="l" rtl="0">
              <a:lnSpc>
                <a:spcPct val="90000"/>
              </a:lnSpc>
              <a:spcBef>
                <a:spcPts val="500"/>
              </a:spcBef>
              <a:spcAft>
                <a:spcPts val="0"/>
              </a:spcAft>
              <a:buClr>
                <a:schemeClr val="dk1"/>
              </a:buClr>
              <a:buSzPts val="2400"/>
              <a:buNone/>
            </a:pPr>
            <a:r>
              <a:rPr lang="sv-SE"/>
              <a:t>…specialized training?</a:t>
            </a:r>
            <a:endParaRPr/>
          </a:p>
          <a:p>
            <a:pPr marL="457200" lvl="1" indent="0" algn="l" rtl="0">
              <a:lnSpc>
                <a:spcPct val="90000"/>
              </a:lnSpc>
              <a:spcBef>
                <a:spcPts val="500"/>
              </a:spcBef>
              <a:spcAft>
                <a:spcPts val="0"/>
              </a:spcAft>
              <a:buClr>
                <a:schemeClr val="dk1"/>
              </a:buClr>
              <a:buSzPts val="2400"/>
              <a:buNone/>
            </a:pPr>
            <a:r>
              <a:rPr lang="sv-SE"/>
              <a:t>…data that is difficult to access?</a:t>
            </a:r>
            <a:endParaRPr/>
          </a:p>
          <a:p>
            <a:pPr marL="457200" lvl="1" indent="0" algn="l" rtl="0">
              <a:lnSpc>
                <a:spcPct val="90000"/>
              </a:lnSpc>
              <a:spcBef>
                <a:spcPts val="500"/>
              </a:spcBef>
              <a:spcAft>
                <a:spcPts val="0"/>
              </a:spcAft>
              <a:buClr>
                <a:schemeClr val="dk1"/>
              </a:buClr>
              <a:buSzPts val="2400"/>
              <a:buNone/>
            </a:pPr>
            <a:r>
              <a:rPr lang="sv-SE"/>
              <a:t>…an expensive tool?</a:t>
            </a:r>
            <a:endParaRPr/>
          </a:p>
        </p:txBody>
      </p:sp>
    </p:spTree>
    <p:extLst>
      <p:ext uri="{BB962C8B-B14F-4D97-AF65-F5344CB8AC3E}">
        <p14:creationId xmlns:p14="http://schemas.microsoft.com/office/powerpoint/2010/main" val="3568541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2A348D-C9AA-F645-BD59-D18E6D6A8EE2}"/>
              </a:ext>
            </a:extLst>
          </p:cNvPr>
          <p:cNvSpPr>
            <a:spLocks noGrp="1"/>
          </p:cNvSpPr>
          <p:nvPr>
            <p:ph type="title"/>
          </p:nvPr>
        </p:nvSpPr>
        <p:spPr/>
        <p:txBody>
          <a:bodyPr/>
          <a:lstStyle/>
          <a:p>
            <a:r>
              <a:rPr lang="sv-SE" dirty="0"/>
              <a:t>Lite måtthistorik</a:t>
            </a:r>
          </a:p>
        </p:txBody>
      </p:sp>
      <p:sp>
        <p:nvSpPr>
          <p:cNvPr id="3" name="Platshållare för bildnummer 2">
            <a:extLst>
              <a:ext uri="{FF2B5EF4-FFF2-40B4-BE49-F238E27FC236}">
                <a16:creationId xmlns:a16="http://schemas.microsoft.com/office/drawing/2014/main" id="{1903183B-9C3F-994D-8365-5BD6579A98F0}"/>
              </a:ext>
            </a:extLst>
          </p:cNvPr>
          <p:cNvSpPr>
            <a:spLocks noGrp="1"/>
          </p:cNvSpPr>
          <p:nvPr>
            <p:ph type="sldNum" sz="quarter" idx="10"/>
          </p:nvPr>
        </p:nvSpPr>
        <p:spPr/>
        <p:txBody>
          <a:bodyPr/>
          <a:lstStyle/>
          <a:p>
            <a:fld id="{689F2D8B-41AF-4F0A-96D1-36B06F461775}" type="slidenum">
              <a:rPr lang="sv-SE" smtClean="0"/>
              <a:pPr/>
              <a:t>24</a:t>
            </a:fld>
            <a:endParaRPr lang="sv-SE"/>
          </a:p>
        </p:txBody>
      </p:sp>
      <p:pic>
        <p:nvPicPr>
          <p:cNvPr id="6" name="Bildobjekt 5" descr="En bild som visar ritning&#10;&#10;Automatiskt genererad beskrivning">
            <a:extLst>
              <a:ext uri="{FF2B5EF4-FFF2-40B4-BE49-F238E27FC236}">
                <a16:creationId xmlns:a16="http://schemas.microsoft.com/office/drawing/2014/main" id="{80DA6264-C743-0D4C-BAE6-D5A2FDC955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505" y="897256"/>
            <a:ext cx="5600700" cy="1003300"/>
          </a:xfrm>
          <a:prstGeom prst="rect">
            <a:avLst/>
          </a:prstGeom>
        </p:spPr>
      </p:pic>
      <p:sp>
        <p:nvSpPr>
          <p:cNvPr id="7" name="textruta 6">
            <a:extLst>
              <a:ext uri="{FF2B5EF4-FFF2-40B4-BE49-F238E27FC236}">
                <a16:creationId xmlns:a16="http://schemas.microsoft.com/office/drawing/2014/main" id="{B3DF23DE-B7EF-3844-8ACB-C60143B7C1FB}"/>
              </a:ext>
            </a:extLst>
          </p:cNvPr>
          <p:cNvSpPr txBox="1"/>
          <p:nvPr/>
        </p:nvSpPr>
        <p:spPr>
          <a:xfrm>
            <a:off x="1385455" y="6179127"/>
            <a:ext cx="5814540" cy="369332"/>
          </a:xfrm>
          <a:prstGeom prst="rect">
            <a:avLst/>
          </a:prstGeom>
          <a:noFill/>
        </p:spPr>
        <p:txBody>
          <a:bodyPr wrap="none" rtlCol="0">
            <a:spAutoFit/>
          </a:bodyPr>
          <a:lstStyle/>
          <a:p>
            <a:r>
              <a:rPr lang="sv-SE" dirty="0"/>
              <a:t>Hans Högman: </a:t>
            </a:r>
            <a:r>
              <a:rPr lang="sv-SE" dirty="0">
                <a:hlinkClick r:id="rId4"/>
              </a:rPr>
              <a:t>http://www.hhogman.se/matt_vikter.htm</a:t>
            </a:r>
            <a:endParaRPr lang="sv-SE" dirty="0"/>
          </a:p>
        </p:txBody>
      </p:sp>
      <p:sp>
        <p:nvSpPr>
          <p:cNvPr id="8" name="Rektangel 7">
            <a:extLst>
              <a:ext uri="{FF2B5EF4-FFF2-40B4-BE49-F238E27FC236}">
                <a16:creationId xmlns:a16="http://schemas.microsoft.com/office/drawing/2014/main" id="{4328E0E4-58DC-5D46-9149-0CF427D875AA}"/>
              </a:ext>
            </a:extLst>
          </p:cNvPr>
          <p:cNvSpPr/>
          <p:nvPr/>
        </p:nvSpPr>
        <p:spPr>
          <a:xfrm>
            <a:off x="378767" y="2174987"/>
            <a:ext cx="11536142" cy="3046988"/>
          </a:xfrm>
          <a:prstGeom prst="rect">
            <a:avLst/>
          </a:prstGeom>
        </p:spPr>
        <p:txBody>
          <a:bodyPr wrap="square">
            <a:spAutoFit/>
          </a:bodyPr>
          <a:lstStyle/>
          <a:p>
            <a:r>
              <a:rPr lang="sv-SE" sz="2400" dirty="0">
                <a:solidFill>
                  <a:srgbClr val="4A4A4A"/>
                </a:solidFill>
                <a:latin typeface="Open Sans"/>
              </a:rPr>
              <a:t>Följande mått utgår från kroppen:</a:t>
            </a:r>
          </a:p>
          <a:p>
            <a:pPr lvl="1"/>
            <a:r>
              <a:rPr lang="sv-SE" sz="2400" b="1" dirty="0">
                <a:solidFill>
                  <a:srgbClr val="4A4A4A"/>
                </a:solidFill>
                <a:latin typeface="Open Sans"/>
              </a:rPr>
              <a:t>Famn: </a:t>
            </a:r>
            <a:r>
              <a:rPr lang="sv-SE" sz="2400" dirty="0">
                <a:solidFill>
                  <a:srgbClr val="4A4A4A"/>
                </a:solidFill>
                <a:latin typeface="Open Sans"/>
              </a:rPr>
              <a:t>Måttet från långfingerspetsen på vänster hand till höger hands långfingerspets då båda armarna är utsträckta så långt som möjligt</a:t>
            </a:r>
          </a:p>
          <a:p>
            <a:pPr lvl="1"/>
            <a:r>
              <a:rPr lang="sv-SE" sz="2400" b="1" dirty="0">
                <a:solidFill>
                  <a:srgbClr val="4A4A4A"/>
                </a:solidFill>
                <a:latin typeface="Open Sans"/>
              </a:rPr>
              <a:t>Aln: </a:t>
            </a:r>
            <a:r>
              <a:rPr lang="sv-SE" sz="2400" dirty="0">
                <a:solidFill>
                  <a:srgbClr val="4A4A4A"/>
                </a:solidFill>
                <a:latin typeface="Open Sans"/>
              </a:rPr>
              <a:t>Längden från armbågen till lillfingerspetsen</a:t>
            </a:r>
          </a:p>
          <a:p>
            <a:pPr lvl="1"/>
            <a:r>
              <a:rPr lang="sv-SE" sz="2400" b="1" dirty="0">
                <a:solidFill>
                  <a:srgbClr val="4A4A4A"/>
                </a:solidFill>
                <a:latin typeface="Open Sans"/>
              </a:rPr>
              <a:t>Fot: </a:t>
            </a:r>
            <a:r>
              <a:rPr lang="sv-SE" sz="2400" dirty="0">
                <a:solidFill>
                  <a:srgbClr val="4A4A4A"/>
                </a:solidFill>
                <a:latin typeface="Open Sans"/>
              </a:rPr>
              <a:t>Längden från hälen till spetsen av stortån</a:t>
            </a:r>
          </a:p>
          <a:p>
            <a:pPr lvl="1"/>
            <a:r>
              <a:rPr lang="sv-SE" sz="2400" b="1" dirty="0">
                <a:solidFill>
                  <a:srgbClr val="4A4A4A"/>
                </a:solidFill>
                <a:latin typeface="Open Sans"/>
              </a:rPr>
              <a:t>Tvärhand: </a:t>
            </a:r>
            <a:r>
              <a:rPr lang="sv-SE" sz="2400" dirty="0">
                <a:solidFill>
                  <a:srgbClr val="4A4A4A"/>
                </a:solidFill>
                <a:latin typeface="Open Sans"/>
              </a:rPr>
              <a:t>Bredden över handens fyra fingrar</a:t>
            </a:r>
          </a:p>
          <a:p>
            <a:pPr lvl="1"/>
            <a:r>
              <a:rPr lang="sv-SE" sz="2400" b="1" dirty="0">
                <a:solidFill>
                  <a:srgbClr val="4A4A4A"/>
                </a:solidFill>
                <a:latin typeface="Open Sans"/>
              </a:rPr>
              <a:t>Tum: </a:t>
            </a:r>
            <a:r>
              <a:rPr lang="sv-SE" sz="2400" dirty="0">
                <a:solidFill>
                  <a:srgbClr val="4A4A4A"/>
                </a:solidFill>
                <a:latin typeface="Open Sans"/>
              </a:rPr>
              <a:t>Bredden över tummen</a:t>
            </a:r>
          </a:p>
          <a:p>
            <a:pPr lvl="1"/>
            <a:r>
              <a:rPr lang="sv-SE" sz="2400" b="1" dirty="0" err="1">
                <a:solidFill>
                  <a:srgbClr val="4A4A4A"/>
                </a:solidFill>
                <a:latin typeface="Open Sans"/>
              </a:rPr>
              <a:t>Fingerbredd</a:t>
            </a:r>
            <a:r>
              <a:rPr lang="sv-SE" sz="2400" b="1" dirty="0">
                <a:solidFill>
                  <a:srgbClr val="4A4A4A"/>
                </a:solidFill>
                <a:latin typeface="Open Sans"/>
              </a:rPr>
              <a:t>: </a:t>
            </a:r>
            <a:r>
              <a:rPr lang="sv-SE" sz="2400" dirty="0">
                <a:solidFill>
                  <a:srgbClr val="4A4A4A"/>
                </a:solidFill>
                <a:latin typeface="Open Sans"/>
              </a:rPr>
              <a:t>Bredden över ett finger, vanligen långfingret</a:t>
            </a:r>
            <a:endParaRPr lang="sv-SE" sz="2400" dirty="0"/>
          </a:p>
        </p:txBody>
      </p:sp>
    </p:spTree>
    <p:extLst>
      <p:ext uri="{BB962C8B-B14F-4D97-AF65-F5344CB8AC3E}">
        <p14:creationId xmlns:p14="http://schemas.microsoft.com/office/powerpoint/2010/main" val="329813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9B9EB4-C8A0-2A4F-97BF-2A22D3F2293B}"/>
              </a:ext>
            </a:extLst>
          </p:cNvPr>
          <p:cNvSpPr>
            <a:spLocks noGrp="1"/>
          </p:cNvSpPr>
          <p:nvPr>
            <p:ph type="title"/>
          </p:nvPr>
        </p:nvSpPr>
        <p:spPr/>
        <p:txBody>
          <a:bodyPr/>
          <a:lstStyle/>
          <a:p>
            <a:r>
              <a:rPr lang="sv-SE" dirty="0"/>
              <a:t>Lite mer måtthistorik</a:t>
            </a:r>
          </a:p>
        </p:txBody>
      </p:sp>
      <p:sp>
        <p:nvSpPr>
          <p:cNvPr id="3" name="Platshållare för bildnummer 2">
            <a:extLst>
              <a:ext uri="{FF2B5EF4-FFF2-40B4-BE49-F238E27FC236}">
                <a16:creationId xmlns:a16="http://schemas.microsoft.com/office/drawing/2014/main" id="{D4FC4BC4-B202-8D46-99A6-E0C31CE63EEF}"/>
              </a:ext>
            </a:extLst>
          </p:cNvPr>
          <p:cNvSpPr>
            <a:spLocks noGrp="1"/>
          </p:cNvSpPr>
          <p:nvPr>
            <p:ph type="sldNum" sz="quarter" idx="10"/>
          </p:nvPr>
        </p:nvSpPr>
        <p:spPr/>
        <p:txBody>
          <a:bodyPr/>
          <a:lstStyle/>
          <a:p>
            <a:fld id="{689F2D8B-41AF-4F0A-96D1-36B06F461775}" type="slidenum">
              <a:rPr lang="sv-SE" smtClean="0"/>
              <a:pPr/>
              <a:t>25</a:t>
            </a:fld>
            <a:endParaRPr lang="sv-SE"/>
          </a:p>
        </p:txBody>
      </p:sp>
      <p:sp>
        <p:nvSpPr>
          <p:cNvPr id="4" name="Rektangel 3">
            <a:extLst>
              <a:ext uri="{FF2B5EF4-FFF2-40B4-BE49-F238E27FC236}">
                <a16:creationId xmlns:a16="http://schemas.microsoft.com/office/drawing/2014/main" id="{95A3C6EC-6CFA-3A44-9D81-38F1182CC36A}"/>
              </a:ext>
            </a:extLst>
          </p:cNvPr>
          <p:cNvSpPr/>
          <p:nvPr/>
        </p:nvSpPr>
        <p:spPr>
          <a:xfrm>
            <a:off x="550863" y="1655948"/>
            <a:ext cx="11419464" cy="4355038"/>
          </a:xfrm>
          <a:prstGeom prst="rect">
            <a:avLst/>
          </a:prstGeom>
        </p:spPr>
        <p:txBody>
          <a:bodyPr wrap="square">
            <a:spAutoFit/>
          </a:bodyPr>
          <a:lstStyle/>
          <a:p>
            <a:r>
              <a:rPr lang="sv-SE" sz="2800" b="1" dirty="0">
                <a:solidFill>
                  <a:srgbClr val="4A4A4A"/>
                </a:solidFill>
                <a:latin typeface="Open Sans"/>
              </a:rPr>
              <a:t>Mil</a:t>
            </a:r>
          </a:p>
          <a:p>
            <a:r>
              <a:rPr lang="sv-SE" sz="2800" dirty="0">
                <a:solidFill>
                  <a:srgbClr val="4A4A4A"/>
                </a:solidFill>
                <a:latin typeface="Open Sans"/>
              </a:rPr>
              <a:t>Före 1699 hade milen </a:t>
            </a:r>
            <a:r>
              <a:rPr lang="sv-SE" sz="2800" b="1" dirty="0">
                <a:solidFill>
                  <a:srgbClr val="4A4A4A"/>
                </a:solidFill>
                <a:latin typeface="Open Sans"/>
              </a:rPr>
              <a:t>olika längd beroende på var i Sverige man befann sig</a:t>
            </a:r>
            <a:r>
              <a:rPr lang="sv-SE" sz="2800" dirty="0">
                <a:solidFill>
                  <a:srgbClr val="4A4A4A"/>
                </a:solidFill>
                <a:latin typeface="Open Sans"/>
              </a:rPr>
              <a:t>. Smålandsmilen var 7.500 m, </a:t>
            </a:r>
            <a:r>
              <a:rPr lang="sv-SE" sz="2800" dirty="0" err="1">
                <a:solidFill>
                  <a:srgbClr val="4A4A4A"/>
                </a:solidFill>
                <a:latin typeface="Open Sans"/>
              </a:rPr>
              <a:t>västgötamilen</a:t>
            </a:r>
            <a:r>
              <a:rPr lang="sv-SE" sz="2800" dirty="0">
                <a:solidFill>
                  <a:srgbClr val="4A4A4A"/>
                </a:solidFill>
                <a:latin typeface="Open Sans"/>
              </a:rPr>
              <a:t> 13.000 m och dalamilen hela 15.000 m. </a:t>
            </a:r>
          </a:p>
          <a:p>
            <a:r>
              <a:rPr lang="sv-SE" sz="2800" dirty="0">
                <a:solidFill>
                  <a:srgbClr val="4A4A4A"/>
                </a:solidFill>
                <a:latin typeface="Open Sans"/>
              </a:rPr>
              <a:t>Kortast var den finska milen på 6.000 m.</a:t>
            </a:r>
          </a:p>
          <a:p>
            <a:endParaRPr lang="sv-SE" sz="1400" dirty="0">
              <a:solidFill>
                <a:srgbClr val="4A4A4A"/>
              </a:solidFill>
              <a:latin typeface="Open Sans"/>
            </a:endParaRPr>
          </a:p>
          <a:p>
            <a:r>
              <a:rPr lang="sv-SE" sz="2800" i="1" dirty="0">
                <a:solidFill>
                  <a:srgbClr val="4A4A4A"/>
                </a:solidFill>
                <a:latin typeface="Open Sans"/>
              </a:rPr>
              <a:t>Att mäta är viktig: </a:t>
            </a:r>
            <a:r>
              <a:rPr lang="sv-SE" sz="2800" dirty="0">
                <a:solidFill>
                  <a:srgbClr val="4A4A4A"/>
                </a:solidFill>
                <a:latin typeface="Open Sans"/>
              </a:rPr>
              <a:t>Det var stränga straff på att förfalska mått. Ända in på mitten av 1800-talet kunde man dömas till </a:t>
            </a:r>
            <a:r>
              <a:rPr lang="sv-SE" sz="2800" b="1" dirty="0">
                <a:solidFill>
                  <a:srgbClr val="4A4A4A"/>
                </a:solidFill>
                <a:latin typeface="Open Sans"/>
              </a:rPr>
              <a:t>dödsstraff för förfalskade mått</a:t>
            </a:r>
            <a:r>
              <a:rPr lang="sv-SE" sz="2800" dirty="0">
                <a:solidFill>
                  <a:srgbClr val="4A4A4A"/>
                </a:solidFill>
                <a:latin typeface="Open Sans"/>
              </a:rPr>
              <a:t>.</a:t>
            </a:r>
          </a:p>
          <a:p>
            <a:endParaRPr lang="sv-SE" sz="1100" dirty="0">
              <a:solidFill>
                <a:srgbClr val="4A4A4A"/>
              </a:solidFill>
              <a:latin typeface="Open Sans"/>
            </a:endParaRPr>
          </a:p>
          <a:p>
            <a:r>
              <a:rPr lang="sv-SE" sz="2800" dirty="0">
                <a:solidFill>
                  <a:srgbClr val="4A4A4A"/>
                </a:solidFill>
                <a:latin typeface="Open Sans"/>
              </a:rPr>
              <a:t>Först 1889 då metersystemet blev slutgiltigt infört blev 1 mil (nymil) = 10 km = </a:t>
            </a:r>
            <a:r>
              <a:rPr lang="sv-SE" sz="2800" b="1" dirty="0">
                <a:solidFill>
                  <a:srgbClr val="800000"/>
                </a:solidFill>
                <a:latin typeface="Open Sans"/>
              </a:rPr>
              <a:t>10.000 m.</a:t>
            </a:r>
            <a:endParaRPr lang="sv-SE" sz="2800" dirty="0"/>
          </a:p>
        </p:txBody>
      </p:sp>
      <p:sp>
        <p:nvSpPr>
          <p:cNvPr id="6" name="textruta 5">
            <a:extLst>
              <a:ext uri="{FF2B5EF4-FFF2-40B4-BE49-F238E27FC236}">
                <a16:creationId xmlns:a16="http://schemas.microsoft.com/office/drawing/2014/main" id="{6001F479-F9A6-B341-A0A8-4616C70A6B40}"/>
              </a:ext>
            </a:extLst>
          </p:cNvPr>
          <p:cNvSpPr txBox="1"/>
          <p:nvPr/>
        </p:nvSpPr>
        <p:spPr>
          <a:xfrm>
            <a:off x="446055" y="821859"/>
            <a:ext cx="5814540" cy="369332"/>
          </a:xfrm>
          <a:prstGeom prst="rect">
            <a:avLst/>
          </a:prstGeom>
          <a:noFill/>
        </p:spPr>
        <p:txBody>
          <a:bodyPr wrap="none" rtlCol="0">
            <a:spAutoFit/>
          </a:bodyPr>
          <a:lstStyle/>
          <a:p>
            <a:r>
              <a:rPr lang="sv-SE" dirty="0"/>
              <a:t>Hans Högman: </a:t>
            </a:r>
            <a:r>
              <a:rPr lang="sv-SE" dirty="0">
                <a:hlinkClick r:id="rId3"/>
              </a:rPr>
              <a:t>http://www.hhogman.se/matt_vikter.htm</a:t>
            </a:r>
            <a:endParaRPr lang="sv-SE" dirty="0"/>
          </a:p>
        </p:txBody>
      </p:sp>
    </p:spTree>
    <p:extLst>
      <p:ext uri="{BB962C8B-B14F-4D97-AF65-F5344CB8AC3E}">
        <p14:creationId xmlns:p14="http://schemas.microsoft.com/office/powerpoint/2010/main" val="2011905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122"/>
        <p:cNvGrpSpPr/>
        <p:nvPr/>
      </p:nvGrpSpPr>
      <p:grpSpPr>
        <a:xfrm>
          <a:off x="0" y="0"/>
          <a:ext cx="0" cy="0"/>
          <a:chOff x="0" y="0"/>
          <a:chExt cx="0" cy="0"/>
        </a:xfrm>
      </p:grpSpPr>
      <p:pic>
        <p:nvPicPr>
          <p:cNvPr id="7" name="Bildobjekt 6" descr="En bild som visar kam&#10;&#10;Automatiskt genererad beskrivning">
            <a:extLst>
              <a:ext uri="{FF2B5EF4-FFF2-40B4-BE49-F238E27FC236}">
                <a16:creationId xmlns:a16="http://schemas.microsoft.com/office/drawing/2014/main" id="{AE687617-26F5-DD42-9F31-6664112729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181" y="5084577"/>
            <a:ext cx="2049462" cy="2049462"/>
          </a:xfrm>
          <a:prstGeom prst="rect">
            <a:avLst/>
          </a:prstGeom>
        </p:spPr>
      </p:pic>
      <p:graphicFrame>
        <p:nvGraphicFramePr>
          <p:cNvPr id="123" name="Google Shape;123;p3"/>
          <p:cNvGraphicFramePr/>
          <p:nvPr/>
        </p:nvGraphicFramePr>
        <p:xfrm>
          <a:off x="1082564" y="283079"/>
          <a:ext cx="10026875" cy="6291845"/>
        </p:xfrm>
        <a:graphic>
          <a:graphicData uri="http://schemas.openxmlformats.org/drawingml/2006/table">
            <a:tbl>
              <a:tblPr firstRow="1" bandRow="1">
                <a:noFill/>
              </a:tblPr>
              <a:tblGrid>
                <a:gridCol w="2490950">
                  <a:extLst>
                    <a:ext uri="{9D8B030D-6E8A-4147-A177-3AD203B41FA5}">
                      <a16:colId xmlns:a16="http://schemas.microsoft.com/office/drawing/2014/main" val="20000"/>
                    </a:ext>
                  </a:extLst>
                </a:gridCol>
                <a:gridCol w="3626000">
                  <a:extLst>
                    <a:ext uri="{9D8B030D-6E8A-4147-A177-3AD203B41FA5}">
                      <a16:colId xmlns:a16="http://schemas.microsoft.com/office/drawing/2014/main" val="20001"/>
                    </a:ext>
                  </a:extLst>
                </a:gridCol>
                <a:gridCol w="3909925">
                  <a:extLst>
                    <a:ext uri="{9D8B030D-6E8A-4147-A177-3AD203B41FA5}">
                      <a16:colId xmlns:a16="http://schemas.microsoft.com/office/drawing/2014/main" val="20002"/>
                    </a:ext>
                  </a:extLst>
                </a:gridCol>
              </a:tblGrid>
              <a:tr h="117585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Corbel"/>
                        <a:buNone/>
                      </a:pPr>
                      <a:r>
                        <a:rPr lang="sv-SE" sz="1800" b="1" u="none" strike="noStrike" cap="none">
                          <a:latin typeface="Corbel"/>
                          <a:ea typeface="Corbel"/>
                          <a:cs typeface="Corbel"/>
                          <a:sym typeface="Corbel"/>
                        </a:rPr>
                        <a:t>Subjective Metric</a:t>
                      </a:r>
                      <a:endParaRPr sz="1800" b="1" u="none" strike="noStrike" cap="none">
                        <a:latin typeface="Corbel"/>
                        <a:ea typeface="Corbel"/>
                        <a:cs typeface="Corbel"/>
                        <a:sym typeface="Corbel"/>
                      </a:endParaRPr>
                    </a:p>
                    <a:p>
                      <a:pPr marL="0" marR="0" lvl="0" indent="0" algn="ctr" rtl="0">
                        <a:lnSpc>
                          <a:spcPct val="100000"/>
                        </a:lnSpc>
                        <a:spcBef>
                          <a:spcPts val="0"/>
                        </a:spcBef>
                        <a:spcAft>
                          <a:spcPts val="0"/>
                        </a:spcAft>
                        <a:buClr>
                          <a:schemeClr val="dk1"/>
                        </a:buClr>
                        <a:buSzPts val="1400"/>
                        <a:buFont typeface="Corbel"/>
                        <a:buNone/>
                      </a:pPr>
                      <a:r>
                        <a:rPr lang="sv-SE" sz="1400" u="none" strike="noStrike" cap="none">
                          <a:latin typeface="Corbel"/>
                          <a:ea typeface="Corbel"/>
                          <a:cs typeface="Corbel"/>
                          <a:sym typeface="Corbel"/>
                        </a:rPr>
                        <a:t>The level of circularity expressed can vary  based on the person applying the metric.</a:t>
                      </a:r>
                      <a:br>
                        <a:rPr lang="sv-SE" sz="1400" u="none" strike="noStrike" cap="none">
                          <a:latin typeface="Corbel"/>
                          <a:ea typeface="Corbel"/>
                          <a:cs typeface="Corbel"/>
                          <a:sym typeface="Corbel"/>
                        </a:rPr>
                      </a:br>
                      <a:r>
                        <a:rPr lang="sv-SE" sz="1400" u="none" strike="noStrike" cap="none">
                          <a:latin typeface="Corbel"/>
                          <a:ea typeface="Corbel"/>
                          <a:cs typeface="Corbel"/>
                          <a:sym typeface="Corbel"/>
                        </a:rPr>
                        <a:t>i.e. it involves interpretation or a ”best guess”</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Corbel"/>
                        <a:buNone/>
                      </a:pPr>
                      <a:r>
                        <a:rPr lang="sv-SE" sz="1800" b="1" u="none" strike="noStrike" cap="none">
                          <a:latin typeface="Corbel"/>
                          <a:ea typeface="Corbel"/>
                          <a:cs typeface="Corbel"/>
                          <a:sym typeface="Corbel"/>
                        </a:rPr>
                        <a:t>Objective Metric</a:t>
                      </a:r>
                      <a:endParaRPr sz="1800" b="1" u="none" strike="noStrike" cap="none">
                        <a:latin typeface="Corbel"/>
                        <a:ea typeface="Corbel"/>
                        <a:cs typeface="Corbel"/>
                        <a:sym typeface="Corbel"/>
                      </a:endParaRPr>
                    </a:p>
                    <a:p>
                      <a:pPr marL="0" marR="0" lvl="0" indent="0" algn="ctr" rtl="0">
                        <a:lnSpc>
                          <a:spcPct val="100000"/>
                        </a:lnSpc>
                        <a:spcBef>
                          <a:spcPts val="0"/>
                        </a:spcBef>
                        <a:spcAft>
                          <a:spcPts val="0"/>
                        </a:spcAft>
                        <a:buClr>
                          <a:schemeClr val="dk1"/>
                        </a:buClr>
                        <a:buSzPts val="1400"/>
                        <a:buFont typeface="Corbel"/>
                        <a:buNone/>
                      </a:pPr>
                      <a:r>
                        <a:rPr lang="sv-SE" sz="1400" u="none" strike="noStrike" cap="none">
                          <a:latin typeface="Corbel"/>
                          <a:ea typeface="Corbel"/>
                          <a:cs typeface="Corbel"/>
                          <a:sym typeface="Corbel"/>
                        </a:rPr>
                        <a:t>Expresses the same level of circularity, no matter who applies the metric.</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6330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r>
                        <a:rPr lang="sv-SE" sz="1800" b="1" u="none" strike="noStrike" cap="none">
                          <a:latin typeface="Corbel"/>
                          <a:ea typeface="Corbel"/>
                          <a:cs typeface="Corbel"/>
                          <a:sym typeface="Corbel"/>
                        </a:rPr>
                        <a:t>Demanding calculation </a:t>
                      </a:r>
                      <a:r>
                        <a:rPr lang="sv-SE" sz="1400" u="none" strike="noStrike" cap="none">
                          <a:latin typeface="Corbel"/>
                          <a:ea typeface="Corbel"/>
                          <a:cs typeface="Corbel"/>
                          <a:sym typeface="Corbel"/>
                        </a:rPr>
                        <a:t>Applying the metric requires training and access to detailed data</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748375">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r>
                        <a:rPr lang="sv-SE" sz="1800" b="1" u="none" strike="noStrike" cap="none">
                          <a:latin typeface="Corbel"/>
                          <a:ea typeface="Corbel"/>
                          <a:cs typeface="Corbel"/>
                          <a:sym typeface="Corbel"/>
                        </a:rPr>
                        <a:t>Simple calculation</a:t>
                      </a:r>
                      <a:r>
                        <a:rPr lang="sv-SE" sz="1800" u="none" strike="noStrike" cap="none">
                          <a:latin typeface="Corbel"/>
                          <a:ea typeface="Corbel"/>
                          <a:cs typeface="Corbel"/>
                          <a:sym typeface="Corbel"/>
                        </a:rPr>
                        <a:t> </a:t>
                      </a:r>
                      <a:br>
                        <a:rPr lang="sv-SE" sz="1800" u="none" strike="noStrike" cap="none">
                          <a:latin typeface="Corbel"/>
                          <a:ea typeface="Corbel"/>
                          <a:cs typeface="Corbel"/>
                          <a:sym typeface="Corbel"/>
                        </a:rPr>
                      </a:br>
                      <a:r>
                        <a:rPr lang="sv-SE" sz="1400" u="none" strike="noStrike" cap="none">
                          <a:latin typeface="Corbel"/>
                          <a:ea typeface="Corbel"/>
                          <a:cs typeface="Corbel"/>
                          <a:sym typeface="Corbel"/>
                        </a:rPr>
                        <a:t>Can be applied with little to no training, and limited data. </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24" name="Google Shape;124;p3"/>
          <p:cNvSpPr/>
          <p:nvPr/>
        </p:nvSpPr>
        <p:spPr>
          <a:xfrm>
            <a:off x="7816905" y="2062164"/>
            <a:ext cx="2471738" cy="1471612"/>
          </a:xfrm>
          <a:prstGeom prst="wedgeRectCallout">
            <a:avLst>
              <a:gd name="adj1" fmla="val 70496"/>
              <a:gd name="adj2" fmla="val -48179"/>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a:solidFill>
                  <a:schemeClr val="lt1"/>
                </a:solidFill>
                <a:latin typeface="Calibri"/>
                <a:ea typeface="Calibri"/>
                <a:cs typeface="Calibri"/>
                <a:sym typeface="Calibri"/>
              </a:rPr>
              <a:t>Very accurate and consistent, but requires training or detailed data to apply. </a:t>
            </a:r>
            <a:endParaRPr sz="1400" b="0" i="0" u="none" strike="noStrike" cap="none">
              <a:solidFill>
                <a:srgbClr val="000000"/>
              </a:solidFill>
              <a:latin typeface="Arial"/>
              <a:ea typeface="Arial"/>
              <a:cs typeface="Arial"/>
              <a:sym typeface="Arial"/>
            </a:endParaRPr>
          </a:p>
        </p:txBody>
      </p:sp>
      <p:sp>
        <p:nvSpPr>
          <p:cNvPr id="125" name="Google Shape;125;p3"/>
          <p:cNvSpPr/>
          <p:nvPr/>
        </p:nvSpPr>
        <p:spPr>
          <a:xfrm>
            <a:off x="4191002" y="4194049"/>
            <a:ext cx="2471738" cy="1471612"/>
          </a:xfrm>
          <a:prstGeom prst="wedgeRectCallout">
            <a:avLst>
              <a:gd name="adj1" fmla="val -69388"/>
              <a:gd name="adj2" fmla="val 59587"/>
            </a:avLst>
          </a:prstGeom>
          <a:solidFill>
            <a:schemeClr val="accent1"/>
          </a:solidFill>
          <a:ln w="12700" cap="flat" cmpd="sng">
            <a:solidFill>
              <a:srgbClr val="1F38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a:solidFill>
                  <a:schemeClr val="lt1"/>
                </a:solidFill>
                <a:latin typeface="Calibri"/>
                <a:ea typeface="Calibri"/>
                <a:cs typeface="Calibri"/>
                <a:sym typeface="Calibri"/>
              </a:rPr>
              <a:t>Very simple to apply, but might not describe circularity accurately or consistently.</a:t>
            </a:r>
            <a:endParaRPr sz="1400" b="0" i="0" u="none" strike="noStrike" cap="none">
              <a:solidFill>
                <a:srgbClr val="000000"/>
              </a:solidFill>
              <a:latin typeface="Arial"/>
              <a:ea typeface="Arial"/>
              <a:cs typeface="Arial"/>
              <a:sym typeface="Arial"/>
            </a:endParaRPr>
          </a:p>
        </p:txBody>
      </p:sp>
      <p:sp>
        <p:nvSpPr>
          <p:cNvPr id="126" name="Google Shape;126;p3"/>
          <p:cNvSpPr/>
          <p:nvPr/>
        </p:nvSpPr>
        <p:spPr>
          <a:xfrm>
            <a:off x="7816905" y="4175761"/>
            <a:ext cx="2471738" cy="1471612"/>
          </a:xfrm>
          <a:prstGeom prst="wedgeRectCallout">
            <a:avLst>
              <a:gd name="adj1" fmla="val 73964"/>
              <a:gd name="adj2" fmla="val 57646"/>
            </a:avLst>
          </a:prstGeom>
          <a:solidFill>
            <a:srgbClr val="BF900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dirty="0">
                <a:solidFill>
                  <a:schemeClr val="lt1"/>
                </a:solidFill>
                <a:latin typeface="Calibri"/>
                <a:ea typeface="Calibri"/>
                <a:cs typeface="Calibri"/>
                <a:sym typeface="Calibri"/>
              </a:rPr>
              <a:t>The </a:t>
            </a:r>
            <a:r>
              <a:rPr lang="sv-SE" sz="1800" b="0" i="0" u="none" strike="noStrike" cap="none" dirty="0" err="1">
                <a:solidFill>
                  <a:schemeClr val="lt1"/>
                </a:solidFill>
                <a:latin typeface="Calibri"/>
                <a:ea typeface="Calibri"/>
                <a:cs typeface="Calibri"/>
                <a:sym typeface="Calibri"/>
              </a:rPr>
              <a:t>goal</a:t>
            </a:r>
            <a:r>
              <a:rPr lang="sv-SE" sz="1800" b="0" i="0" u="none" strike="noStrike" cap="none" dirty="0">
                <a:solidFill>
                  <a:schemeClr val="lt1"/>
                </a:solidFill>
                <a:latin typeface="Calibri"/>
                <a:ea typeface="Calibri"/>
                <a:cs typeface="Calibri"/>
                <a:sym typeface="Calibri"/>
              </a:rPr>
              <a:t>! </a:t>
            </a:r>
            <a:r>
              <a:rPr lang="sv-SE" sz="1800" b="0" i="0" u="none" strike="noStrike" cap="none" dirty="0" err="1">
                <a:solidFill>
                  <a:schemeClr val="lt1"/>
                </a:solidFill>
                <a:latin typeface="Calibri"/>
                <a:ea typeface="Calibri"/>
                <a:cs typeface="Calibri"/>
                <a:sym typeface="Calibri"/>
              </a:rPr>
              <a:t>But</a:t>
            </a:r>
            <a:r>
              <a:rPr lang="sv-SE" sz="1800" b="0" i="0" u="none" strike="noStrike" cap="none" dirty="0">
                <a:solidFill>
                  <a:schemeClr val="lt1"/>
                </a:solidFill>
                <a:latin typeface="Calibri"/>
                <a:ea typeface="Calibri"/>
                <a:cs typeface="Calibri"/>
                <a:sym typeface="Calibri"/>
              </a:rPr>
              <a:t> is it </a:t>
            </a:r>
            <a:r>
              <a:rPr lang="sv-SE" sz="1800" b="0" i="0" u="none" strike="noStrike" cap="none" dirty="0" err="1">
                <a:solidFill>
                  <a:schemeClr val="lt1"/>
                </a:solidFill>
                <a:latin typeface="Calibri"/>
                <a:ea typeface="Calibri"/>
                <a:cs typeface="Calibri"/>
                <a:sym typeface="Calibri"/>
              </a:rPr>
              <a:t>possible</a:t>
            </a:r>
            <a:r>
              <a:rPr lang="sv-SE" sz="1800" b="0" i="0" u="none" strike="noStrike" cap="none" dirty="0">
                <a:solidFill>
                  <a:schemeClr val="lt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127" name="Google Shape;127;p3"/>
          <p:cNvSpPr/>
          <p:nvPr/>
        </p:nvSpPr>
        <p:spPr>
          <a:xfrm>
            <a:off x="4191002" y="2062164"/>
            <a:ext cx="2471738" cy="1471612"/>
          </a:xfrm>
          <a:prstGeom prst="wedgeRectCallout">
            <a:avLst>
              <a:gd name="adj1" fmla="val -68232"/>
              <a:gd name="adj2" fmla="val -45268"/>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a:solidFill>
                  <a:schemeClr val="lt1"/>
                </a:solidFill>
                <a:latin typeface="Calibri"/>
                <a:ea typeface="Calibri"/>
                <a:cs typeface="Calibri"/>
                <a:sym typeface="Calibri"/>
              </a:rPr>
              <a:t>Extremely detailed, but very time-intensive and nearly impossible to replicate.</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0792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2" name="textruta 1">
            <a:extLst>
              <a:ext uri="{FF2B5EF4-FFF2-40B4-BE49-F238E27FC236}">
                <a16:creationId xmlns:a16="http://schemas.microsoft.com/office/drawing/2014/main" id="{627CDB7F-97C8-C447-809D-84A75F933284}"/>
              </a:ext>
            </a:extLst>
          </p:cNvPr>
          <p:cNvSpPr txBox="1"/>
          <p:nvPr/>
        </p:nvSpPr>
        <p:spPr>
          <a:xfrm>
            <a:off x="7495372" y="2082074"/>
            <a:ext cx="3032585" cy="1200329"/>
          </a:xfrm>
          <a:prstGeom prst="rect">
            <a:avLst/>
          </a:prstGeom>
          <a:noFill/>
        </p:spPr>
        <p:txBody>
          <a:bodyPr wrap="square" rtlCol="0">
            <a:spAutoFit/>
          </a:bodyPr>
          <a:lstStyle/>
          <a:p>
            <a:r>
              <a:rPr lang="sv-SE" kern="0" dirty="0">
                <a:latin typeface="+mj-lt"/>
              </a:rPr>
              <a:t>Sträckan som ljuset tillryggalägger i absolut vakuum under tiden 1/299 792 458 sekund.</a:t>
            </a:r>
          </a:p>
        </p:txBody>
      </p:sp>
      <p:pic>
        <p:nvPicPr>
          <p:cNvPr id="7" name="Bildobjekt 6" descr="En bild som visar kam&#10;&#10;Automatiskt genererad beskrivning">
            <a:extLst>
              <a:ext uri="{FF2B5EF4-FFF2-40B4-BE49-F238E27FC236}">
                <a16:creationId xmlns:a16="http://schemas.microsoft.com/office/drawing/2014/main" id="{AE687617-26F5-DD42-9F31-6664112729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181" y="5084577"/>
            <a:ext cx="2049462" cy="2049462"/>
          </a:xfrm>
          <a:prstGeom prst="rect">
            <a:avLst/>
          </a:prstGeom>
        </p:spPr>
      </p:pic>
      <p:graphicFrame>
        <p:nvGraphicFramePr>
          <p:cNvPr id="123" name="Google Shape;123;p3"/>
          <p:cNvGraphicFramePr/>
          <p:nvPr/>
        </p:nvGraphicFramePr>
        <p:xfrm>
          <a:off x="1082564" y="283079"/>
          <a:ext cx="10026875" cy="6291845"/>
        </p:xfrm>
        <a:graphic>
          <a:graphicData uri="http://schemas.openxmlformats.org/drawingml/2006/table">
            <a:tbl>
              <a:tblPr firstRow="1" bandRow="1">
                <a:noFill/>
              </a:tblPr>
              <a:tblGrid>
                <a:gridCol w="2490950">
                  <a:extLst>
                    <a:ext uri="{9D8B030D-6E8A-4147-A177-3AD203B41FA5}">
                      <a16:colId xmlns:a16="http://schemas.microsoft.com/office/drawing/2014/main" val="20000"/>
                    </a:ext>
                  </a:extLst>
                </a:gridCol>
                <a:gridCol w="3626000">
                  <a:extLst>
                    <a:ext uri="{9D8B030D-6E8A-4147-A177-3AD203B41FA5}">
                      <a16:colId xmlns:a16="http://schemas.microsoft.com/office/drawing/2014/main" val="20001"/>
                    </a:ext>
                  </a:extLst>
                </a:gridCol>
                <a:gridCol w="3909925">
                  <a:extLst>
                    <a:ext uri="{9D8B030D-6E8A-4147-A177-3AD203B41FA5}">
                      <a16:colId xmlns:a16="http://schemas.microsoft.com/office/drawing/2014/main" val="20002"/>
                    </a:ext>
                  </a:extLst>
                </a:gridCol>
              </a:tblGrid>
              <a:tr h="117585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Corbel"/>
                        <a:buNone/>
                      </a:pPr>
                      <a:r>
                        <a:rPr lang="sv-SE" sz="1800" b="1" u="none" strike="noStrike" cap="none">
                          <a:latin typeface="Corbel"/>
                          <a:ea typeface="Corbel"/>
                          <a:cs typeface="Corbel"/>
                          <a:sym typeface="Corbel"/>
                        </a:rPr>
                        <a:t>Subjective Metric</a:t>
                      </a:r>
                      <a:endParaRPr sz="1800" b="1" u="none" strike="noStrike" cap="none">
                        <a:latin typeface="Corbel"/>
                        <a:ea typeface="Corbel"/>
                        <a:cs typeface="Corbel"/>
                        <a:sym typeface="Corbel"/>
                      </a:endParaRPr>
                    </a:p>
                    <a:p>
                      <a:pPr marL="0" marR="0" lvl="0" indent="0" algn="ctr" rtl="0">
                        <a:lnSpc>
                          <a:spcPct val="100000"/>
                        </a:lnSpc>
                        <a:spcBef>
                          <a:spcPts val="0"/>
                        </a:spcBef>
                        <a:spcAft>
                          <a:spcPts val="0"/>
                        </a:spcAft>
                        <a:buClr>
                          <a:schemeClr val="dk1"/>
                        </a:buClr>
                        <a:buSzPts val="1400"/>
                        <a:buFont typeface="Corbel"/>
                        <a:buNone/>
                      </a:pPr>
                      <a:r>
                        <a:rPr lang="sv-SE" sz="1400" u="none" strike="noStrike" cap="none">
                          <a:latin typeface="Corbel"/>
                          <a:ea typeface="Corbel"/>
                          <a:cs typeface="Corbel"/>
                          <a:sym typeface="Corbel"/>
                        </a:rPr>
                        <a:t>The level of circularity expressed can vary  based on the person applying the metric.</a:t>
                      </a:r>
                      <a:br>
                        <a:rPr lang="sv-SE" sz="1400" u="none" strike="noStrike" cap="none">
                          <a:latin typeface="Corbel"/>
                          <a:ea typeface="Corbel"/>
                          <a:cs typeface="Corbel"/>
                          <a:sym typeface="Corbel"/>
                        </a:rPr>
                      </a:br>
                      <a:r>
                        <a:rPr lang="sv-SE" sz="1400" u="none" strike="noStrike" cap="none">
                          <a:latin typeface="Corbel"/>
                          <a:ea typeface="Corbel"/>
                          <a:cs typeface="Corbel"/>
                          <a:sym typeface="Corbel"/>
                        </a:rPr>
                        <a:t>i.e. it involves interpretation or a ”best guess”</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Corbel"/>
                        <a:buNone/>
                      </a:pPr>
                      <a:r>
                        <a:rPr lang="sv-SE" sz="1800" b="1" u="none" strike="noStrike" cap="none">
                          <a:latin typeface="Corbel"/>
                          <a:ea typeface="Corbel"/>
                          <a:cs typeface="Corbel"/>
                          <a:sym typeface="Corbel"/>
                        </a:rPr>
                        <a:t>Objective Metric</a:t>
                      </a:r>
                      <a:endParaRPr sz="1800" b="1" u="none" strike="noStrike" cap="none">
                        <a:latin typeface="Corbel"/>
                        <a:ea typeface="Corbel"/>
                        <a:cs typeface="Corbel"/>
                        <a:sym typeface="Corbel"/>
                      </a:endParaRPr>
                    </a:p>
                    <a:p>
                      <a:pPr marL="0" marR="0" lvl="0" indent="0" algn="ctr" rtl="0">
                        <a:lnSpc>
                          <a:spcPct val="100000"/>
                        </a:lnSpc>
                        <a:spcBef>
                          <a:spcPts val="0"/>
                        </a:spcBef>
                        <a:spcAft>
                          <a:spcPts val="0"/>
                        </a:spcAft>
                        <a:buClr>
                          <a:schemeClr val="dk1"/>
                        </a:buClr>
                        <a:buSzPts val="1400"/>
                        <a:buFont typeface="Corbel"/>
                        <a:buNone/>
                      </a:pPr>
                      <a:r>
                        <a:rPr lang="sv-SE" sz="1400" u="none" strike="noStrike" cap="none">
                          <a:latin typeface="Corbel"/>
                          <a:ea typeface="Corbel"/>
                          <a:cs typeface="Corbel"/>
                          <a:sym typeface="Corbel"/>
                        </a:rPr>
                        <a:t>Expresses the same level of circularity, no matter who applies the metric.</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6330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r>
                        <a:rPr lang="sv-SE" sz="1800" b="1" u="none" strike="noStrike" cap="none">
                          <a:latin typeface="Corbel"/>
                          <a:ea typeface="Corbel"/>
                          <a:cs typeface="Corbel"/>
                          <a:sym typeface="Corbel"/>
                        </a:rPr>
                        <a:t>Demanding calculation </a:t>
                      </a:r>
                      <a:r>
                        <a:rPr lang="sv-SE" sz="1400" u="none" strike="noStrike" cap="none">
                          <a:latin typeface="Corbel"/>
                          <a:ea typeface="Corbel"/>
                          <a:cs typeface="Corbel"/>
                          <a:sym typeface="Corbel"/>
                        </a:rPr>
                        <a:t>Applying the metric requires training and access to detailed data</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748375">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r>
                        <a:rPr lang="sv-SE" sz="1800" b="1" u="none" strike="noStrike" cap="none">
                          <a:latin typeface="Corbel"/>
                          <a:ea typeface="Corbel"/>
                          <a:cs typeface="Corbel"/>
                          <a:sym typeface="Corbel"/>
                        </a:rPr>
                        <a:t>Simple calculation</a:t>
                      </a:r>
                      <a:r>
                        <a:rPr lang="sv-SE" sz="1800" u="none" strike="noStrike" cap="none">
                          <a:latin typeface="Corbel"/>
                          <a:ea typeface="Corbel"/>
                          <a:cs typeface="Corbel"/>
                          <a:sym typeface="Corbel"/>
                        </a:rPr>
                        <a:t> </a:t>
                      </a:r>
                      <a:br>
                        <a:rPr lang="sv-SE" sz="1800" u="none" strike="noStrike" cap="none">
                          <a:latin typeface="Corbel"/>
                          <a:ea typeface="Corbel"/>
                          <a:cs typeface="Corbel"/>
                          <a:sym typeface="Corbel"/>
                        </a:rPr>
                      </a:br>
                      <a:r>
                        <a:rPr lang="sv-SE" sz="1400" u="none" strike="noStrike" cap="none">
                          <a:latin typeface="Corbel"/>
                          <a:ea typeface="Corbel"/>
                          <a:cs typeface="Corbel"/>
                          <a:sym typeface="Corbel"/>
                        </a:rPr>
                        <a:t>Can be applied with little to no training, and limited data. </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latin typeface="Corbel"/>
                        <a:ea typeface="Corbel"/>
                        <a:cs typeface="Corbel"/>
                        <a:sym typeface="Corbel"/>
                      </a:endParaRPr>
                    </a:p>
                  </a:txBody>
                  <a:tcPr marL="91450" marR="91450" marT="45725" marB="45725">
                    <a:lnL w="12700" cap="flat" cmpd="sng">
                      <a:solidFill>
                        <a:schemeClr val="dk1"/>
                      </a:solidFill>
                      <a:prstDash val="solid"/>
                      <a:round/>
                      <a:headEnd type="none" w="sm" len="sm"/>
                      <a:tailEnd type="none" w="sm" len="sm"/>
                    </a:lnL>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24" name="Google Shape;124;p3"/>
          <p:cNvSpPr/>
          <p:nvPr/>
        </p:nvSpPr>
        <p:spPr>
          <a:xfrm>
            <a:off x="7692573" y="1943617"/>
            <a:ext cx="2471738" cy="1471612"/>
          </a:xfrm>
          <a:prstGeom prst="wedgeRectCallout">
            <a:avLst>
              <a:gd name="adj1" fmla="val 70496"/>
              <a:gd name="adj2" fmla="val -48179"/>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dirty="0" err="1">
                <a:solidFill>
                  <a:schemeClr val="lt1"/>
                </a:solidFill>
                <a:latin typeface="Calibri"/>
                <a:ea typeface="Calibri"/>
                <a:cs typeface="Calibri"/>
                <a:sym typeface="Calibri"/>
              </a:rPr>
              <a:t>Very</a:t>
            </a:r>
            <a:r>
              <a:rPr lang="sv-SE" sz="1800" b="0" i="0" u="none" strike="noStrike" cap="none" dirty="0">
                <a:solidFill>
                  <a:schemeClr val="lt1"/>
                </a:solidFill>
                <a:latin typeface="Calibri"/>
                <a:ea typeface="Calibri"/>
                <a:cs typeface="Calibri"/>
                <a:sym typeface="Calibri"/>
              </a:rPr>
              <a:t> </a:t>
            </a:r>
            <a:r>
              <a:rPr lang="sv-SE" sz="1800" b="0" i="0" u="none" strike="noStrike" cap="none" dirty="0" err="1">
                <a:solidFill>
                  <a:schemeClr val="lt1"/>
                </a:solidFill>
                <a:latin typeface="Calibri"/>
                <a:ea typeface="Calibri"/>
                <a:cs typeface="Calibri"/>
                <a:sym typeface="Calibri"/>
              </a:rPr>
              <a:t>accurate</a:t>
            </a:r>
            <a:r>
              <a:rPr lang="sv-SE" sz="1800" b="0" i="0" u="none" strike="noStrike" cap="none" dirty="0">
                <a:solidFill>
                  <a:schemeClr val="lt1"/>
                </a:solidFill>
                <a:latin typeface="Calibri"/>
                <a:ea typeface="Calibri"/>
                <a:cs typeface="Calibri"/>
                <a:sym typeface="Calibri"/>
              </a:rPr>
              <a:t> and </a:t>
            </a:r>
            <a:r>
              <a:rPr lang="sv-SE" sz="1800" b="0" i="0" u="none" strike="noStrike" cap="none" dirty="0" err="1">
                <a:solidFill>
                  <a:schemeClr val="lt1"/>
                </a:solidFill>
                <a:latin typeface="Calibri"/>
                <a:ea typeface="Calibri"/>
                <a:cs typeface="Calibri"/>
                <a:sym typeface="Calibri"/>
              </a:rPr>
              <a:t>consistent</a:t>
            </a:r>
            <a:r>
              <a:rPr lang="sv-SE" sz="1800" b="0" i="0" u="none" strike="noStrike" cap="none" dirty="0">
                <a:solidFill>
                  <a:schemeClr val="lt1"/>
                </a:solidFill>
                <a:latin typeface="Calibri"/>
                <a:ea typeface="Calibri"/>
                <a:cs typeface="Calibri"/>
                <a:sym typeface="Calibri"/>
              </a:rPr>
              <a:t>, </a:t>
            </a:r>
            <a:r>
              <a:rPr lang="sv-SE" sz="1800" b="0" i="0" u="none" strike="noStrike" cap="none" dirty="0" err="1">
                <a:solidFill>
                  <a:schemeClr val="lt1"/>
                </a:solidFill>
                <a:latin typeface="Calibri"/>
                <a:ea typeface="Calibri"/>
                <a:cs typeface="Calibri"/>
                <a:sym typeface="Calibri"/>
              </a:rPr>
              <a:t>but</a:t>
            </a:r>
            <a:r>
              <a:rPr lang="sv-SE" sz="1800" b="0" i="0" u="none" strike="noStrike" cap="none" dirty="0">
                <a:solidFill>
                  <a:schemeClr val="lt1"/>
                </a:solidFill>
                <a:latin typeface="Calibri"/>
                <a:ea typeface="Calibri"/>
                <a:cs typeface="Calibri"/>
                <a:sym typeface="Calibri"/>
              </a:rPr>
              <a:t> </a:t>
            </a:r>
            <a:r>
              <a:rPr lang="sv-SE" sz="1800" b="0" i="0" u="none" strike="noStrike" cap="none" dirty="0" err="1">
                <a:solidFill>
                  <a:schemeClr val="lt1"/>
                </a:solidFill>
                <a:latin typeface="Calibri"/>
                <a:ea typeface="Calibri"/>
                <a:cs typeface="Calibri"/>
                <a:sym typeface="Calibri"/>
              </a:rPr>
              <a:t>requires</a:t>
            </a:r>
            <a:r>
              <a:rPr lang="sv-SE" sz="1800" b="0" i="0" u="none" strike="noStrike" cap="none" dirty="0">
                <a:solidFill>
                  <a:schemeClr val="lt1"/>
                </a:solidFill>
                <a:latin typeface="Calibri"/>
                <a:ea typeface="Calibri"/>
                <a:cs typeface="Calibri"/>
                <a:sym typeface="Calibri"/>
              </a:rPr>
              <a:t> </a:t>
            </a:r>
            <a:r>
              <a:rPr lang="sv-SE" sz="1800" b="0" i="0" u="none" strike="noStrike" cap="none" dirty="0" err="1">
                <a:solidFill>
                  <a:schemeClr val="lt1"/>
                </a:solidFill>
                <a:latin typeface="Calibri"/>
                <a:ea typeface="Calibri"/>
                <a:cs typeface="Calibri"/>
                <a:sym typeface="Calibri"/>
              </a:rPr>
              <a:t>training</a:t>
            </a:r>
            <a:r>
              <a:rPr lang="sv-SE" sz="1800" b="0" i="0" u="none" strike="noStrike" cap="none" dirty="0">
                <a:solidFill>
                  <a:schemeClr val="lt1"/>
                </a:solidFill>
                <a:latin typeface="Calibri"/>
                <a:ea typeface="Calibri"/>
                <a:cs typeface="Calibri"/>
                <a:sym typeface="Calibri"/>
              </a:rPr>
              <a:t> or </a:t>
            </a:r>
            <a:r>
              <a:rPr lang="sv-SE" sz="1800" b="0" i="0" u="none" strike="noStrike" cap="none" dirty="0" err="1">
                <a:solidFill>
                  <a:schemeClr val="lt1"/>
                </a:solidFill>
                <a:latin typeface="Calibri"/>
                <a:ea typeface="Calibri"/>
                <a:cs typeface="Calibri"/>
                <a:sym typeface="Calibri"/>
              </a:rPr>
              <a:t>detailed</a:t>
            </a:r>
            <a:r>
              <a:rPr lang="sv-SE" sz="1800" b="0" i="0" u="none" strike="noStrike" cap="none" dirty="0">
                <a:solidFill>
                  <a:schemeClr val="lt1"/>
                </a:solidFill>
                <a:latin typeface="Calibri"/>
                <a:ea typeface="Calibri"/>
                <a:cs typeface="Calibri"/>
                <a:sym typeface="Calibri"/>
              </a:rPr>
              <a:t> data to </a:t>
            </a:r>
            <a:r>
              <a:rPr lang="sv-SE" sz="1800" b="0" i="0" u="none" strike="noStrike" cap="none" dirty="0" err="1">
                <a:solidFill>
                  <a:schemeClr val="lt1"/>
                </a:solidFill>
                <a:latin typeface="Calibri"/>
                <a:ea typeface="Calibri"/>
                <a:cs typeface="Calibri"/>
                <a:sym typeface="Calibri"/>
              </a:rPr>
              <a:t>apply</a:t>
            </a:r>
            <a:r>
              <a:rPr lang="sv-SE" sz="1800" b="0" i="0" u="none" strike="noStrike" cap="none" dirty="0">
                <a:solidFill>
                  <a:schemeClr val="lt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125" name="Google Shape;125;p3"/>
          <p:cNvSpPr/>
          <p:nvPr/>
        </p:nvSpPr>
        <p:spPr>
          <a:xfrm>
            <a:off x="4191002" y="4194049"/>
            <a:ext cx="2471738" cy="1471612"/>
          </a:xfrm>
          <a:prstGeom prst="wedgeRectCallout">
            <a:avLst>
              <a:gd name="adj1" fmla="val -69388"/>
              <a:gd name="adj2" fmla="val 59587"/>
            </a:avLst>
          </a:prstGeom>
          <a:solidFill>
            <a:schemeClr val="accent1"/>
          </a:solidFill>
          <a:ln w="12700" cap="flat" cmpd="sng">
            <a:solidFill>
              <a:srgbClr val="1F38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a:solidFill>
                  <a:schemeClr val="lt1"/>
                </a:solidFill>
                <a:latin typeface="Calibri"/>
                <a:ea typeface="Calibri"/>
                <a:cs typeface="Calibri"/>
                <a:sym typeface="Calibri"/>
              </a:rPr>
              <a:t>Very simple to apply, but might not describe circularity accurately or consistently.</a:t>
            </a:r>
            <a:endParaRPr sz="1400" b="0" i="0" u="none" strike="noStrike" cap="none">
              <a:solidFill>
                <a:srgbClr val="000000"/>
              </a:solidFill>
              <a:latin typeface="Arial"/>
              <a:ea typeface="Arial"/>
              <a:cs typeface="Arial"/>
              <a:sym typeface="Arial"/>
            </a:endParaRPr>
          </a:p>
        </p:txBody>
      </p:sp>
      <p:sp>
        <p:nvSpPr>
          <p:cNvPr id="126" name="Google Shape;126;p3"/>
          <p:cNvSpPr/>
          <p:nvPr/>
        </p:nvSpPr>
        <p:spPr>
          <a:xfrm>
            <a:off x="7816905" y="4175761"/>
            <a:ext cx="2471738" cy="1471612"/>
          </a:xfrm>
          <a:prstGeom prst="wedgeRectCallout">
            <a:avLst>
              <a:gd name="adj1" fmla="val 73964"/>
              <a:gd name="adj2" fmla="val 57646"/>
            </a:avLst>
          </a:prstGeom>
          <a:solidFill>
            <a:srgbClr val="BF900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dirty="0">
                <a:solidFill>
                  <a:schemeClr val="lt1"/>
                </a:solidFill>
                <a:latin typeface="Calibri"/>
                <a:ea typeface="Calibri"/>
                <a:cs typeface="Calibri"/>
                <a:sym typeface="Calibri"/>
              </a:rPr>
              <a:t>The </a:t>
            </a:r>
            <a:r>
              <a:rPr lang="sv-SE" sz="1800" b="0" i="0" u="none" strike="noStrike" cap="none" dirty="0" err="1">
                <a:solidFill>
                  <a:schemeClr val="lt1"/>
                </a:solidFill>
                <a:latin typeface="Calibri"/>
                <a:ea typeface="Calibri"/>
                <a:cs typeface="Calibri"/>
                <a:sym typeface="Calibri"/>
              </a:rPr>
              <a:t>goal</a:t>
            </a:r>
            <a:r>
              <a:rPr lang="sv-SE" sz="1800" b="0" i="0" u="none" strike="noStrike" cap="none" dirty="0">
                <a:solidFill>
                  <a:schemeClr val="lt1"/>
                </a:solidFill>
                <a:latin typeface="Calibri"/>
                <a:ea typeface="Calibri"/>
                <a:cs typeface="Calibri"/>
                <a:sym typeface="Calibri"/>
              </a:rPr>
              <a:t>! </a:t>
            </a:r>
            <a:r>
              <a:rPr lang="sv-SE" sz="1800" b="0" i="0" u="none" strike="noStrike" cap="none" dirty="0" err="1">
                <a:solidFill>
                  <a:schemeClr val="lt1"/>
                </a:solidFill>
                <a:latin typeface="Calibri"/>
                <a:ea typeface="Calibri"/>
                <a:cs typeface="Calibri"/>
                <a:sym typeface="Calibri"/>
              </a:rPr>
              <a:t>But</a:t>
            </a:r>
            <a:r>
              <a:rPr lang="sv-SE" sz="1800" b="0" i="0" u="none" strike="noStrike" cap="none" dirty="0">
                <a:solidFill>
                  <a:schemeClr val="lt1"/>
                </a:solidFill>
                <a:latin typeface="Calibri"/>
                <a:ea typeface="Calibri"/>
                <a:cs typeface="Calibri"/>
                <a:sym typeface="Calibri"/>
              </a:rPr>
              <a:t> is it </a:t>
            </a:r>
            <a:r>
              <a:rPr lang="sv-SE" sz="1800" b="0" i="0" u="none" strike="noStrike" cap="none" dirty="0" err="1">
                <a:solidFill>
                  <a:schemeClr val="lt1"/>
                </a:solidFill>
                <a:latin typeface="Calibri"/>
                <a:ea typeface="Calibri"/>
                <a:cs typeface="Calibri"/>
                <a:sym typeface="Calibri"/>
              </a:rPr>
              <a:t>possible</a:t>
            </a:r>
            <a:r>
              <a:rPr lang="sv-SE" sz="1800" b="0" i="0" u="none" strike="noStrike" cap="none" dirty="0">
                <a:solidFill>
                  <a:schemeClr val="lt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127" name="Google Shape;127;p3"/>
          <p:cNvSpPr/>
          <p:nvPr/>
        </p:nvSpPr>
        <p:spPr>
          <a:xfrm>
            <a:off x="4191002" y="2062164"/>
            <a:ext cx="2471738" cy="1471612"/>
          </a:xfrm>
          <a:prstGeom prst="wedgeRectCallout">
            <a:avLst>
              <a:gd name="adj1" fmla="val -68232"/>
              <a:gd name="adj2" fmla="val -45268"/>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SE" sz="1800" b="0" i="0" u="none" strike="noStrike" cap="none">
                <a:solidFill>
                  <a:schemeClr val="lt1"/>
                </a:solidFill>
                <a:latin typeface="Calibri"/>
                <a:ea typeface="Calibri"/>
                <a:cs typeface="Calibri"/>
                <a:sym typeface="Calibri"/>
              </a:rPr>
              <a:t>Extremely detailed, but very time-intensive and nearly impossible to replicate.</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1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graphicFrame>
        <p:nvGraphicFramePr>
          <p:cNvPr id="231" name="Google Shape;231;p10"/>
          <p:cNvGraphicFramePr/>
          <p:nvPr/>
        </p:nvGraphicFramePr>
        <p:xfrm>
          <a:off x="1082551" y="286379"/>
          <a:ext cx="10026875" cy="6285250"/>
        </p:xfrm>
        <a:graphic>
          <a:graphicData uri="http://schemas.openxmlformats.org/drawingml/2006/table">
            <a:tbl>
              <a:tblPr firstRow="1" bandRow="1">
                <a:noFill/>
              </a:tblPr>
              <a:tblGrid>
                <a:gridCol w="2490950">
                  <a:extLst>
                    <a:ext uri="{9D8B030D-6E8A-4147-A177-3AD203B41FA5}">
                      <a16:colId xmlns:a16="http://schemas.microsoft.com/office/drawing/2014/main" val="20000"/>
                    </a:ext>
                  </a:extLst>
                </a:gridCol>
                <a:gridCol w="3626000">
                  <a:extLst>
                    <a:ext uri="{9D8B030D-6E8A-4147-A177-3AD203B41FA5}">
                      <a16:colId xmlns:a16="http://schemas.microsoft.com/office/drawing/2014/main" val="20001"/>
                    </a:ext>
                  </a:extLst>
                </a:gridCol>
                <a:gridCol w="3909925">
                  <a:extLst>
                    <a:ext uri="{9D8B030D-6E8A-4147-A177-3AD203B41FA5}">
                      <a16:colId xmlns:a16="http://schemas.microsoft.com/office/drawing/2014/main" val="20002"/>
                    </a:ext>
                  </a:extLst>
                </a:gridCol>
              </a:tblGrid>
              <a:tr h="1273575">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9525" cap="flat" cmpd="sng">
                      <a:solidFill>
                        <a:srgbClr val="000000">
                          <a:alpha val="0"/>
                        </a:srgbClr>
                      </a:solidFill>
                      <a:prstDash val="solid"/>
                      <a:round/>
                      <a:headEnd type="none" w="sm" len="sm"/>
                      <a:tailEnd type="none" w="sm" len="sm"/>
                    </a:lnL>
                    <a:lnR w="12700" cap="flat" cmpd="sng">
                      <a:solidFill>
                        <a:srgbClr val="A5A5A5"/>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A5A5A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Corbel"/>
                        <a:buNone/>
                      </a:pPr>
                      <a:r>
                        <a:rPr lang="sv-SE" sz="1800" b="1" u="none" strike="noStrike" cap="none">
                          <a:latin typeface="Corbel"/>
                          <a:ea typeface="Corbel"/>
                          <a:cs typeface="Corbel"/>
                          <a:sym typeface="Corbel"/>
                        </a:rPr>
                        <a:t>Subjective Metric</a:t>
                      </a:r>
                      <a:endParaRPr sz="1800" b="1" u="none" strike="noStrike" cap="none">
                        <a:latin typeface="Corbel"/>
                        <a:ea typeface="Corbel"/>
                        <a:cs typeface="Corbel"/>
                        <a:sym typeface="Corbel"/>
                      </a:endParaRPr>
                    </a:p>
                    <a:p>
                      <a:pPr marL="0" marR="0" lvl="0" indent="0" algn="ctr" rtl="0">
                        <a:lnSpc>
                          <a:spcPct val="100000"/>
                        </a:lnSpc>
                        <a:spcBef>
                          <a:spcPts val="0"/>
                        </a:spcBef>
                        <a:spcAft>
                          <a:spcPts val="0"/>
                        </a:spcAft>
                        <a:buClr>
                          <a:schemeClr val="dk1"/>
                        </a:buClr>
                        <a:buSzPts val="1400"/>
                        <a:buFont typeface="Corbel"/>
                        <a:buNone/>
                      </a:pPr>
                      <a:r>
                        <a:rPr lang="sv-SE" sz="1400" u="none" strike="noStrike" cap="none">
                          <a:latin typeface="Corbel"/>
                          <a:ea typeface="Corbel"/>
                          <a:cs typeface="Corbel"/>
                          <a:sym typeface="Corbel"/>
                        </a:rPr>
                        <a:t>The level of circularity expressed can vary  based on the person applying the metric.</a:t>
                      </a:r>
                      <a:br>
                        <a:rPr lang="sv-SE" sz="1400" u="none" strike="noStrike" cap="none">
                          <a:latin typeface="Corbel"/>
                          <a:ea typeface="Corbel"/>
                          <a:cs typeface="Corbel"/>
                          <a:sym typeface="Corbel"/>
                        </a:rPr>
                      </a:br>
                      <a:r>
                        <a:rPr lang="sv-SE" sz="1400" u="none" strike="noStrike" cap="none">
                          <a:latin typeface="Corbel"/>
                          <a:ea typeface="Corbel"/>
                          <a:cs typeface="Corbel"/>
                          <a:sym typeface="Corbel"/>
                        </a:rPr>
                        <a:t>i.e. it involves interpretation or a ”best guess”</a:t>
                      </a:r>
                      <a:endParaRPr sz="1800" u="none" strike="noStrike" cap="none">
                        <a:latin typeface="Corbel"/>
                        <a:ea typeface="Corbel"/>
                        <a:cs typeface="Corbel"/>
                        <a:sym typeface="Corbel"/>
                      </a:endParaRPr>
                    </a:p>
                  </a:txBody>
                  <a:tcPr marL="91450" marR="91450" marT="45725" marB="45725">
                    <a:lnL w="12700" cap="flat" cmpd="sng">
                      <a:solidFill>
                        <a:srgbClr val="A5A5A5"/>
                      </a:solidFill>
                      <a:prstDash val="solid"/>
                      <a:round/>
                      <a:headEnd type="none" w="sm" len="sm"/>
                      <a:tailEnd type="none" w="sm" len="sm"/>
                    </a:lnL>
                    <a:lnR w="12700" cap="flat" cmpd="sng">
                      <a:solidFill>
                        <a:srgbClr val="A5A5A5"/>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A5A5A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800"/>
                        <a:buFont typeface="Corbel"/>
                        <a:buNone/>
                      </a:pPr>
                      <a:r>
                        <a:rPr lang="sv-SE" sz="1800" b="1" u="none" strike="noStrike" cap="none">
                          <a:latin typeface="Corbel"/>
                          <a:ea typeface="Corbel"/>
                          <a:cs typeface="Corbel"/>
                          <a:sym typeface="Corbel"/>
                        </a:rPr>
                        <a:t>Objective Metric</a:t>
                      </a:r>
                      <a:endParaRPr sz="1800" b="1" u="none" strike="noStrike" cap="none">
                        <a:latin typeface="Corbel"/>
                        <a:ea typeface="Corbel"/>
                        <a:cs typeface="Corbel"/>
                        <a:sym typeface="Corbel"/>
                      </a:endParaRPr>
                    </a:p>
                    <a:p>
                      <a:pPr marL="0" marR="0" lvl="0" indent="0" algn="ctr" rtl="0">
                        <a:lnSpc>
                          <a:spcPct val="100000"/>
                        </a:lnSpc>
                        <a:spcBef>
                          <a:spcPts val="0"/>
                        </a:spcBef>
                        <a:spcAft>
                          <a:spcPts val="0"/>
                        </a:spcAft>
                        <a:buClr>
                          <a:schemeClr val="dk1"/>
                        </a:buClr>
                        <a:buSzPts val="1400"/>
                        <a:buFont typeface="Corbel"/>
                        <a:buNone/>
                      </a:pPr>
                      <a:r>
                        <a:rPr lang="sv-SE" sz="1400" u="none" strike="noStrike" cap="none">
                          <a:latin typeface="Corbel"/>
                          <a:ea typeface="Corbel"/>
                          <a:cs typeface="Corbel"/>
                          <a:sym typeface="Corbel"/>
                        </a:rPr>
                        <a:t>Expresses the same level of circularity, no matter who applies the metric. </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rgbClr val="A5A5A5"/>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A5A5A5"/>
                      </a:solidFill>
                      <a:prstDash val="solid"/>
                      <a:round/>
                      <a:headEnd type="none" w="sm" len="sm"/>
                      <a:tailEnd type="none" w="sm" len="sm"/>
                    </a:lnB>
                  </a:tcPr>
                </a:tc>
                <a:extLst>
                  <a:ext uri="{0D108BD9-81ED-4DB2-BD59-A6C34878D82A}">
                    <a16:rowId xmlns:a16="http://schemas.microsoft.com/office/drawing/2014/main" val="10000"/>
                  </a:ext>
                </a:extLst>
              </a:tr>
              <a:tr h="226330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r>
                        <a:rPr lang="sv-SE" sz="1800" b="1" u="none" strike="noStrike" cap="none">
                          <a:latin typeface="Corbel"/>
                          <a:ea typeface="Corbel"/>
                          <a:cs typeface="Corbel"/>
                          <a:sym typeface="Corbel"/>
                        </a:rPr>
                        <a:t>Demanding calculation </a:t>
                      </a:r>
                      <a:r>
                        <a:rPr lang="sv-SE" sz="1400" u="none" strike="noStrike" cap="none">
                          <a:latin typeface="Corbel"/>
                          <a:ea typeface="Corbel"/>
                          <a:cs typeface="Corbel"/>
                          <a:sym typeface="Corbel"/>
                        </a:rPr>
                        <a:t>Applying the metric requires training and access to detailed data</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A5A5A5"/>
                      </a:solidFill>
                      <a:prstDash val="solid"/>
                      <a:round/>
                      <a:headEnd type="none" w="sm" len="sm"/>
                      <a:tailEnd type="none" w="sm" len="sm"/>
                    </a:lnR>
                    <a:lnT w="12700" cap="flat" cmpd="sng">
                      <a:solidFill>
                        <a:srgbClr val="A5A5A5"/>
                      </a:solidFill>
                      <a:prstDash val="solid"/>
                      <a:round/>
                      <a:headEnd type="none" w="sm" len="sm"/>
                      <a:tailEnd type="none" w="sm" len="sm"/>
                    </a:lnT>
                    <a:lnB w="12700" cap="flat" cmpd="sng">
                      <a:solidFill>
                        <a:srgbClr val="A5A5A5"/>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rgbClr val="A5A5A5"/>
                      </a:solidFill>
                      <a:prstDash val="solid"/>
                      <a:round/>
                      <a:headEnd type="none" w="sm" len="sm"/>
                      <a:tailEnd type="none" w="sm" len="sm"/>
                    </a:lnL>
                    <a:lnR w="12700" cap="flat" cmpd="sng">
                      <a:solidFill>
                        <a:srgbClr val="A5A5A5"/>
                      </a:solidFill>
                      <a:prstDash val="solid"/>
                      <a:round/>
                      <a:headEnd type="none" w="sm" len="sm"/>
                      <a:tailEnd type="none" w="sm" len="sm"/>
                    </a:lnR>
                    <a:lnT w="12700" cap="flat" cmpd="sng">
                      <a:solidFill>
                        <a:srgbClr val="A5A5A5"/>
                      </a:solidFill>
                      <a:prstDash val="solid"/>
                      <a:round/>
                      <a:headEnd type="none" w="sm" len="sm"/>
                      <a:tailEnd type="none" w="sm" len="sm"/>
                    </a:lnT>
                    <a:lnB w="12700" cap="flat" cmpd="sng">
                      <a:solidFill>
                        <a:srgbClr val="A5A5A5"/>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latin typeface="Corbel"/>
                        <a:ea typeface="Corbel"/>
                        <a:cs typeface="Corbel"/>
                        <a:sym typeface="Corbel"/>
                      </a:endParaRPr>
                    </a:p>
                  </a:txBody>
                  <a:tcPr marL="91450" marR="91450" marT="45725" marB="45725">
                    <a:lnL w="12700" cap="flat" cmpd="sng">
                      <a:solidFill>
                        <a:srgbClr val="A5A5A5"/>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A5A5A5"/>
                      </a:solidFill>
                      <a:prstDash val="solid"/>
                      <a:round/>
                      <a:headEnd type="none" w="sm" len="sm"/>
                      <a:tailEnd type="none" w="sm" len="sm"/>
                    </a:lnT>
                    <a:lnB w="12700" cap="flat" cmpd="sng">
                      <a:solidFill>
                        <a:srgbClr val="A5A5A5"/>
                      </a:solidFill>
                      <a:prstDash val="solid"/>
                      <a:round/>
                      <a:headEnd type="none" w="sm" len="sm"/>
                      <a:tailEnd type="none" w="sm" len="sm"/>
                    </a:lnB>
                  </a:tcPr>
                </a:tc>
                <a:extLst>
                  <a:ext uri="{0D108BD9-81ED-4DB2-BD59-A6C34878D82A}">
                    <a16:rowId xmlns:a16="http://schemas.microsoft.com/office/drawing/2014/main" val="10001"/>
                  </a:ext>
                </a:extLst>
              </a:tr>
              <a:tr h="2748375">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p>
                      <a:pPr marL="0" marR="0" lvl="0" indent="0" algn="l" rtl="0">
                        <a:lnSpc>
                          <a:spcPct val="100000"/>
                        </a:lnSpc>
                        <a:spcBef>
                          <a:spcPts val="0"/>
                        </a:spcBef>
                        <a:spcAft>
                          <a:spcPts val="0"/>
                        </a:spcAft>
                        <a:buClr>
                          <a:srgbClr val="000000"/>
                        </a:buClr>
                        <a:buSzPts val="1800"/>
                        <a:buFont typeface="Arial"/>
                        <a:buNone/>
                      </a:pPr>
                      <a:r>
                        <a:rPr lang="sv-SE" sz="1800" b="1" u="none" strike="noStrike" cap="none">
                          <a:latin typeface="Corbel"/>
                          <a:ea typeface="Corbel"/>
                          <a:cs typeface="Corbel"/>
                          <a:sym typeface="Corbel"/>
                        </a:rPr>
                        <a:t>Simple calculation</a:t>
                      </a:r>
                      <a:r>
                        <a:rPr lang="sv-SE" sz="1800" u="none" strike="noStrike" cap="none">
                          <a:latin typeface="Corbel"/>
                          <a:ea typeface="Corbel"/>
                          <a:cs typeface="Corbel"/>
                          <a:sym typeface="Corbel"/>
                        </a:rPr>
                        <a:t> </a:t>
                      </a:r>
                      <a:br>
                        <a:rPr lang="sv-SE" sz="1800" u="none" strike="noStrike" cap="none">
                          <a:latin typeface="Corbel"/>
                          <a:ea typeface="Corbel"/>
                          <a:cs typeface="Corbel"/>
                          <a:sym typeface="Corbel"/>
                        </a:rPr>
                      </a:br>
                      <a:r>
                        <a:rPr lang="sv-SE" sz="1400" u="none" strike="noStrike" cap="none">
                          <a:latin typeface="Corbel"/>
                          <a:ea typeface="Corbel"/>
                          <a:cs typeface="Corbel"/>
                          <a:sym typeface="Corbel"/>
                        </a:rPr>
                        <a:t>Can be applied with little to no training, and limited data. </a:t>
                      </a:r>
                      <a:endParaRPr sz="1400" u="none" strike="noStrike" cap="none"/>
                    </a:p>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A5A5A5"/>
                      </a:solidFill>
                      <a:prstDash val="solid"/>
                      <a:round/>
                      <a:headEnd type="none" w="sm" len="sm"/>
                      <a:tailEnd type="none" w="sm" len="sm"/>
                    </a:lnR>
                    <a:lnT w="12700" cap="flat" cmpd="sng">
                      <a:solidFill>
                        <a:srgbClr val="A5A5A5"/>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Corbel"/>
                        <a:ea typeface="Corbel"/>
                        <a:cs typeface="Corbel"/>
                        <a:sym typeface="Corbel"/>
                      </a:endParaRPr>
                    </a:p>
                  </a:txBody>
                  <a:tcPr marL="91450" marR="91450" marT="45725" marB="45725">
                    <a:lnL w="12700" cap="flat" cmpd="sng">
                      <a:solidFill>
                        <a:srgbClr val="A5A5A5"/>
                      </a:solidFill>
                      <a:prstDash val="solid"/>
                      <a:round/>
                      <a:headEnd type="none" w="sm" len="sm"/>
                      <a:tailEnd type="none" w="sm" len="sm"/>
                    </a:lnL>
                    <a:lnR w="12700" cap="flat" cmpd="sng">
                      <a:solidFill>
                        <a:srgbClr val="A5A5A5"/>
                      </a:solidFill>
                      <a:prstDash val="solid"/>
                      <a:round/>
                      <a:headEnd type="none" w="sm" len="sm"/>
                      <a:tailEnd type="none" w="sm" len="sm"/>
                    </a:lnR>
                    <a:lnT w="12700" cap="flat" cmpd="sng">
                      <a:solidFill>
                        <a:srgbClr val="A5A5A5"/>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latin typeface="Corbel"/>
                        <a:ea typeface="Corbel"/>
                        <a:cs typeface="Corbel"/>
                        <a:sym typeface="Corbel"/>
                      </a:endParaRPr>
                    </a:p>
                  </a:txBody>
                  <a:tcPr marL="91450" marR="91450" marT="45725" marB="45725">
                    <a:lnL w="12700" cap="flat" cmpd="sng">
                      <a:solidFill>
                        <a:srgbClr val="A5A5A5"/>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A5A5A5"/>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32" name="Google Shape;232;p10"/>
          <p:cNvSpPr txBox="1"/>
          <p:nvPr/>
        </p:nvSpPr>
        <p:spPr>
          <a:xfrm>
            <a:off x="4694568" y="5839641"/>
            <a:ext cx="18144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a:solidFill>
                  <a:srgbClr val="2F5496"/>
                </a:solidFill>
                <a:latin typeface="Calibri"/>
                <a:ea typeface="Calibri"/>
                <a:cs typeface="Calibri"/>
                <a:sym typeface="Calibri"/>
              </a:rPr>
              <a:t>CET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sv-SE" sz="1200" b="0" i="0" u="none" strike="noStrike" cap="none">
                <a:solidFill>
                  <a:srgbClr val="2F5496"/>
                </a:solidFill>
                <a:latin typeface="Calibri"/>
                <a:ea typeface="Calibri"/>
                <a:cs typeface="Calibri"/>
                <a:sym typeface="Calibri"/>
              </a:rPr>
              <a:t>Evans and Bocken (2003)</a:t>
            </a:r>
            <a:endParaRPr sz="1400" b="0" i="0" u="none" strike="noStrike" cap="none">
              <a:solidFill>
                <a:srgbClr val="000000"/>
              </a:solidFill>
              <a:latin typeface="Arial"/>
              <a:ea typeface="Arial"/>
              <a:cs typeface="Arial"/>
              <a:sym typeface="Arial"/>
            </a:endParaRPr>
          </a:p>
        </p:txBody>
      </p:sp>
      <p:sp>
        <p:nvSpPr>
          <p:cNvPr id="233" name="Google Shape;233;p10"/>
          <p:cNvSpPr txBox="1"/>
          <p:nvPr/>
        </p:nvSpPr>
        <p:spPr>
          <a:xfrm>
            <a:off x="6921389" y="4120337"/>
            <a:ext cx="16575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a:solidFill>
                  <a:srgbClr val="2F5496"/>
                </a:solidFill>
                <a:latin typeface="Calibri"/>
                <a:ea typeface="Calibri"/>
                <a:cs typeface="Calibri"/>
                <a:sym typeface="Calibri"/>
              </a:rPr>
              <a:t>CEIP</a:t>
            </a:r>
            <a:br>
              <a:rPr lang="sv-SE" sz="1800" b="0" i="0" u="none" strike="noStrike" cap="none">
                <a:solidFill>
                  <a:srgbClr val="2F5496"/>
                </a:solidFill>
                <a:latin typeface="Calibri"/>
                <a:ea typeface="Calibri"/>
                <a:cs typeface="Calibri"/>
                <a:sym typeface="Calibri"/>
              </a:rPr>
            </a:br>
            <a:r>
              <a:rPr lang="sv-SE" sz="1200" b="0" i="0" u="none" strike="noStrike" cap="none">
                <a:solidFill>
                  <a:srgbClr val="2F5496"/>
                </a:solidFill>
                <a:latin typeface="Calibri"/>
                <a:ea typeface="Calibri"/>
                <a:cs typeface="Calibri"/>
                <a:sym typeface="Calibri"/>
              </a:rPr>
              <a:t>Cayzer et al (2017</a:t>
            </a:r>
            <a:r>
              <a:rPr lang="sv-SE" sz="12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sp>
        <p:nvSpPr>
          <p:cNvPr id="234" name="Google Shape;234;p10"/>
          <p:cNvSpPr txBox="1"/>
          <p:nvPr/>
        </p:nvSpPr>
        <p:spPr>
          <a:xfrm>
            <a:off x="8586047" y="2684564"/>
            <a:ext cx="19671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dirty="0">
                <a:solidFill>
                  <a:srgbClr val="385623"/>
                </a:solidFill>
                <a:latin typeface="Calibri"/>
                <a:ea typeface="Calibri"/>
                <a:cs typeface="Calibri"/>
                <a:sym typeface="Calibri"/>
              </a:rPr>
              <a:t>C-</a:t>
            </a:r>
            <a:r>
              <a:rPr lang="sv-SE" sz="1800" b="0" i="0" u="none" strike="noStrike" cap="none" dirty="0" err="1">
                <a:solidFill>
                  <a:srgbClr val="385623"/>
                </a:solidFill>
                <a:latin typeface="Calibri"/>
                <a:ea typeface="Calibri"/>
                <a:cs typeface="Calibri"/>
                <a:sym typeface="Calibri"/>
              </a:rPr>
              <a:t>metric</a:t>
            </a:r>
            <a:br>
              <a:rPr lang="sv-SE" sz="1800" b="0" i="0" u="none" strike="noStrike" cap="none" dirty="0">
                <a:solidFill>
                  <a:srgbClr val="385623"/>
                </a:solidFill>
                <a:latin typeface="Calibri"/>
                <a:ea typeface="Calibri"/>
                <a:cs typeface="Calibri"/>
                <a:sym typeface="Calibri"/>
              </a:rPr>
            </a:br>
            <a:r>
              <a:rPr lang="sv-SE" sz="1000" b="0" i="0" u="none" strike="noStrike" cap="none" dirty="0">
                <a:solidFill>
                  <a:srgbClr val="385623"/>
                </a:solidFill>
                <a:latin typeface="Calibri"/>
                <a:ea typeface="Calibri"/>
                <a:cs typeface="Calibri"/>
                <a:sym typeface="Calibri"/>
              </a:rPr>
              <a:t>Linder, </a:t>
            </a:r>
            <a:r>
              <a:rPr lang="sv-SE" sz="1000" b="0" i="0" u="none" strike="noStrike" cap="none" dirty="0" err="1">
                <a:solidFill>
                  <a:srgbClr val="385623"/>
                </a:solidFill>
                <a:latin typeface="Calibri"/>
                <a:ea typeface="Calibri"/>
                <a:cs typeface="Calibri"/>
                <a:sym typeface="Calibri"/>
              </a:rPr>
              <a:t>Sarasini</a:t>
            </a:r>
            <a:r>
              <a:rPr lang="sv-SE" sz="1000" b="0" i="0" u="none" strike="noStrike" cap="none" dirty="0">
                <a:solidFill>
                  <a:srgbClr val="385623"/>
                </a:solidFill>
                <a:latin typeface="Calibri"/>
                <a:ea typeface="Calibri"/>
                <a:cs typeface="Calibri"/>
                <a:sym typeface="Calibri"/>
              </a:rPr>
              <a:t> van </a:t>
            </a:r>
            <a:r>
              <a:rPr lang="sv-SE" sz="1000" b="0" i="0" u="none" strike="noStrike" cap="none" dirty="0" err="1">
                <a:solidFill>
                  <a:srgbClr val="385623"/>
                </a:solidFill>
                <a:latin typeface="Calibri"/>
                <a:ea typeface="Calibri"/>
                <a:cs typeface="Calibri"/>
                <a:sym typeface="Calibri"/>
              </a:rPr>
              <a:t>Loon</a:t>
            </a:r>
            <a:r>
              <a:rPr lang="sv-SE" sz="1000" b="0" i="0" u="none" strike="noStrike" cap="none" dirty="0">
                <a:solidFill>
                  <a:srgbClr val="385623"/>
                </a:solidFill>
                <a:latin typeface="Calibri"/>
                <a:ea typeface="Calibri"/>
                <a:cs typeface="Calibri"/>
                <a:sym typeface="Calibri"/>
              </a:rPr>
              <a:t> (2017)</a:t>
            </a:r>
            <a:endParaRPr sz="1800" b="0" i="0" u="none" strike="noStrike" cap="none" dirty="0">
              <a:solidFill>
                <a:srgbClr val="385623"/>
              </a:solidFill>
              <a:latin typeface="Calibri"/>
              <a:ea typeface="Calibri"/>
              <a:cs typeface="Calibri"/>
              <a:sym typeface="Calibri"/>
            </a:endParaRPr>
          </a:p>
        </p:txBody>
      </p:sp>
      <p:sp>
        <p:nvSpPr>
          <p:cNvPr id="235" name="Google Shape;235;p10"/>
          <p:cNvSpPr txBox="1"/>
          <p:nvPr/>
        </p:nvSpPr>
        <p:spPr>
          <a:xfrm>
            <a:off x="9768602" y="1679912"/>
            <a:ext cx="1620817" cy="538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a:solidFill>
                  <a:srgbClr val="385623"/>
                </a:solidFill>
                <a:latin typeface="Calibri"/>
                <a:ea typeface="Calibri"/>
                <a:cs typeface="Calibri"/>
                <a:sym typeface="Calibri"/>
              </a:rPr>
              <a:t>U-metric</a:t>
            </a:r>
            <a:endParaRPr sz="1800" b="0" i="0" u="none" strike="noStrike" cap="none">
              <a:solidFill>
                <a:srgbClr val="385623"/>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sv-SE" sz="1100" b="0" i="1" u="none" strike="noStrike" cap="none">
                <a:solidFill>
                  <a:srgbClr val="385623"/>
                </a:solidFill>
                <a:latin typeface="Calibri"/>
                <a:ea typeface="Calibri"/>
                <a:cs typeface="Calibri"/>
                <a:sym typeface="Calibri"/>
              </a:rPr>
              <a:t>RISE Sustainable Business</a:t>
            </a:r>
            <a:endParaRPr sz="1400" b="0" i="0" u="none" strike="noStrike" cap="none">
              <a:solidFill>
                <a:srgbClr val="000000"/>
              </a:solidFill>
              <a:latin typeface="Arial"/>
              <a:ea typeface="Arial"/>
              <a:cs typeface="Arial"/>
              <a:sym typeface="Arial"/>
            </a:endParaRPr>
          </a:p>
        </p:txBody>
      </p:sp>
      <p:sp>
        <p:nvSpPr>
          <p:cNvPr id="236" name="Google Shape;236;p10"/>
          <p:cNvSpPr txBox="1"/>
          <p:nvPr/>
        </p:nvSpPr>
        <p:spPr>
          <a:xfrm>
            <a:off x="4295757" y="2510369"/>
            <a:ext cx="2674371"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1" u="none" strike="noStrike" cap="none">
                <a:solidFill>
                  <a:srgbClr val="C55A11"/>
                </a:solidFill>
                <a:latin typeface="Calibri"/>
                <a:ea typeface="Calibri"/>
                <a:cs typeface="Calibri"/>
                <a:sym typeface="Calibri"/>
              </a:rPr>
              <a:t>A Sand County </a:t>
            </a:r>
            <a:br>
              <a:rPr lang="sv-SE" sz="1800" b="0" i="1" u="none" strike="noStrike" cap="none">
                <a:solidFill>
                  <a:srgbClr val="C55A11"/>
                </a:solidFill>
                <a:latin typeface="Calibri"/>
                <a:ea typeface="Calibri"/>
                <a:cs typeface="Calibri"/>
                <a:sym typeface="Calibri"/>
              </a:rPr>
            </a:br>
            <a:r>
              <a:rPr lang="sv-SE" sz="1800" b="0" i="1" u="none" strike="noStrike" cap="none">
                <a:solidFill>
                  <a:srgbClr val="C55A11"/>
                </a:solidFill>
                <a:latin typeface="Calibri"/>
                <a:ea typeface="Calibri"/>
                <a:cs typeface="Calibri"/>
                <a:sym typeface="Calibri"/>
              </a:rPr>
              <a:t>Almanac</a:t>
            </a:r>
            <a:br>
              <a:rPr lang="sv-SE" sz="1800" b="0" i="0" u="none" strike="noStrike" cap="none">
                <a:solidFill>
                  <a:srgbClr val="C55A11"/>
                </a:solidFill>
                <a:latin typeface="Calibri"/>
                <a:ea typeface="Calibri"/>
                <a:cs typeface="Calibri"/>
                <a:sym typeface="Calibri"/>
              </a:rPr>
            </a:br>
            <a:r>
              <a:rPr lang="sv-SE" sz="1200" b="0" i="0" u="none" strike="noStrike" cap="none">
                <a:solidFill>
                  <a:srgbClr val="C55A11"/>
                </a:solidFill>
                <a:latin typeface="Calibri"/>
                <a:ea typeface="Calibri"/>
                <a:cs typeface="Calibri"/>
                <a:sym typeface="Calibri"/>
              </a:rPr>
              <a:t>By Aldo Leopold</a:t>
            </a:r>
            <a:endParaRPr sz="1800" b="0" i="0" u="none" strike="noStrike" cap="none">
              <a:solidFill>
                <a:srgbClr val="C55A11"/>
              </a:solidFill>
              <a:latin typeface="Calibri"/>
              <a:ea typeface="Calibri"/>
              <a:cs typeface="Calibri"/>
              <a:sym typeface="Calibri"/>
            </a:endParaRPr>
          </a:p>
        </p:txBody>
      </p:sp>
      <p:sp>
        <p:nvSpPr>
          <p:cNvPr id="237" name="Google Shape;237;p10"/>
          <p:cNvSpPr/>
          <p:nvPr/>
        </p:nvSpPr>
        <p:spPr>
          <a:xfrm>
            <a:off x="6724458" y="4120339"/>
            <a:ext cx="150600" cy="142800"/>
          </a:xfrm>
          <a:prstGeom prst="ellipse">
            <a:avLst/>
          </a:prstGeom>
          <a:solidFill>
            <a:srgbClr val="0070C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8" name="Google Shape;238;p10"/>
          <p:cNvSpPr/>
          <p:nvPr/>
        </p:nvSpPr>
        <p:spPr>
          <a:xfrm>
            <a:off x="4648733" y="5839641"/>
            <a:ext cx="150600" cy="1428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9" name="Google Shape;239;p10"/>
          <p:cNvSpPr/>
          <p:nvPr/>
        </p:nvSpPr>
        <p:spPr>
          <a:xfrm>
            <a:off x="4260256" y="2469927"/>
            <a:ext cx="150550" cy="142875"/>
          </a:xfrm>
          <a:prstGeom prst="ellipse">
            <a:avLst/>
          </a:prstGeom>
          <a:solidFill>
            <a:srgbClr val="C55A1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p10"/>
          <p:cNvSpPr/>
          <p:nvPr/>
        </p:nvSpPr>
        <p:spPr>
          <a:xfrm>
            <a:off x="9693327" y="1719858"/>
            <a:ext cx="150550" cy="142875"/>
          </a:xfrm>
          <a:prstGeom prst="ellipse">
            <a:avLst/>
          </a:prstGeom>
          <a:noFill/>
          <a:ln w="12700" cap="flat" cmpd="sng">
            <a:solidFill>
              <a:srgbClr val="3856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1" name="Google Shape;241;p10"/>
          <p:cNvSpPr/>
          <p:nvPr/>
        </p:nvSpPr>
        <p:spPr>
          <a:xfrm>
            <a:off x="3795245" y="1789928"/>
            <a:ext cx="150550" cy="142875"/>
          </a:xfrm>
          <a:prstGeom prst="ellipse">
            <a:avLst/>
          </a:prstGeom>
          <a:solidFill>
            <a:srgbClr val="C55A1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2" name="Google Shape;242;p10"/>
          <p:cNvSpPr txBox="1"/>
          <p:nvPr/>
        </p:nvSpPr>
        <p:spPr>
          <a:xfrm>
            <a:off x="3869363" y="1826373"/>
            <a:ext cx="2431246" cy="55399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sv-SE" sz="1800" b="0" i="1" u="none" strike="noStrike" cap="none">
                <a:solidFill>
                  <a:srgbClr val="C55A11"/>
                </a:solidFill>
                <a:latin typeface="Calibri"/>
                <a:ea typeface="Calibri"/>
                <a:cs typeface="Calibri"/>
                <a:sym typeface="Calibri"/>
              </a:rPr>
              <a:t>Deep Ecology</a:t>
            </a:r>
            <a:br>
              <a:rPr lang="sv-SE" sz="1800" b="0" i="0" u="none" strike="noStrike" cap="none">
                <a:solidFill>
                  <a:srgbClr val="C55A11"/>
                </a:solidFill>
                <a:latin typeface="Calibri"/>
                <a:ea typeface="Calibri"/>
                <a:cs typeface="Calibri"/>
                <a:sym typeface="Calibri"/>
              </a:rPr>
            </a:br>
            <a:r>
              <a:rPr lang="sv-SE" sz="1200" b="0" i="0" u="none" strike="noStrike" cap="none">
                <a:solidFill>
                  <a:srgbClr val="C55A11"/>
                </a:solidFill>
                <a:latin typeface="Calibri"/>
                <a:ea typeface="Calibri"/>
                <a:cs typeface="Calibri"/>
                <a:sym typeface="Calibri"/>
              </a:rPr>
              <a:t>Arne Næss</a:t>
            </a:r>
            <a:endParaRPr sz="1200">
              <a:solidFill>
                <a:srgbClr val="C55A1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200">
              <a:solidFill>
                <a:srgbClr val="C55A11"/>
              </a:solidFill>
              <a:latin typeface="Calibri"/>
              <a:ea typeface="Calibri"/>
              <a:cs typeface="Calibri"/>
              <a:sym typeface="Calibri"/>
            </a:endParaRPr>
          </a:p>
        </p:txBody>
      </p:sp>
      <p:sp>
        <p:nvSpPr>
          <p:cNvPr id="243" name="Google Shape;243;p10"/>
          <p:cNvSpPr txBox="1"/>
          <p:nvPr/>
        </p:nvSpPr>
        <p:spPr>
          <a:xfrm>
            <a:off x="5563076" y="5261663"/>
            <a:ext cx="2359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a:solidFill>
                  <a:srgbClr val="1E4E79"/>
                </a:solidFill>
                <a:latin typeface="Calibri"/>
                <a:ea typeface="Calibri"/>
                <a:cs typeface="Calibri"/>
                <a:sym typeface="Calibri"/>
              </a:rPr>
              <a:t>Material Circularity Index</a:t>
            </a:r>
            <a:br>
              <a:rPr lang="sv-SE" sz="1800" b="0" i="0" u="none" strike="noStrike" cap="none">
                <a:solidFill>
                  <a:srgbClr val="1E4E79"/>
                </a:solidFill>
                <a:latin typeface="Calibri"/>
                <a:ea typeface="Calibri"/>
                <a:cs typeface="Calibri"/>
                <a:sym typeface="Calibri"/>
              </a:rPr>
            </a:br>
            <a:r>
              <a:rPr lang="sv-SE" sz="1000" b="0" i="0" u="none" strike="noStrike" cap="none">
                <a:solidFill>
                  <a:srgbClr val="1E4E79"/>
                </a:solidFill>
                <a:latin typeface="Calibri"/>
                <a:ea typeface="Calibri"/>
                <a:cs typeface="Calibri"/>
                <a:sym typeface="Calibri"/>
              </a:rPr>
              <a:t>Ellen MacArthur Foundation + Granta</a:t>
            </a:r>
            <a:endParaRPr sz="1800" b="0" i="0" u="none" strike="noStrike" cap="none">
              <a:solidFill>
                <a:srgbClr val="1E4E79"/>
              </a:solidFill>
              <a:latin typeface="Calibri"/>
              <a:ea typeface="Calibri"/>
              <a:cs typeface="Calibri"/>
              <a:sym typeface="Calibri"/>
            </a:endParaRPr>
          </a:p>
        </p:txBody>
      </p:sp>
      <p:sp>
        <p:nvSpPr>
          <p:cNvPr id="244" name="Google Shape;244;p10"/>
          <p:cNvSpPr/>
          <p:nvPr/>
        </p:nvSpPr>
        <p:spPr>
          <a:xfrm>
            <a:off x="5412478" y="5261663"/>
            <a:ext cx="150600" cy="142800"/>
          </a:xfrm>
          <a:prstGeom prst="ellipse">
            <a:avLst/>
          </a:prstGeom>
          <a:solidFill>
            <a:srgbClr val="0070C0"/>
          </a:solidFill>
          <a:ln w="12700" cap="flat" cmpd="sng">
            <a:solidFill>
              <a:srgbClr val="3856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5" name="Google Shape;245;p10"/>
          <p:cNvSpPr txBox="1"/>
          <p:nvPr/>
        </p:nvSpPr>
        <p:spPr>
          <a:xfrm>
            <a:off x="6279949" y="4652714"/>
            <a:ext cx="16575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a:solidFill>
                  <a:srgbClr val="2F5496"/>
                </a:solidFill>
                <a:latin typeface="Calibri"/>
                <a:ea typeface="Calibri"/>
                <a:cs typeface="Calibri"/>
                <a:sym typeface="Calibri"/>
              </a:rPr>
              <a:t>CC</a:t>
            </a:r>
            <a:br>
              <a:rPr lang="sv-SE" sz="1800" b="0" i="0" u="none" strike="noStrike" cap="none">
                <a:solidFill>
                  <a:srgbClr val="2F5496"/>
                </a:solidFill>
                <a:latin typeface="Calibri"/>
                <a:ea typeface="Calibri"/>
                <a:cs typeface="Calibri"/>
                <a:sym typeface="Calibri"/>
              </a:rPr>
            </a:br>
            <a:r>
              <a:rPr lang="sv-SE" sz="1200" b="0" i="0" u="none" strike="noStrike" cap="none">
                <a:solidFill>
                  <a:srgbClr val="2F5496"/>
                </a:solidFill>
                <a:latin typeface="Calibri"/>
                <a:ea typeface="Calibri"/>
                <a:cs typeface="Calibri"/>
                <a:sym typeface="Calibri"/>
              </a:rPr>
              <a:t>Ideal &amp; Co Explore</a:t>
            </a:r>
            <a:endParaRPr sz="1800" b="0" i="0" u="none" strike="noStrike" cap="none">
              <a:solidFill>
                <a:schemeClr val="dk1"/>
              </a:solidFill>
              <a:latin typeface="Calibri"/>
              <a:ea typeface="Calibri"/>
              <a:cs typeface="Calibri"/>
              <a:sym typeface="Calibri"/>
            </a:endParaRPr>
          </a:p>
        </p:txBody>
      </p:sp>
      <p:sp>
        <p:nvSpPr>
          <p:cNvPr id="246" name="Google Shape;246;p10"/>
          <p:cNvSpPr/>
          <p:nvPr/>
        </p:nvSpPr>
        <p:spPr>
          <a:xfrm>
            <a:off x="6129355" y="4652726"/>
            <a:ext cx="150600" cy="1428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7" name="Google Shape;247;p10"/>
          <p:cNvSpPr/>
          <p:nvPr/>
        </p:nvSpPr>
        <p:spPr>
          <a:xfrm>
            <a:off x="8542122" y="2675070"/>
            <a:ext cx="150600" cy="142800"/>
          </a:xfrm>
          <a:prstGeom prst="ellipse">
            <a:avLst/>
          </a:prstGeom>
          <a:solidFill>
            <a:srgbClr val="548135"/>
          </a:solidFill>
          <a:ln w="12700" cap="flat" cmpd="sng">
            <a:solidFill>
              <a:srgbClr val="3856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p10"/>
          <p:cNvSpPr txBox="1"/>
          <p:nvPr/>
        </p:nvSpPr>
        <p:spPr>
          <a:xfrm>
            <a:off x="7937449" y="3249410"/>
            <a:ext cx="1967100" cy="67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a:solidFill>
                  <a:srgbClr val="385623"/>
                </a:solidFill>
                <a:latin typeface="Calibri"/>
                <a:ea typeface="Calibri"/>
                <a:cs typeface="Calibri"/>
                <a:sym typeface="Calibri"/>
              </a:rPr>
              <a:t>Longevity Metric</a:t>
            </a:r>
            <a:br>
              <a:rPr lang="sv-SE" sz="1800" b="0" i="0" u="none" strike="noStrike" cap="none">
                <a:solidFill>
                  <a:srgbClr val="385623"/>
                </a:solidFill>
                <a:latin typeface="Calibri"/>
                <a:ea typeface="Calibri"/>
                <a:cs typeface="Calibri"/>
                <a:sym typeface="Calibri"/>
              </a:rPr>
            </a:br>
            <a:r>
              <a:rPr lang="sv-SE" sz="1000" b="0" i="0" u="none" strike="noStrike" cap="none">
                <a:solidFill>
                  <a:srgbClr val="385623"/>
                </a:solidFill>
                <a:latin typeface="Calibri"/>
                <a:ea typeface="Calibri"/>
                <a:cs typeface="Calibri"/>
                <a:sym typeface="Calibri"/>
              </a:rPr>
              <a:t>Johnson, Figge, and Canning (2016)</a:t>
            </a:r>
            <a:endParaRPr sz="1800" b="0" i="0" u="none" strike="noStrike" cap="none">
              <a:solidFill>
                <a:srgbClr val="385623"/>
              </a:solidFill>
              <a:latin typeface="Calibri"/>
              <a:ea typeface="Calibri"/>
              <a:cs typeface="Calibri"/>
              <a:sym typeface="Calibri"/>
            </a:endParaRPr>
          </a:p>
        </p:txBody>
      </p:sp>
      <p:sp>
        <p:nvSpPr>
          <p:cNvPr id="249" name="Google Shape;249;p10"/>
          <p:cNvSpPr/>
          <p:nvPr/>
        </p:nvSpPr>
        <p:spPr>
          <a:xfrm>
            <a:off x="7799999" y="3249428"/>
            <a:ext cx="150600" cy="142800"/>
          </a:xfrm>
          <a:prstGeom prst="ellipse">
            <a:avLst/>
          </a:prstGeom>
          <a:solidFill>
            <a:srgbClr val="548135"/>
          </a:solidFill>
          <a:ln w="12700" cap="flat" cmpd="sng">
            <a:solidFill>
              <a:srgbClr val="3856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Ellips 1">
            <a:extLst>
              <a:ext uri="{FF2B5EF4-FFF2-40B4-BE49-F238E27FC236}">
                <a16:creationId xmlns:a16="http://schemas.microsoft.com/office/drawing/2014/main" id="{9B94E224-B8E6-2A4C-BDB6-C5F847E04F05}"/>
              </a:ext>
            </a:extLst>
          </p:cNvPr>
          <p:cNvSpPr/>
          <p:nvPr/>
        </p:nvSpPr>
        <p:spPr>
          <a:xfrm>
            <a:off x="8301790" y="2469927"/>
            <a:ext cx="2251358" cy="77948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4" name="Grupp 3">
            <a:extLst>
              <a:ext uri="{FF2B5EF4-FFF2-40B4-BE49-F238E27FC236}">
                <a16:creationId xmlns:a16="http://schemas.microsoft.com/office/drawing/2014/main" id="{8C60F6C0-DCCB-8B43-901C-EB3BA772F06C}"/>
              </a:ext>
            </a:extLst>
          </p:cNvPr>
          <p:cNvGrpSpPr/>
          <p:nvPr/>
        </p:nvGrpSpPr>
        <p:grpSpPr>
          <a:xfrm>
            <a:off x="9147227" y="2145955"/>
            <a:ext cx="2638373" cy="538569"/>
            <a:chOff x="9147227" y="2145955"/>
            <a:chExt cx="2638373" cy="538569"/>
          </a:xfrm>
        </p:grpSpPr>
        <p:sp>
          <p:nvSpPr>
            <p:cNvPr id="23" name="Google Shape;235;p10">
              <a:extLst>
                <a:ext uri="{FF2B5EF4-FFF2-40B4-BE49-F238E27FC236}">
                  <a16:creationId xmlns:a16="http://schemas.microsoft.com/office/drawing/2014/main" id="{BA33C697-C376-1342-A018-49DA6F5DB02A}"/>
                </a:ext>
              </a:extLst>
            </p:cNvPr>
            <p:cNvSpPr txBox="1"/>
            <p:nvPr/>
          </p:nvSpPr>
          <p:spPr>
            <a:xfrm>
              <a:off x="9249921" y="2145955"/>
              <a:ext cx="2535679" cy="5385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SE" sz="1800" b="0" i="0" u="none" strike="noStrike" cap="none" dirty="0">
                  <a:solidFill>
                    <a:srgbClr val="385623"/>
                  </a:solidFill>
                  <a:latin typeface="Calibri"/>
                  <a:ea typeface="Calibri"/>
                  <a:cs typeface="Calibri"/>
                  <a:sym typeface="Calibri"/>
                </a:rPr>
                <a:t>Entropi</a:t>
              </a:r>
              <a:r>
                <a:rPr lang="sv-SE" dirty="0">
                  <a:solidFill>
                    <a:srgbClr val="385623"/>
                  </a:solidFill>
                  <a:latin typeface="Calibri"/>
                  <a:ea typeface="Calibri"/>
                  <a:cs typeface="Calibri"/>
                  <a:sym typeface="Calibri"/>
                </a:rPr>
                <a:t>-</a:t>
              </a:r>
              <a:r>
                <a:rPr lang="sv-SE" dirty="0" err="1">
                  <a:solidFill>
                    <a:srgbClr val="385623"/>
                  </a:solidFill>
                  <a:latin typeface="Calibri"/>
                  <a:ea typeface="Calibri"/>
                  <a:cs typeface="Calibri"/>
                  <a:sym typeface="Calibri"/>
                </a:rPr>
                <a:t>metric</a:t>
              </a:r>
              <a:endParaRPr sz="1800" b="0" i="0" u="none" strike="noStrike" cap="none" dirty="0">
                <a:solidFill>
                  <a:srgbClr val="385623"/>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sv-SE" sz="1100" b="0" i="1" u="none" strike="noStrike" cap="none" dirty="0">
                  <a:solidFill>
                    <a:srgbClr val="385623"/>
                  </a:solidFill>
                  <a:latin typeface="Calibri"/>
                  <a:ea typeface="Calibri"/>
                  <a:cs typeface="Calibri"/>
                  <a:sym typeface="Calibri"/>
                </a:rPr>
                <a:t>RISE </a:t>
              </a:r>
              <a:r>
                <a:rPr lang="sv-SE" sz="1100" b="0" i="1" u="none" strike="noStrike" cap="none" dirty="0" err="1">
                  <a:solidFill>
                    <a:srgbClr val="385623"/>
                  </a:solidFill>
                  <a:latin typeface="Calibri"/>
                  <a:ea typeface="Calibri"/>
                  <a:cs typeface="Calibri"/>
                  <a:sym typeface="Calibri"/>
                </a:rPr>
                <a:t>Sustainable</a:t>
              </a:r>
              <a:r>
                <a:rPr lang="sv-SE" sz="1100" b="0" i="1" u="none" strike="noStrike" cap="none" dirty="0">
                  <a:solidFill>
                    <a:srgbClr val="385623"/>
                  </a:solidFill>
                  <a:latin typeface="Calibri"/>
                  <a:ea typeface="Calibri"/>
                  <a:cs typeface="Calibri"/>
                  <a:sym typeface="Calibri"/>
                </a:rPr>
                <a:t> Business</a:t>
              </a:r>
              <a:endParaRPr sz="1400" b="0" i="0" u="none" strike="noStrike" cap="none" dirty="0">
                <a:solidFill>
                  <a:srgbClr val="000000"/>
                </a:solidFill>
                <a:latin typeface="Arial"/>
                <a:ea typeface="Arial"/>
                <a:cs typeface="Arial"/>
                <a:sym typeface="Arial"/>
              </a:endParaRPr>
            </a:p>
          </p:txBody>
        </p:sp>
        <p:sp>
          <p:nvSpPr>
            <p:cNvPr id="24" name="Google Shape;240;p10">
              <a:extLst>
                <a:ext uri="{FF2B5EF4-FFF2-40B4-BE49-F238E27FC236}">
                  <a16:creationId xmlns:a16="http://schemas.microsoft.com/office/drawing/2014/main" id="{8F9AAB32-3024-7A4C-81D2-261D1A155161}"/>
                </a:ext>
              </a:extLst>
            </p:cNvPr>
            <p:cNvSpPr/>
            <p:nvPr/>
          </p:nvSpPr>
          <p:spPr>
            <a:xfrm>
              <a:off x="9147227" y="2227858"/>
              <a:ext cx="150550" cy="142875"/>
            </a:xfrm>
            <a:prstGeom prst="ellipse">
              <a:avLst/>
            </a:prstGeom>
            <a:noFill/>
            <a:ln w="12700" cap="flat" cmpd="sng">
              <a:solidFill>
                <a:srgbClr val="3856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393174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additive="base">
                                        <p:cTn id="7" dur="500"/>
                                        <p:tgtEl>
                                          <p:spTgt spid="23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33"/>
                                        </p:tgtEl>
                                        <p:attrNameLst>
                                          <p:attrName>style.visibility</p:attrName>
                                        </p:attrNameLst>
                                      </p:cBhvr>
                                      <p:to>
                                        <p:strVal val="visible"/>
                                      </p:to>
                                    </p:set>
                                    <p:anim calcmode="lin" valueType="num">
                                      <p:cBhvr additive="base">
                                        <p:cTn id="10" dur="500"/>
                                        <p:tgtEl>
                                          <p:spTgt spid="233"/>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234"/>
                                        </p:tgtEl>
                                        <p:attrNameLst>
                                          <p:attrName>style.visibility</p:attrName>
                                        </p:attrNameLst>
                                      </p:cBhvr>
                                      <p:to>
                                        <p:strVal val="visible"/>
                                      </p:to>
                                    </p:set>
                                    <p:anim calcmode="lin" valueType="num">
                                      <p:cBhvr additive="base">
                                        <p:cTn id="13" dur="500"/>
                                        <p:tgtEl>
                                          <p:spTgt spid="234"/>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35"/>
                                        </p:tgtEl>
                                        <p:attrNameLst>
                                          <p:attrName>style.visibility</p:attrName>
                                        </p:attrNameLst>
                                      </p:cBhvr>
                                      <p:to>
                                        <p:strVal val="visible"/>
                                      </p:to>
                                    </p:set>
                                    <p:anim calcmode="lin" valueType="num">
                                      <p:cBhvr additive="base">
                                        <p:cTn id="16" dur="500"/>
                                        <p:tgtEl>
                                          <p:spTgt spid="235"/>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6"/>
                                        </p:tgtEl>
                                        <p:attrNameLst>
                                          <p:attrName>style.visibility</p:attrName>
                                        </p:attrNameLst>
                                      </p:cBhvr>
                                      <p:to>
                                        <p:strVal val="visible"/>
                                      </p:to>
                                    </p:set>
                                    <p:anim calcmode="lin" valueType="num">
                                      <p:cBhvr additive="base">
                                        <p:cTn id="19" dur="500"/>
                                        <p:tgtEl>
                                          <p:spTgt spid="236"/>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37"/>
                                        </p:tgtEl>
                                        <p:attrNameLst>
                                          <p:attrName>style.visibility</p:attrName>
                                        </p:attrNameLst>
                                      </p:cBhvr>
                                      <p:to>
                                        <p:strVal val="visible"/>
                                      </p:to>
                                    </p:set>
                                    <p:anim calcmode="lin" valueType="num">
                                      <p:cBhvr additive="base">
                                        <p:cTn id="22" dur="500"/>
                                        <p:tgtEl>
                                          <p:spTgt spid="237"/>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38"/>
                                        </p:tgtEl>
                                        <p:attrNameLst>
                                          <p:attrName>style.visibility</p:attrName>
                                        </p:attrNameLst>
                                      </p:cBhvr>
                                      <p:to>
                                        <p:strVal val="visible"/>
                                      </p:to>
                                    </p:set>
                                    <p:anim calcmode="lin" valueType="num">
                                      <p:cBhvr additive="base">
                                        <p:cTn id="25" dur="500"/>
                                        <p:tgtEl>
                                          <p:spTgt spid="238"/>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39"/>
                                        </p:tgtEl>
                                        <p:attrNameLst>
                                          <p:attrName>style.visibility</p:attrName>
                                        </p:attrNameLst>
                                      </p:cBhvr>
                                      <p:to>
                                        <p:strVal val="visible"/>
                                      </p:to>
                                    </p:set>
                                    <p:anim calcmode="lin" valueType="num">
                                      <p:cBhvr additive="base">
                                        <p:cTn id="28" dur="500"/>
                                        <p:tgtEl>
                                          <p:spTgt spid="239"/>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40"/>
                                        </p:tgtEl>
                                        <p:attrNameLst>
                                          <p:attrName>style.visibility</p:attrName>
                                        </p:attrNameLst>
                                      </p:cBhvr>
                                      <p:to>
                                        <p:strVal val="visible"/>
                                      </p:to>
                                    </p:set>
                                    <p:anim calcmode="lin" valueType="num">
                                      <p:cBhvr additive="base">
                                        <p:cTn id="31" dur="500"/>
                                        <p:tgtEl>
                                          <p:spTgt spid="240"/>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41"/>
                                        </p:tgtEl>
                                        <p:attrNameLst>
                                          <p:attrName>style.visibility</p:attrName>
                                        </p:attrNameLst>
                                      </p:cBhvr>
                                      <p:to>
                                        <p:strVal val="visible"/>
                                      </p:to>
                                    </p:set>
                                    <p:anim calcmode="lin" valueType="num">
                                      <p:cBhvr additive="base">
                                        <p:cTn id="34" dur="500"/>
                                        <p:tgtEl>
                                          <p:spTgt spid="241"/>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42"/>
                                        </p:tgtEl>
                                        <p:attrNameLst>
                                          <p:attrName>style.visibility</p:attrName>
                                        </p:attrNameLst>
                                      </p:cBhvr>
                                      <p:to>
                                        <p:strVal val="visible"/>
                                      </p:to>
                                    </p:set>
                                    <p:anim calcmode="lin" valueType="num">
                                      <p:cBhvr additive="base">
                                        <p:cTn id="37" dur="500"/>
                                        <p:tgtEl>
                                          <p:spTgt spid="242"/>
                                        </p:tgtEl>
                                        <p:attrNameLst>
                                          <p:attrName>ppt_y</p:attrName>
                                        </p:attrNameLst>
                                      </p:cBhvr>
                                      <p:tavLst>
                                        <p:tav tm="0">
                                          <p:val>
                                            <p:strVal val="#ppt_y+1"/>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43"/>
                                        </p:tgtEl>
                                        <p:attrNameLst>
                                          <p:attrName>style.visibility</p:attrName>
                                        </p:attrNameLst>
                                      </p:cBhvr>
                                      <p:to>
                                        <p:strVal val="visible"/>
                                      </p:to>
                                    </p:set>
                                    <p:anim calcmode="lin" valueType="num">
                                      <p:cBhvr additive="base">
                                        <p:cTn id="40" dur="500"/>
                                        <p:tgtEl>
                                          <p:spTgt spid="243"/>
                                        </p:tgtEl>
                                        <p:attrNameLst>
                                          <p:attrName>ppt_y</p:attrName>
                                        </p:attrNameLst>
                                      </p:cBhvr>
                                      <p:tavLst>
                                        <p:tav tm="0">
                                          <p:val>
                                            <p:strVal val="#ppt_y+1"/>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44"/>
                                        </p:tgtEl>
                                        <p:attrNameLst>
                                          <p:attrName>style.visibility</p:attrName>
                                        </p:attrNameLst>
                                      </p:cBhvr>
                                      <p:to>
                                        <p:strVal val="visible"/>
                                      </p:to>
                                    </p:set>
                                    <p:anim calcmode="lin" valueType="num">
                                      <p:cBhvr additive="base">
                                        <p:cTn id="43" dur="500"/>
                                        <p:tgtEl>
                                          <p:spTgt spid="244"/>
                                        </p:tgtEl>
                                        <p:attrNameLst>
                                          <p:attrName>ppt_y</p:attrName>
                                        </p:attrNameLst>
                                      </p:cBhvr>
                                      <p:tavLst>
                                        <p:tav tm="0">
                                          <p:val>
                                            <p:strVal val="#ppt_y+1"/>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45"/>
                                        </p:tgtEl>
                                        <p:attrNameLst>
                                          <p:attrName>style.visibility</p:attrName>
                                        </p:attrNameLst>
                                      </p:cBhvr>
                                      <p:to>
                                        <p:strVal val="visible"/>
                                      </p:to>
                                    </p:set>
                                    <p:anim calcmode="lin" valueType="num">
                                      <p:cBhvr additive="base">
                                        <p:cTn id="46" dur="500"/>
                                        <p:tgtEl>
                                          <p:spTgt spid="245"/>
                                        </p:tgtEl>
                                        <p:attrNameLst>
                                          <p:attrName>ppt_y</p:attrName>
                                        </p:attrNameLst>
                                      </p:cBhvr>
                                      <p:tavLst>
                                        <p:tav tm="0">
                                          <p:val>
                                            <p:strVal val="#ppt_y+1"/>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46"/>
                                        </p:tgtEl>
                                        <p:attrNameLst>
                                          <p:attrName>style.visibility</p:attrName>
                                        </p:attrNameLst>
                                      </p:cBhvr>
                                      <p:to>
                                        <p:strVal val="visible"/>
                                      </p:to>
                                    </p:set>
                                    <p:anim calcmode="lin" valueType="num">
                                      <p:cBhvr additive="base">
                                        <p:cTn id="49" dur="500"/>
                                        <p:tgtEl>
                                          <p:spTgt spid="246"/>
                                        </p:tgtEl>
                                        <p:attrNameLst>
                                          <p:attrName>ppt_y</p:attrName>
                                        </p:attrNameLst>
                                      </p:cBhvr>
                                      <p:tavLst>
                                        <p:tav tm="0">
                                          <p:val>
                                            <p:strVal val="#ppt_y+1"/>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247"/>
                                        </p:tgtEl>
                                        <p:attrNameLst>
                                          <p:attrName>style.visibility</p:attrName>
                                        </p:attrNameLst>
                                      </p:cBhvr>
                                      <p:to>
                                        <p:strVal val="visible"/>
                                      </p:to>
                                    </p:set>
                                    <p:anim calcmode="lin" valueType="num">
                                      <p:cBhvr additive="base">
                                        <p:cTn id="52" dur="500"/>
                                        <p:tgtEl>
                                          <p:spTgt spid="247"/>
                                        </p:tgtEl>
                                        <p:attrNameLst>
                                          <p:attrName>ppt_y</p:attrName>
                                        </p:attrNameLst>
                                      </p:cBhvr>
                                      <p:tavLst>
                                        <p:tav tm="0">
                                          <p:val>
                                            <p:strVal val="#ppt_y+1"/>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8"/>
                                        </p:tgtEl>
                                        <p:attrNameLst>
                                          <p:attrName>style.visibility</p:attrName>
                                        </p:attrNameLst>
                                      </p:cBhvr>
                                      <p:to>
                                        <p:strVal val="visible"/>
                                      </p:to>
                                    </p:set>
                                    <p:anim calcmode="lin" valueType="num">
                                      <p:cBhvr additive="base">
                                        <p:cTn id="55" dur="500"/>
                                        <p:tgtEl>
                                          <p:spTgt spid="248"/>
                                        </p:tgtEl>
                                        <p:attrNameLst>
                                          <p:attrName>ppt_y</p:attrName>
                                        </p:attrNameLst>
                                      </p:cBhvr>
                                      <p:tavLst>
                                        <p:tav tm="0">
                                          <p:val>
                                            <p:strVal val="#ppt_y+1"/>
                                          </p:val>
                                        </p:tav>
                                        <p:tav tm="100000">
                                          <p:val>
                                            <p:strVal val="#ppt_y"/>
                                          </p:val>
                                        </p:tav>
                                      </p:tavLst>
                                    </p:anim>
                                  </p:childTnLst>
                                </p:cTn>
                              </p:par>
                              <p:par>
                                <p:cTn id="56" presetID="1" presetClass="entr" presetSubtype="0" fill="hold" grpId="0" nodeType="withEffect">
                                  <p:stCondLst>
                                    <p:cond delay="0"/>
                                  </p:stCondLst>
                                  <p:childTnLst>
                                    <p:set>
                                      <p:cBhvr>
                                        <p:cTn id="57" dur="1" fill="hold">
                                          <p:stCondLst>
                                            <p:cond delay="0"/>
                                          </p:stCondLst>
                                        </p:cTn>
                                        <p:tgtEl>
                                          <p:spTgt spid="2"/>
                                        </p:tgtEl>
                                        <p:attrNameLst>
                                          <p:attrName>style.visibility</p:attrName>
                                        </p:attrNameLst>
                                      </p:cBhvr>
                                      <p:to>
                                        <p:strVal val="visible"/>
                                      </p:to>
                                    </p:set>
                                  </p:childTnLst>
                                </p:cTn>
                              </p:par>
                              <p:par>
                                <p:cTn id="58" presetID="2" presetClass="entr" presetSubtype="4" fill="hold" nodeType="withEffect">
                                  <p:stCondLst>
                                    <p:cond delay="0"/>
                                  </p:stCondLst>
                                  <p:childTnLst>
                                    <p:set>
                                      <p:cBhvr>
                                        <p:cTn id="59" dur="1" fill="hold">
                                          <p:stCondLst>
                                            <p:cond delay="0"/>
                                          </p:stCondLst>
                                        </p:cTn>
                                        <p:tgtEl>
                                          <p:spTgt spid="249"/>
                                        </p:tgtEl>
                                        <p:attrNameLst>
                                          <p:attrName>style.visibility</p:attrName>
                                        </p:attrNameLst>
                                      </p:cBhvr>
                                      <p:to>
                                        <p:strVal val="visible"/>
                                      </p:to>
                                    </p:set>
                                    <p:anim calcmode="lin" valueType="num">
                                      <p:cBhvr additive="base">
                                        <p:cTn id="60" dur="500"/>
                                        <p:tgtEl>
                                          <p:spTgt spid="249"/>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p:cNvPicPr>
            <a:picLocks noChangeAspect="1"/>
          </p:cNvPicPr>
          <p:nvPr/>
        </p:nvPicPr>
        <p:blipFill>
          <a:blip r:embed="rId3"/>
          <a:stretch>
            <a:fillRect/>
          </a:stretch>
        </p:blipFill>
        <p:spPr>
          <a:xfrm rot="20551575">
            <a:off x="1166576" y="3405090"/>
            <a:ext cx="5393691" cy="3883624"/>
          </a:xfrm>
          <a:prstGeom prst="rect">
            <a:avLst/>
          </a:prstGeom>
        </p:spPr>
      </p:pic>
      <p:sp>
        <p:nvSpPr>
          <p:cNvPr id="3" name="Slide Number Placeholder 2"/>
          <p:cNvSpPr>
            <a:spLocks noGrp="1"/>
          </p:cNvSpPr>
          <p:nvPr>
            <p:ph type="sldNum" sz="quarter" idx="11"/>
          </p:nvPr>
        </p:nvSpPr>
        <p:spPr/>
        <p:txBody>
          <a:bodyPr/>
          <a:lstStyle/>
          <a:p>
            <a:fld id="{689F2D8B-41AF-4F0A-96D1-36B06F461775}" type="slidenum">
              <a:rPr lang="sv-SE" smtClean="0"/>
              <a:pPr/>
              <a:t>29</a:t>
            </a:fld>
            <a:endParaRPr lang="sv-SE"/>
          </a:p>
        </p:txBody>
      </p:sp>
      <p:sp>
        <p:nvSpPr>
          <p:cNvPr id="9" name="Text Placeholder 8"/>
          <p:cNvSpPr>
            <a:spLocks noGrp="1"/>
          </p:cNvSpPr>
          <p:nvPr>
            <p:ph type="body" sz="quarter" idx="12"/>
          </p:nvPr>
        </p:nvSpPr>
        <p:spPr/>
        <p:txBody>
          <a:bodyPr/>
          <a:lstStyle/>
          <a:p>
            <a:r>
              <a:rPr lang="en-GB" dirty="0" err="1"/>
              <a:t>Att</a:t>
            </a:r>
            <a:r>
              <a:rPr lang="en-GB" dirty="0"/>
              <a:t> </a:t>
            </a:r>
            <a:r>
              <a:rPr lang="en-GB" dirty="0" err="1"/>
              <a:t>mäta</a:t>
            </a:r>
            <a:r>
              <a:rPr lang="en-GB" dirty="0"/>
              <a:t> </a:t>
            </a:r>
            <a:r>
              <a:rPr lang="en-GB" dirty="0" err="1"/>
              <a:t>är</a:t>
            </a:r>
            <a:r>
              <a:rPr lang="en-GB" dirty="0"/>
              <a:t> </a:t>
            </a:r>
            <a:r>
              <a:rPr lang="en-GB" dirty="0" err="1"/>
              <a:t>att</a:t>
            </a:r>
            <a:r>
              <a:rPr lang="en-GB" dirty="0"/>
              <a:t> </a:t>
            </a:r>
            <a:r>
              <a:rPr lang="en-GB" dirty="0" err="1"/>
              <a:t>veta</a:t>
            </a:r>
            <a:endParaRPr lang="en-GB" dirty="0"/>
          </a:p>
          <a:p>
            <a:r>
              <a:rPr lang="en-GB" dirty="0" err="1"/>
              <a:t>Det</a:t>
            </a:r>
            <a:r>
              <a:rPr lang="en-GB" dirty="0"/>
              <a:t> </a:t>
            </a:r>
            <a:r>
              <a:rPr lang="en-GB" dirty="0" err="1"/>
              <a:t>som</a:t>
            </a:r>
            <a:r>
              <a:rPr lang="en-GB" dirty="0"/>
              <a:t> </a:t>
            </a:r>
            <a:r>
              <a:rPr lang="en-GB" dirty="0" err="1"/>
              <a:t>mäts</a:t>
            </a:r>
            <a:r>
              <a:rPr lang="en-GB" dirty="0"/>
              <a:t> </a:t>
            </a:r>
            <a:r>
              <a:rPr lang="en-GB" dirty="0" err="1"/>
              <a:t>blir</a:t>
            </a:r>
            <a:r>
              <a:rPr lang="en-GB" dirty="0"/>
              <a:t> </a:t>
            </a:r>
            <a:r>
              <a:rPr lang="en-GB" dirty="0" err="1"/>
              <a:t>gjort</a:t>
            </a:r>
            <a:endParaRPr lang="en-GB" dirty="0"/>
          </a:p>
          <a:p>
            <a:r>
              <a:rPr lang="en-GB" dirty="0"/>
              <a:t>INTE </a:t>
            </a:r>
            <a:r>
              <a:rPr lang="en-GB" dirty="0" err="1"/>
              <a:t>resursflöden</a:t>
            </a:r>
            <a:r>
              <a:rPr lang="en-GB" dirty="0"/>
              <a:t> </a:t>
            </a:r>
            <a:r>
              <a:rPr lang="en-GB" dirty="0" err="1"/>
              <a:t>utan</a:t>
            </a:r>
            <a:r>
              <a:rPr lang="en-GB" dirty="0"/>
              <a:t> EKONOMI</a:t>
            </a:r>
          </a:p>
          <a:p>
            <a:endParaRPr lang="en-GB" dirty="0"/>
          </a:p>
          <a:p>
            <a:r>
              <a:rPr lang="en-GB" dirty="0"/>
              <a:t>JU TIGHTARE ÅTERLOOP DESTO HÖGRE CIRKULARITET</a:t>
            </a:r>
          </a:p>
          <a:p>
            <a:endParaRPr lang="en-GB" dirty="0"/>
          </a:p>
        </p:txBody>
      </p:sp>
      <p:sp>
        <p:nvSpPr>
          <p:cNvPr id="4" name="Title 3"/>
          <p:cNvSpPr>
            <a:spLocks noGrp="1"/>
          </p:cNvSpPr>
          <p:nvPr>
            <p:ph type="title"/>
          </p:nvPr>
        </p:nvSpPr>
        <p:spPr>
          <a:xfrm>
            <a:off x="290335" y="404813"/>
            <a:ext cx="7678008" cy="492443"/>
          </a:xfrm>
        </p:spPr>
        <p:txBody>
          <a:bodyPr/>
          <a:lstStyle/>
          <a:p>
            <a:r>
              <a:rPr lang="en-GB" cap="small" dirty="0" err="1"/>
              <a:t>Materialcirkularitet</a:t>
            </a:r>
            <a:endParaRPr lang="en-GB" cap="small" dirty="0"/>
          </a:p>
        </p:txBody>
      </p:sp>
      <p:pic>
        <p:nvPicPr>
          <p:cNvPr id="5" name="Picture 4" descr="Skärmavbild 2016-11-08 kl. 11.47.54.png"/>
          <p:cNvPicPr>
            <a:picLocks noGrp="1" noChangeAspect="1"/>
          </p:cNvPicPr>
          <p:nvPr/>
        </p:nvPicPr>
        <p:blipFill>
          <a:blip r:embed="rId4">
            <a:extLst>
              <a:ext uri="{28A0092B-C50C-407E-A947-70E740481C1C}">
                <a14:useLocalDpi xmlns:a14="http://schemas.microsoft.com/office/drawing/2010/main" val="0"/>
              </a:ext>
            </a:extLst>
          </a:blip>
          <a:srcRect t="-40031" b="-40031"/>
          <a:stretch>
            <a:fillRect/>
          </a:stretch>
        </p:blipFill>
        <p:spPr>
          <a:xfrm>
            <a:off x="148314" y="1398942"/>
            <a:ext cx="7668836" cy="2571953"/>
          </a:xfrm>
          <a:prstGeom prst="rect">
            <a:avLst/>
          </a:prstGeom>
        </p:spPr>
      </p:pic>
    </p:spTree>
    <p:extLst>
      <p:ext uri="{BB962C8B-B14F-4D97-AF65-F5344CB8AC3E}">
        <p14:creationId xmlns:p14="http://schemas.microsoft.com/office/powerpoint/2010/main" val="3332493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16889" y="1258990"/>
            <a:ext cx="2342444" cy="1734580"/>
          </a:xfrm>
          <a:prstGeom prst="rect">
            <a:avLst/>
          </a:prstGeom>
        </p:spPr>
      </p:pic>
      <p:sp>
        <p:nvSpPr>
          <p:cNvPr id="5" name="TextBox 4"/>
          <p:cNvSpPr txBox="1"/>
          <p:nvPr/>
        </p:nvSpPr>
        <p:spPr>
          <a:xfrm>
            <a:off x="3222433" y="3352800"/>
            <a:ext cx="1186542" cy="369332"/>
          </a:xfrm>
          <a:prstGeom prst="rect">
            <a:avLst/>
          </a:prstGeom>
          <a:noFill/>
        </p:spPr>
        <p:txBody>
          <a:bodyPr wrap="square" rtlCol="0">
            <a:spAutoFit/>
          </a:bodyPr>
          <a:lstStyle/>
          <a:p>
            <a:pPr algn="ctr"/>
            <a:r>
              <a:rPr lang="en-US" dirty="0"/>
              <a:t>Vs.</a:t>
            </a:r>
          </a:p>
        </p:txBody>
      </p:sp>
      <p:sp>
        <p:nvSpPr>
          <p:cNvPr id="7" name="TextBox 6"/>
          <p:cNvSpPr txBox="1"/>
          <p:nvPr/>
        </p:nvSpPr>
        <p:spPr>
          <a:xfrm>
            <a:off x="3405233" y="2983468"/>
            <a:ext cx="845103" cy="369332"/>
          </a:xfrm>
          <a:prstGeom prst="rect">
            <a:avLst/>
          </a:prstGeom>
          <a:noFill/>
        </p:spPr>
        <p:txBody>
          <a:bodyPr wrap="none" rtlCol="0">
            <a:spAutoFit/>
          </a:bodyPr>
          <a:lstStyle/>
          <a:p>
            <a:r>
              <a:rPr lang="en-US" dirty="0"/>
              <a:t>Indium</a:t>
            </a:r>
          </a:p>
        </p:txBody>
      </p:sp>
      <p:sp>
        <p:nvSpPr>
          <p:cNvPr id="8" name="TextBox 7"/>
          <p:cNvSpPr txBox="1"/>
          <p:nvPr/>
        </p:nvSpPr>
        <p:spPr>
          <a:xfrm>
            <a:off x="3505686" y="3722132"/>
            <a:ext cx="562462" cy="369332"/>
          </a:xfrm>
          <a:prstGeom prst="rect">
            <a:avLst/>
          </a:prstGeom>
          <a:noFill/>
        </p:spPr>
        <p:txBody>
          <a:bodyPr wrap="none" rtlCol="0">
            <a:spAutoFit/>
          </a:bodyPr>
          <a:lstStyle/>
          <a:p>
            <a:r>
              <a:rPr lang="en-US" dirty="0"/>
              <a:t>Iron</a:t>
            </a:r>
          </a:p>
        </p:txBody>
      </p:sp>
      <p:pic>
        <p:nvPicPr>
          <p:cNvPr id="11" name="Picture 10"/>
          <p:cNvPicPr>
            <a:picLocks noChangeAspect="1"/>
          </p:cNvPicPr>
          <p:nvPr/>
        </p:nvPicPr>
        <p:blipFill>
          <a:blip r:embed="rId4"/>
          <a:stretch>
            <a:fillRect/>
          </a:stretch>
        </p:blipFill>
        <p:spPr>
          <a:xfrm>
            <a:off x="2255581" y="4229341"/>
            <a:ext cx="2794000" cy="1739900"/>
          </a:xfrm>
          <a:prstGeom prst="rect">
            <a:avLst/>
          </a:prstGeom>
        </p:spPr>
      </p:pic>
      <p:pic>
        <p:nvPicPr>
          <p:cNvPr id="12" name="Picture 11"/>
          <p:cNvPicPr>
            <a:picLocks noChangeAspect="1"/>
          </p:cNvPicPr>
          <p:nvPr/>
        </p:nvPicPr>
        <p:blipFill>
          <a:blip r:embed="rId4"/>
          <a:stretch>
            <a:fillRect/>
          </a:stretch>
        </p:blipFill>
        <p:spPr>
          <a:xfrm>
            <a:off x="5141341" y="1253328"/>
            <a:ext cx="2794000" cy="1739900"/>
          </a:xfrm>
          <a:prstGeom prst="rect">
            <a:avLst/>
          </a:prstGeom>
        </p:spPr>
      </p:pic>
      <p:pic>
        <p:nvPicPr>
          <p:cNvPr id="13" name="Picture 12"/>
          <p:cNvPicPr>
            <a:picLocks noChangeAspect="1"/>
          </p:cNvPicPr>
          <p:nvPr/>
        </p:nvPicPr>
        <p:blipFill>
          <a:blip r:embed="rId5"/>
          <a:stretch>
            <a:fillRect/>
          </a:stretch>
        </p:blipFill>
        <p:spPr>
          <a:xfrm>
            <a:off x="5327163" y="4192765"/>
            <a:ext cx="2496700" cy="1877149"/>
          </a:xfrm>
          <a:prstGeom prst="rect">
            <a:avLst/>
          </a:prstGeom>
        </p:spPr>
      </p:pic>
      <p:sp>
        <p:nvSpPr>
          <p:cNvPr id="14" name="TextBox 13"/>
          <p:cNvSpPr txBox="1"/>
          <p:nvPr/>
        </p:nvSpPr>
        <p:spPr>
          <a:xfrm>
            <a:off x="5846284" y="3046665"/>
            <a:ext cx="1514902" cy="923330"/>
          </a:xfrm>
          <a:prstGeom prst="rect">
            <a:avLst/>
          </a:prstGeom>
          <a:noFill/>
        </p:spPr>
        <p:txBody>
          <a:bodyPr wrap="none" rtlCol="0">
            <a:spAutoFit/>
          </a:bodyPr>
          <a:lstStyle/>
          <a:p>
            <a:pPr algn="ctr"/>
            <a:r>
              <a:rPr lang="en-US" dirty="0"/>
              <a:t>Iron</a:t>
            </a:r>
          </a:p>
          <a:p>
            <a:pPr algn="ctr"/>
            <a:r>
              <a:rPr lang="en-US" dirty="0"/>
              <a:t>Vs</a:t>
            </a:r>
          </a:p>
          <a:p>
            <a:pPr algn="ctr"/>
            <a:r>
              <a:rPr lang="en-US" dirty="0"/>
              <a:t>Starter engine</a:t>
            </a:r>
          </a:p>
        </p:txBody>
      </p:sp>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802656" y="6200775"/>
            <a:ext cx="779720" cy="523424"/>
          </a:xfrm>
          <a:prstGeom prst="rect">
            <a:avLst/>
          </a:prstGeom>
        </p:spPr>
      </p:pic>
      <p:pic>
        <p:nvPicPr>
          <p:cNvPr id="15" name="Picture 1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662347" y="6174229"/>
            <a:ext cx="423219" cy="549970"/>
          </a:xfrm>
          <a:prstGeom prst="rect">
            <a:avLst/>
          </a:prstGeom>
        </p:spPr>
      </p:pic>
      <p:sp>
        <p:nvSpPr>
          <p:cNvPr id="17" name="Text Placeholder 16"/>
          <p:cNvSpPr>
            <a:spLocks noGrp="1"/>
          </p:cNvSpPr>
          <p:nvPr>
            <p:ph type="body" sz="quarter" idx="12"/>
          </p:nvPr>
        </p:nvSpPr>
        <p:spPr/>
        <p:txBody>
          <a:bodyPr/>
          <a:lstStyle/>
          <a:p>
            <a:r>
              <a:rPr lang="en-GB" dirty="0" err="1"/>
              <a:t>Premierar</a:t>
            </a:r>
            <a:r>
              <a:rPr lang="en-GB" dirty="0"/>
              <a:t> </a:t>
            </a:r>
            <a:r>
              <a:rPr lang="en-GB" dirty="0" err="1"/>
              <a:t>resurshushållning</a:t>
            </a:r>
            <a:r>
              <a:rPr lang="en-GB" dirty="0"/>
              <a:t> </a:t>
            </a:r>
            <a:r>
              <a:rPr lang="en-GB" dirty="0" err="1"/>
              <a:t>av</a:t>
            </a:r>
            <a:r>
              <a:rPr lang="en-GB" dirty="0"/>
              <a:t> </a:t>
            </a:r>
            <a:r>
              <a:rPr lang="en-GB" dirty="0" err="1"/>
              <a:t>dyra</a:t>
            </a:r>
            <a:r>
              <a:rPr lang="en-GB" dirty="0"/>
              <a:t> (=</a:t>
            </a:r>
            <a:r>
              <a:rPr lang="en-GB" dirty="0" err="1"/>
              <a:t>sällsynta</a:t>
            </a:r>
            <a:r>
              <a:rPr lang="en-GB" dirty="0"/>
              <a:t>) material</a:t>
            </a:r>
          </a:p>
          <a:p>
            <a:endParaRPr lang="en-GB" dirty="0"/>
          </a:p>
          <a:p>
            <a:r>
              <a:rPr lang="en-GB" dirty="0" err="1"/>
              <a:t>Premierar</a:t>
            </a:r>
            <a:r>
              <a:rPr lang="en-GB" dirty="0"/>
              <a:t> </a:t>
            </a:r>
            <a:r>
              <a:rPr lang="en-GB" dirty="0" err="1"/>
              <a:t>att</a:t>
            </a:r>
            <a:r>
              <a:rPr lang="en-GB" dirty="0"/>
              <a:t> </a:t>
            </a:r>
            <a:r>
              <a:rPr lang="en-GB" dirty="0" err="1"/>
              <a:t>produktvärde</a:t>
            </a:r>
            <a:r>
              <a:rPr lang="en-GB" dirty="0"/>
              <a:t> </a:t>
            </a:r>
            <a:r>
              <a:rPr lang="en-GB" dirty="0" err="1"/>
              <a:t>bevaras</a:t>
            </a:r>
            <a:endParaRPr lang="en-GB" dirty="0"/>
          </a:p>
          <a:p>
            <a:pPr lvl="1"/>
            <a:r>
              <a:rPr lang="en-GB" sz="1600" dirty="0" err="1"/>
              <a:t>Dvs</a:t>
            </a:r>
            <a:r>
              <a:rPr lang="en-GB" sz="1600" dirty="0"/>
              <a:t>. </a:t>
            </a:r>
            <a:r>
              <a:rPr lang="en-GB" sz="1600" dirty="0" err="1"/>
              <a:t>preimerar</a:t>
            </a:r>
            <a:r>
              <a:rPr lang="en-GB" sz="1600" dirty="0"/>
              <a:t> “</a:t>
            </a:r>
            <a:r>
              <a:rPr lang="en-GB" sz="1600" dirty="0" err="1"/>
              <a:t>tighta</a:t>
            </a:r>
            <a:r>
              <a:rPr lang="en-GB" sz="1600" dirty="0"/>
              <a:t>” </a:t>
            </a:r>
            <a:r>
              <a:rPr lang="en-GB" sz="1600" dirty="0" err="1"/>
              <a:t>returloopar</a:t>
            </a:r>
            <a:endParaRPr lang="en-GB" sz="1600" dirty="0"/>
          </a:p>
          <a:p>
            <a:pPr lvl="2"/>
            <a:r>
              <a:rPr lang="en-GB" sz="1600" dirty="0" err="1"/>
              <a:t>Underhåll</a:t>
            </a:r>
            <a:r>
              <a:rPr lang="en-GB" sz="1600" dirty="0"/>
              <a:t> </a:t>
            </a:r>
            <a:r>
              <a:rPr lang="en-GB" sz="1600" dirty="0" err="1"/>
              <a:t>bättre</a:t>
            </a:r>
            <a:r>
              <a:rPr lang="en-GB" sz="1600" dirty="0"/>
              <a:t> </a:t>
            </a:r>
            <a:r>
              <a:rPr lang="en-GB" sz="1600" dirty="0" err="1"/>
              <a:t>än</a:t>
            </a:r>
            <a:r>
              <a:rPr lang="en-GB" sz="1600" dirty="0"/>
              <a:t> </a:t>
            </a:r>
            <a:r>
              <a:rPr lang="en-GB" sz="1600" dirty="0" err="1"/>
              <a:t>återtillverkning</a:t>
            </a:r>
            <a:endParaRPr lang="en-GB" sz="1600" dirty="0"/>
          </a:p>
          <a:p>
            <a:pPr lvl="2"/>
            <a:r>
              <a:rPr lang="en-GB" sz="1600" dirty="0" err="1"/>
              <a:t>Återtillverkning</a:t>
            </a:r>
            <a:r>
              <a:rPr lang="en-GB" sz="1600" dirty="0"/>
              <a:t> </a:t>
            </a:r>
            <a:r>
              <a:rPr lang="en-GB" sz="1600" dirty="0" err="1"/>
              <a:t>bättre</a:t>
            </a:r>
            <a:r>
              <a:rPr lang="en-GB" sz="1600" dirty="0"/>
              <a:t> </a:t>
            </a:r>
            <a:r>
              <a:rPr lang="en-GB" sz="1600" dirty="0" err="1"/>
              <a:t>än</a:t>
            </a:r>
            <a:r>
              <a:rPr lang="en-GB" sz="1600" dirty="0"/>
              <a:t> </a:t>
            </a:r>
            <a:r>
              <a:rPr lang="en-GB" sz="1600" dirty="0" err="1"/>
              <a:t>återvinning</a:t>
            </a:r>
            <a:endParaRPr lang="en-GB" sz="1600" dirty="0"/>
          </a:p>
          <a:p>
            <a:pPr lvl="2"/>
            <a:r>
              <a:rPr lang="en-GB" sz="1600" dirty="0" err="1"/>
              <a:t>Återvinning</a:t>
            </a:r>
            <a:r>
              <a:rPr lang="en-GB" sz="1600" dirty="0"/>
              <a:t> </a:t>
            </a:r>
            <a:r>
              <a:rPr lang="en-GB" sz="1600" dirty="0" err="1"/>
              <a:t>bättre</a:t>
            </a:r>
            <a:r>
              <a:rPr lang="en-GB" sz="1600" dirty="0"/>
              <a:t> </a:t>
            </a:r>
            <a:r>
              <a:rPr lang="en-GB" sz="1600" dirty="0" err="1"/>
              <a:t>än</a:t>
            </a:r>
            <a:r>
              <a:rPr lang="en-GB" sz="1600" dirty="0"/>
              <a:t> </a:t>
            </a:r>
            <a:r>
              <a:rPr lang="en-GB" sz="1600" dirty="0" err="1"/>
              <a:t>deponi</a:t>
            </a:r>
            <a:endParaRPr lang="en-GB" sz="1600" dirty="0"/>
          </a:p>
        </p:txBody>
      </p:sp>
      <p:sp>
        <p:nvSpPr>
          <p:cNvPr id="9" name="Title 8"/>
          <p:cNvSpPr>
            <a:spLocks noGrp="1"/>
          </p:cNvSpPr>
          <p:nvPr>
            <p:ph type="title"/>
          </p:nvPr>
        </p:nvSpPr>
        <p:spPr/>
        <p:txBody>
          <a:bodyPr/>
          <a:lstStyle/>
          <a:p>
            <a:r>
              <a:rPr lang="en-GB" dirty="0" err="1"/>
              <a:t>Två</a:t>
            </a:r>
            <a:r>
              <a:rPr lang="en-GB" dirty="0"/>
              <a:t> </a:t>
            </a:r>
            <a:r>
              <a:rPr lang="en-GB" dirty="0" err="1"/>
              <a:t>styrkor</a:t>
            </a:r>
            <a:r>
              <a:rPr lang="en-GB" dirty="0"/>
              <a:t> </a:t>
            </a:r>
            <a:r>
              <a:rPr lang="en-GB" dirty="0" err="1"/>
              <a:t>i</a:t>
            </a:r>
            <a:r>
              <a:rPr lang="en-GB" dirty="0"/>
              <a:t> </a:t>
            </a:r>
            <a:r>
              <a:rPr lang="en-GB" dirty="0" err="1"/>
              <a:t>att</a:t>
            </a:r>
            <a:r>
              <a:rPr lang="en-GB" dirty="0"/>
              <a:t> </a:t>
            </a:r>
            <a:r>
              <a:rPr lang="en-GB" dirty="0" err="1"/>
              <a:t>mäta</a:t>
            </a:r>
            <a:r>
              <a:rPr lang="en-GB" dirty="0"/>
              <a:t> </a:t>
            </a:r>
            <a:r>
              <a:rPr lang="en-GB" dirty="0" err="1"/>
              <a:t>värde</a:t>
            </a:r>
            <a:endParaRPr lang="en-GB" dirty="0"/>
          </a:p>
        </p:txBody>
      </p:sp>
      <p:pic>
        <p:nvPicPr>
          <p:cNvPr id="16" name="Bildobjekt 15">
            <a:extLst>
              <a:ext uri="{FF2B5EF4-FFF2-40B4-BE49-F238E27FC236}">
                <a16:creationId xmlns:a16="http://schemas.microsoft.com/office/drawing/2014/main" id="{B6F7A75D-23BF-9747-B29E-6B54C5561B62}"/>
              </a:ext>
            </a:extLst>
          </p:cNvPr>
          <p:cNvPicPr>
            <a:picLocks noChangeAspect="1"/>
          </p:cNvPicPr>
          <p:nvPr/>
        </p:nvPicPr>
        <p:blipFill>
          <a:blip r:embed="rId8"/>
          <a:stretch>
            <a:fillRect/>
          </a:stretch>
        </p:blipFill>
        <p:spPr>
          <a:xfrm>
            <a:off x="-2567500" y="1124174"/>
            <a:ext cx="4819421" cy="4808491"/>
          </a:xfrm>
          <a:prstGeom prst="rect">
            <a:avLst/>
          </a:prstGeom>
        </p:spPr>
      </p:pic>
    </p:spTree>
    <p:extLst>
      <p:ext uri="{BB962C8B-B14F-4D97-AF65-F5344CB8AC3E}">
        <p14:creationId xmlns:p14="http://schemas.microsoft.com/office/powerpoint/2010/main" val="3152547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64C0B175-916C-C24D-9CB6-D52EE218FEC0}"/>
              </a:ext>
            </a:extLst>
          </p:cNvPr>
          <p:cNvSpPr>
            <a:spLocks noGrp="1"/>
          </p:cNvSpPr>
          <p:nvPr>
            <p:ph type="body" sz="quarter" idx="12"/>
          </p:nvPr>
        </p:nvSpPr>
        <p:spPr/>
        <p:txBody>
          <a:bodyPr/>
          <a:lstStyle/>
          <a:p>
            <a:r>
              <a:rPr lang="sv-SE" sz="2000" dirty="0"/>
              <a:t>Ökad andel återvunnen plast</a:t>
            </a:r>
          </a:p>
          <a:p>
            <a:r>
              <a:rPr lang="sv-SE" sz="2000" dirty="0"/>
              <a:t>Den plasten är nu 20% billigare än jungfrulig plast</a:t>
            </a:r>
          </a:p>
          <a:p>
            <a:r>
              <a:rPr lang="sv-SE" sz="2000" dirty="0"/>
              <a:t>Så var det inte när Electrolux började</a:t>
            </a:r>
          </a:p>
          <a:p>
            <a:r>
              <a:rPr lang="sv-SE" sz="2000" dirty="0"/>
              <a:t>Används INTE på synliga delar</a:t>
            </a:r>
          </a:p>
          <a:p>
            <a:endParaRPr lang="sv-SE" sz="2000" dirty="0"/>
          </a:p>
          <a:p>
            <a:r>
              <a:rPr lang="sv-SE" sz="2000" dirty="0"/>
              <a:t>Lärdom: Det verkar alltid dyrare i början</a:t>
            </a:r>
          </a:p>
          <a:p>
            <a:pPr lvl="1"/>
            <a:r>
              <a:rPr lang="sv-SE" sz="1800" dirty="0"/>
              <a:t>Det krävs oftast en ny u-lev kedja </a:t>
            </a:r>
            <a:r>
              <a:rPr lang="sv-SE" sz="1800" dirty="0" err="1"/>
              <a:t>jfrt</a:t>
            </a:r>
            <a:r>
              <a:rPr lang="sv-SE" sz="1800" dirty="0"/>
              <a:t> med jungfruligt mtrl</a:t>
            </a:r>
          </a:p>
          <a:p>
            <a:pPr lvl="1"/>
            <a:r>
              <a:rPr lang="sv-SE" sz="1800" dirty="0"/>
              <a:t>Det är initialt ofta problem med jämn kvalitet samt tillräckliga garanterade volymer</a:t>
            </a:r>
          </a:p>
        </p:txBody>
      </p:sp>
      <p:sp>
        <p:nvSpPr>
          <p:cNvPr id="3" name="Platshållare för bildnummer 2">
            <a:extLst>
              <a:ext uri="{FF2B5EF4-FFF2-40B4-BE49-F238E27FC236}">
                <a16:creationId xmlns:a16="http://schemas.microsoft.com/office/drawing/2014/main" id="{7084CA2C-D196-C548-80DC-71C4A10C1745}"/>
              </a:ext>
            </a:extLst>
          </p:cNvPr>
          <p:cNvSpPr>
            <a:spLocks noGrp="1"/>
          </p:cNvSpPr>
          <p:nvPr>
            <p:ph type="sldNum" sz="quarter" idx="11"/>
          </p:nvPr>
        </p:nvSpPr>
        <p:spPr/>
        <p:txBody>
          <a:bodyPr/>
          <a:lstStyle/>
          <a:p>
            <a:fld id="{689F2D8B-41AF-4F0A-96D1-36B06F461775}" type="slidenum">
              <a:rPr lang="sv-SE" smtClean="0"/>
              <a:pPr/>
              <a:t>31</a:t>
            </a:fld>
            <a:endParaRPr lang="sv-SE"/>
          </a:p>
        </p:txBody>
      </p:sp>
      <p:sp>
        <p:nvSpPr>
          <p:cNvPr id="5" name="Rubrik 4">
            <a:extLst>
              <a:ext uri="{FF2B5EF4-FFF2-40B4-BE49-F238E27FC236}">
                <a16:creationId xmlns:a16="http://schemas.microsoft.com/office/drawing/2014/main" id="{0B73CECE-835C-2247-8FF4-32854085C6D5}"/>
              </a:ext>
            </a:extLst>
          </p:cNvPr>
          <p:cNvSpPr>
            <a:spLocks noGrp="1"/>
          </p:cNvSpPr>
          <p:nvPr>
            <p:ph type="title"/>
          </p:nvPr>
        </p:nvSpPr>
        <p:spPr>
          <a:xfrm>
            <a:off x="164592" y="404813"/>
            <a:ext cx="8029706" cy="492443"/>
          </a:xfrm>
        </p:spPr>
        <p:txBody>
          <a:bodyPr/>
          <a:lstStyle/>
          <a:p>
            <a:r>
              <a:rPr lang="sv-SE" dirty="0"/>
              <a:t>Exempel där C-måttet kan fungera</a:t>
            </a:r>
          </a:p>
        </p:txBody>
      </p:sp>
      <p:pic>
        <p:nvPicPr>
          <p:cNvPr id="8" name="Bildobjekt 7" descr="En bild som visar skärmbild, telefon&#10;&#10;Automatiskt genererad beskrivning">
            <a:extLst>
              <a:ext uri="{FF2B5EF4-FFF2-40B4-BE49-F238E27FC236}">
                <a16:creationId xmlns:a16="http://schemas.microsoft.com/office/drawing/2014/main" id="{E350CE58-89CB-5645-9576-147AE861D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16" y="1416351"/>
            <a:ext cx="8029706" cy="5000957"/>
          </a:xfrm>
          <a:prstGeom prst="rect">
            <a:avLst/>
          </a:prstGeom>
        </p:spPr>
      </p:pic>
      <p:sp>
        <p:nvSpPr>
          <p:cNvPr id="6" name="textruta 5">
            <a:extLst>
              <a:ext uri="{FF2B5EF4-FFF2-40B4-BE49-F238E27FC236}">
                <a16:creationId xmlns:a16="http://schemas.microsoft.com/office/drawing/2014/main" id="{D0F33931-AF34-A745-A0E8-34678B5CC5C7}"/>
              </a:ext>
            </a:extLst>
          </p:cNvPr>
          <p:cNvSpPr txBox="1"/>
          <p:nvPr/>
        </p:nvSpPr>
        <p:spPr>
          <a:xfrm>
            <a:off x="987552" y="6364224"/>
            <a:ext cx="2672526" cy="369332"/>
          </a:xfrm>
          <a:prstGeom prst="rect">
            <a:avLst/>
          </a:prstGeom>
          <a:noFill/>
        </p:spPr>
        <p:txBody>
          <a:bodyPr wrap="none" rtlCol="0">
            <a:spAutoFit/>
          </a:bodyPr>
          <a:lstStyle/>
          <a:p>
            <a:r>
              <a:rPr lang="sv-SE" dirty="0">
                <a:solidFill>
                  <a:srgbClr val="0070C0"/>
                </a:solidFill>
              </a:rPr>
              <a:t>Från Electrolux hemsida</a:t>
            </a:r>
          </a:p>
        </p:txBody>
      </p:sp>
    </p:spTree>
    <p:extLst>
      <p:ext uri="{BB962C8B-B14F-4D97-AF65-F5344CB8AC3E}">
        <p14:creationId xmlns:p14="http://schemas.microsoft.com/office/powerpoint/2010/main" val="4024532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973DF892-46D4-2B43-8862-7DB6F1AC1A87}"/>
              </a:ext>
            </a:extLst>
          </p:cNvPr>
          <p:cNvSpPr>
            <a:spLocks noGrp="1"/>
          </p:cNvSpPr>
          <p:nvPr>
            <p:ph type="sldNum" sz="quarter" idx="11"/>
          </p:nvPr>
        </p:nvSpPr>
        <p:spPr/>
        <p:txBody>
          <a:bodyPr/>
          <a:lstStyle/>
          <a:p>
            <a:fld id="{689F2D8B-41AF-4F0A-96D1-36B06F461775}" type="slidenum">
              <a:rPr lang="sv-SE" smtClean="0"/>
              <a:pPr/>
              <a:t>32</a:t>
            </a:fld>
            <a:endParaRPr lang="sv-SE"/>
          </a:p>
        </p:txBody>
      </p:sp>
      <p:sp>
        <p:nvSpPr>
          <p:cNvPr id="4" name="Platshållare för text 3">
            <a:extLst>
              <a:ext uri="{FF2B5EF4-FFF2-40B4-BE49-F238E27FC236}">
                <a16:creationId xmlns:a16="http://schemas.microsoft.com/office/drawing/2014/main" id="{03243D8D-2F34-E34D-B3D0-A03FED50DFE5}"/>
              </a:ext>
            </a:extLst>
          </p:cNvPr>
          <p:cNvSpPr>
            <a:spLocks noGrp="1"/>
          </p:cNvSpPr>
          <p:nvPr>
            <p:ph type="body" sz="quarter" idx="12"/>
          </p:nvPr>
        </p:nvSpPr>
        <p:spPr/>
        <p:txBody>
          <a:bodyPr/>
          <a:lstStyle/>
          <a:p>
            <a:r>
              <a:rPr lang="sv-SE" sz="2400" dirty="0" err="1"/>
              <a:t>K</a:t>
            </a:r>
            <a:r>
              <a:rPr lang="sv-SE" sz="2400" baseline="-25000" dirty="0" err="1"/>
              <a:t>t</a:t>
            </a:r>
            <a:r>
              <a:rPr lang="sv-SE" sz="2400" baseline="-25000" dirty="0"/>
              <a:t> </a:t>
            </a:r>
            <a:r>
              <a:rPr lang="sv-SE" sz="2400" dirty="0"/>
              <a:t> = Summa kostnader under en slumpmässigt vald tidsperiod</a:t>
            </a:r>
            <a:endParaRPr lang="sv-SE" sz="2400" baseline="-25000" dirty="0"/>
          </a:p>
          <a:p>
            <a:r>
              <a:rPr lang="sv-SE" sz="2400" dirty="0"/>
              <a:t>I</a:t>
            </a:r>
            <a:r>
              <a:rPr lang="sv-SE" sz="2400" baseline="-25000" dirty="0"/>
              <a:t>t </a:t>
            </a:r>
            <a:r>
              <a:rPr lang="sv-SE" sz="2400" dirty="0"/>
              <a:t> = Summa intäkter under samma tidsperiod</a:t>
            </a:r>
            <a:endParaRPr lang="sv-SE" sz="2400" baseline="-25000" dirty="0"/>
          </a:p>
          <a:p>
            <a:endParaRPr lang="sv-SE" dirty="0"/>
          </a:p>
          <a:p>
            <a:r>
              <a:rPr lang="sv-SE" sz="2800" dirty="0" err="1"/>
              <a:t>Cirkulariteten</a:t>
            </a:r>
            <a:r>
              <a:rPr lang="sv-SE" sz="2800" dirty="0"/>
              <a:t> = 1 - </a:t>
            </a:r>
            <a:r>
              <a:rPr lang="sv-SE" sz="2800" dirty="0" err="1"/>
              <a:t>Kt</a:t>
            </a:r>
            <a:r>
              <a:rPr lang="sv-SE" sz="2800" baseline="-25000" dirty="0"/>
              <a:t> </a:t>
            </a:r>
            <a:r>
              <a:rPr lang="sv-SE" sz="2800" dirty="0"/>
              <a:t>/ I</a:t>
            </a:r>
            <a:r>
              <a:rPr lang="sv-SE" sz="2800" baseline="-25000" dirty="0"/>
              <a:t>t</a:t>
            </a:r>
          </a:p>
          <a:p>
            <a:r>
              <a:rPr lang="sv-SE" sz="2800" dirty="0"/>
              <a:t>Ju lägre kostnader utan intäktspåverkan desto mer cirkulär</a:t>
            </a:r>
          </a:p>
        </p:txBody>
      </p:sp>
      <p:sp>
        <p:nvSpPr>
          <p:cNvPr id="5" name="Rubrik 4">
            <a:extLst>
              <a:ext uri="{FF2B5EF4-FFF2-40B4-BE49-F238E27FC236}">
                <a16:creationId xmlns:a16="http://schemas.microsoft.com/office/drawing/2014/main" id="{2C8F7DF6-B4D9-B949-ACA0-F6F039E83AE5}"/>
              </a:ext>
            </a:extLst>
          </p:cNvPr>
          <p:cNvSpPr>
            <a:spLocks noGrp="1"/>
          </p:cNvSpPr>
          <p:nvPr>
            <p:ph type="title"/>
          </p:nvPr>
        </p:nvSpPr>
        <p:spPr>
          <a:xfrm>
            <a:off x="146304" y="404813"/>
            <a:ext cx="7822039" cy="984885"/>
          </a:xfrm>
        </p:spPr>
        <p:txBody>
          <a:bodyPr/>
          <a:lstStyle/>
          <a:p>
            <a:r>
              <a:rPr lang="sv-SE" dirty="0"/>
              <a:t>Exempel där entropi-baserat mått fungerar</a:t>
            </a:r>
          </a:p>
        </p:txBody>
      </p:sp>
      <p:pic>
        <p:nvPicPr>
          <p:cNvPr id="6" name="Bildobjekt 5" descr="En bild som visar utomhus, väg, bil, kör&#10;&#10;Automatiskt genererad beskrivning">
            <a:extLst>
              <a:ext uri="{FF2B5EF4-FFF2-40B4-BE49-F238E27FC236}">
                <a16:creationId xmlns:a16="http://schemas.microsoft.com/office/drawing/2014/main" id="{C56894E8-20EB-5148-BCD6-5A85BE361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375" y="1439695"/>
            <a:ext cx="7283186" cy="3618689"/>
          </a:xfrm>
          <a:prstGeom prst="rect">
            <a:avLst/>
          </a:prstGeom>
        </p:spPr>
      </p:pic>
      <p:sp>
        <p:nvSpPr>
          <p:cNvPr id="7" name="textruta 6">
            <a:extLst>
              <a:ext uri="{FF2B5EF4-FFF2-40B4-BE49-F238E27FC236}">
                <a16:creationId xmlns:a16="http://schemas.microsoft.com/office/drawing/2014/main" id="{EF6064B3-F0CC-0A4B-8B39-C1AFD7B9FF89}"/>
              </a:ext>
            </a:extLst>
          </p:cNvPr>
          <p:cNvSpPr txBox="1"/>
          <p:nvPr/>
        </p:nvSpPr>
        <p:spPr>
          <a:xfrm>
            <a:off x="404375" y="5058384"/>
            <a:ext cx="2108334" cy="369332"/>
          </a:xfrm>
          <a:prstGeom prst="rect">
            <a:avLst/>
          </a:prstGeom>
          <a:noFill/>
        </p:spPr>
        <p:txBody>
          <a:bodyPr wrap="none" rtlCol="0">
            <a:spAutoFit/>
          </a:bodyPr>
          <a:lstStyle/>
          <a:p>
            <a:r>
              <a:rPr lang="sv-SE" dirty="0"/>
              <a:t>Från </a:t>
            </a:r>
            <a:r>
              <a:rPr lang="sv-SE" dirty="0" err="1"/>
              <a:t>Mestmotor.se</a:t>
            </a:r>
            <a:endParaRPr lang="sv-SE" dirty="0"/>
          </a:p>
        </p:txBody>
      </p:sp>
      <p:sp>
        <p:nvSpPr>
          <p:cNvPr id="9" name="textruta 8">
            <a:extLst>
              <a:ext uri="{FF2B5EF4-FFF2-40B4-BE49-F238E27FC236}">
                <a16:creationId xmlns:a16="http://schemas.microsoft.com/office/drawing/2014/main" id="{101A74B0-CB69-134A-9BA6-E38C4CF5716E}"/>
              </a:ext>
            </a:extLst>
          </p:cNvPr>
          <p:cNvSpPr txBox="1"/>
          <p:nvPr/>
        </p:nvSpPr>
        <p:spPr>
          <a:xfrm>
            <a:off x="3204339" y="1384018"/>
            <a:ext cx="1608197" cy="369332"/>
          </a:xfrm>
          <a:prstGeom prst="rect">
            <a:avLst/>
          </a:prstGeom>
          <a:noFill/>
        </p:spPr>
        <p:txBody>
          <a:bodyPr wrap="none" rtlCol="0">
            <a:spAutoFit/>
          </a:bodyPr>
          <a:lstStyle/>
          <a:p>
            <a:r>
              <a:rPr lang="sv-SE" dirty="0"/>
              <a:t>Tesla </a:t>
            </a:r>
            <a:r>
              <a:rPr lang="sv-SE" dirty="0" err="1"/>
              <a:t>Model</a:t>
            </a:r>
            <a:r>
              <a:rPr lang="sv-SE" dirty="0"/>
              <a:t> 3</a:t>
            </a:r>
          </a:p>
        </p:txBody>
      </p:sp>
    </p:spTree>
    <p:extLst>
      <p:ext uri="{BB962C8B-B14F-4D97-AF65-F5344CB8AC3E}">
        <p14:creationId xmlns:p14="http://schemas.microsoft.com/office/powerpoint/2010/main" val="1698572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EE37825-9503-0140-B59C-E90A4B014CB3}"/>
              </a:ext>
            </a:extLst>
          </p:cNvPr>
          <p:cNvSpPr>
            <a:spLocks noGrp="1"/>
          </p:cNvSpPr>
          <p:nvPr>
            <p:ph idx="1"/>
          </p:nvPr>
        </p:nvSpPr>
        <p:spPr>
          <a:xfrm>
            <a:off x="502095" y="1286261"/>
            <a:ext cx="7417480" cy="5166926"/>
          </a:xfrm>
        </p:spPr>
        <p:txBody>
          <a:bodyPr>
            <a:normAutofit fontScale="85000" lnSpcReduction="20000"/>
          </a:bodyPr>
          <a:lstStyle/>
          <a:p>
            <a:r>
              <a:rPr lang="sv-SE" dirty="0"/>
              <a:t>JA – vi i projektkonsortiet har lärt oss massor!</a:t>
            </a:r>
          </a:p>
          <a:p>
            <a:r>
              <a:rPr lang="sv-SE" dirty="0"/>
              <a:t>JA </a:t>
            </a:r>
          </a:p>
          <a:p>
            <a:pPr lvl="1"/>
            <a:r>
              <a:rPr lang="sv-SE" dirty="0"/>
              <a:t>De två dokumenten </a:t>
            </a:r>
            <a:r>
              <a:rPr lang="sv-SE" b="1" dirty="0"/>
              <a:t>Verktygslåda för cirkulär offentlig upphandling </a:t>
            </a:r>
            <a:r>
              <a:rPr lang="sv-SE" dirty="0"/>
              <a:t> och </a:t>
            </a:r>
            <a:r>
              <a:rPr lang="sv-SE" b="1" dirty="0"/>
              <a:t>Handlingsplan för cirkulär offentlig upphandling </a:t>
            </a:r>
            <a:r>
              <a:rPr lang="sv-SE" dirty="0"/>
              <a:t>har tagits fram i sann samskaparanda mellan forskare och kommunernas representanter</a:t>
            </a:r>
          </a:p>
          <a:p>
            <a:endParaRPr lang="sv-SE" sz="800" dirty="0"/>
          </a:p>
          <a:p>
            <a:r>
              <a:rPr lang="sv-SE" dirty="0"/>
              <a:t>NEJ – ingen medverkande har upphandlat riktigt cirkulärt.</a:t>
            </a:r>
          </a:p>
          <a:p>
            <a:pPr lvl="1"/>
            <a:r>
              <a:rPr lang="sv-SE" dirty="0"/>
              <a:t>Projekttiden var för kort i förhållande till upphandlingstiden som behövs för cirkulär offentlig upphandling (CPP) första gången</a:t>
            </a:r>
          </a:p>
          <a:p>
            <a:pPr lvl="1"/>
            <a:r>
              <a:rPr lang="sv-SE" dirty="0"/>
              <a:t>Leverantörerna var njugga till </a:t>
            </a:r>
            <a:r>
              <a:rPr lang="sv-SE" dirty="0" err="1"/>
              <a:t>cirkularitetsmåttet</a:t>
            </a:r>
            <a:r>
              <a:rPr lang="sv-SE" dirty="0"/>
              <a:t>, som därmed inte blev implementerat</a:t>
            </a:r>
          </a:p>
          <a:p>
            <a:pPr lvl="1"/>
            <a:r>
              <a:rPr lang="sv-SE" dirty="0" err="1"/>
              <a:t>Cirkularitetsmåttet</a:t>
            </a:r>
            <a:r>
              <a:rPr lang="sv-SE" dirty="0"/>
              <a:t> var bara lämpligt för några av inköpsfallen</a:t>
            </a:r>
          </a:p>
          <a:p>
            <a:pPr lvl="1"/>
            <a:r>
              <a:rPr lang="sv-SE" dirty="0"/>
              <a:t>Några produktval visade sig för miljökomplexa, givet projekttiden (kläder)</a:t>
            </a:r>
          </a:p>
          <a:p>
            <a:pPr lvl="1"/>
            <a:r>
              <a:rPr lang="sv-SE" dirty="0"/>
              <a:t>Det vi trodde skulle vara projektets huvudfokus, själva upphandlingsprocessen för CPP, var inte problemet. Har därför bara blivit delvis testat och validerat</a:t>
            </a:r>
          </a:p>
          <a:p>
            <a:r>
              <a:rPr lang="sv-SE" dirty="0"/>
              <a:t>Insikter</a:t>
            </a:r>
          </a:p>
          <a:p>
            <a:pPr lvl="1"/>
            <a:r>
              <a:rPr lang="sv-SE" dirty="0"/>
              <a:t>Inköpsorganisationen kan inte bara ”jobba på beställning” – de behöver driva CPP strategiskt i kommunen, och tvärs kommuner, över flera år</a:t>
            </a:r>
          </a:p>
          <a:p>
            <a:pPr lvl="1"/>
            <a:r>
              <a:rPr lang="sv-SE" dirty="0"/>
              <a:t>En koordinerande aktör (UH? Eller SKL?) skulle underlätta mycket för både offentlig sektor och industri men saknas idag.</a:t>
            </a:r>
          </a:p>
        </p:txBody>
      </p:sp>
      <p:sp>
        <p:nvSpPr>
          <p:cNvPr id="3" name="Platshållare för bildnummer 2">
            <a:extLst>
              <a:ext uri="{FF2B5EF4-FFF2-40B4-BE49-F238E27FC236}">
                <a16:creationId xmlns:a16="http://schemas.microsoft.com/office/drawing/2014/main" id="{8A8D769A-7225-C744-809B-87246D8D2796}"/>
              </a:ext>
            </a:extLst>
          </p:cNvPr>
          <p:cNvSpPr>
            <a:spLocks noGrp="1"/>
          </p:cNvSpPr>
          <p:nvPr>
            <p:ph type="sldNum" sz="quarter" idx="11"/>
          </p:nvPr>
        </p:nvSpPr>
        <p:spPr/>
        <p:txBody>
          <a:bodyPr/>
          <a:lstStyle/>
          <a:p>
            <a:fld id="{689F2D8B-41AF-4F0A-96D1-36B06F461775}" type="slidenum">
              <a:rPr lang="sv-SE" smtClean="0"/>
              <a:pPr/>
              <a:t>33</a:t>
            </a:fld>
            <a:endParaRPr lang="sv-SE"/>
          </a:p>
        </p:txBody>
      </p:sp>
      <p:sp>
        <p:nvSpPr>
          <p:cNvPr id="4" name="Platshållare för text 3">
            <a:extLst>
              <a:ext uri="{FF2B5EF4-FFF2-40B4-BE49-F238E27FC236}">
                <a16:creationId xmlns:a16="http://schemas.microsoft.com/office/drawing/2014/main" id="{F5C4F28F-1BED-DA4D-A537-E71A874137BB}"/>
              </a:ext>
            </a:extLst>
          </p:cNvPr>
          <p:cNvSpPr>
            <a:spLocks noGrp="1"/>
          </p:cNvSpPr>
          <p:nvPr>
            <p:ph type="body" sz="quarter" idx="12"/>
          </p:nvPr>
        </p:nvSpPr>
        <p:spPr/>
        <p:txBody>
          <a:bodyPr/>
          <a:lstStyle/>
          <a:p>
            <a:pPr marL="0" indent="0">
              <a:buNone/>
            </a:pPr>
            <a:r>
              <a:rPr lang="sv-SE" dirty="0"/>
              <a:t>CPP = </a:t>
            </a:r>
            <a:r>
              <a:rPr lang="sv-SE" dirty="0" err="1"/>
              <a:t>Circular</a:t>
            </a:r>
            <a:r>
              <a:rPr lang="sv-SE" dirty="0"/>
              <a:t> Public </a:t>
            </a:r>
            <a:r>
              <a:rPr lang="sv-SE" dirty="0" err="1"/>
              <a:t>Procurement</a:t>
            </a:r>
            <a:r>
              <a:rPr lang="sv-SE" dirty="0"/>
              <a:t> = cirkulär offentlig upphandling</a:t>
            </a:r>
          </a:p>
        </p:txBody>
      </p:sp>
      <p:sp>
        <p:nvSpPr>
          <p:cNvPr id="5" name="Rubrik 4">
            <a:extLst>
              <a:ext uri="{FF2B5EF4-FFF2-40B4-BE49-F238E27FC236}">
                <a16:creationId xmlns:a16="http://schemas.microsoft.com/office/drawing/2014/main" id="{BFFAADE1-2004-FF4A-9A76-FED06AF07332}"/>
              </a:ext>
            </a:extLst>
          </p:cNvPr>
          <p:cNvSpPr>
            <a:spLocks noGrp="1"/>
          </p:cNvSpPr>
          <p:nvPr>
            <p:ph type="title"/>
          </p:nvPr>
        </p:nvSpPr>
        <p:spPr/>
        <p:txBody>
          <a:bodyPr/>
          <a:lstStyle/>
          <a:p>
            <a:r>
              <a:rPr lang="sv-SE" dirty="0"/>
              <a:t>Har PROCEED varit framgångsrikt?</a:t>
            </a:r>
          </a:p>
        </p:txBody>
      </p:sp>
    </p:spTree>
    <p:extLst>
      <p:ext uri="{BB962C8B-B14F-4D97-AF65-F5344CB8AC3E}">
        <p14:creationId xmlns:p14="http://schemas.microsoft.com/office/powerpoint/2010/main" val="834180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9A927363-EDDD-A34E-9125-197B4457C0B1}"/>
              </a:ext>
            </a:extLst>
          </p:cNvPr>
          <p:cNvSpPr>
            <a:spLocks noGrp="1"/>
          </p:cNvSpPr>
          <p:nvPr>
            <p:ph type="sldNum" sz="quarter" idx="11"/>
          </p:nvPr>
        </p:nvSpPr>
        <p:spPr/>
        <p:txBody>
          <a:bodyPr/>
          <a:lstStyle/>
          <a:p>
            <a:fld id="{689F2D8B-41AF-4F0A-96D1-36B06F461775}" type="slidenum">
              <a:rPr lang="sv-SE" smtClean="0"/>
              <a:pPr/>
              <a:t>34</a:t>
            </a:fld>
            <a:endParaRPr lang="sv-SE"/>
          </a:p>
        </p:txBody>
      </p:sp>
      <p:sp>
        <p:nvSpPr>
          <p:cNvPr id="4" name="Platshållare för text 3">
            <a:extLst>
              <a:ext uri="{FF2B5EF4-FFF2-40B4-BE49-F238E27FC236}">
                <a16:creationId xmlns:a16="http://schemas.microsoft.com/office/drawing/2014/main" id="{B5199F5D-BEC0-D346-8B80-E5605F431213}"/>
              </a:ext>
            </a:extLst>
          </p:cNvPr>
          <p:cNvSpPr>
            <a:spLocks noGrp="1"/>
          </p:cNvSpPr>
          <p:nvPr>
            <p:ph type="body" sz="quarter" idx="12"/>
          </p:nvPr>
        </p:nvSpPr>
        <p:spPr/>
        <p:txBody>
          <a:bodyPr/>
          <a:lstStyle/>
          <a:p>
            <a:r>
              <a:rPr lang="sv-SE" dirty="0" err="1"/>
              <a:t>OEM:en</a:t>
            </a:r>
            <a:r>
              <a:rPr lang="sv-SE" dirty="0"/>
              <a:t> </a:t>
            </a:r>
            <a:r>
              <a:rPr lang="sv-SE" sz="1200" dirty="0"/>
              <a:t>(Original Equipment </a:t>
            </a:r>
            <a:r>
              <a:rPr lang="sv-SE" sz="1200" dirty="0" err="1"/>
              <a:t>Manufacturer</a:t>
            </a:r>
            <a:r>
              <a:rPr lang="sv-SE" sz="1200" dirty="0"/>
              <a:t>)</a:t>
            </a:r>
            <a:r>
              <a:rPr lang="sv-SE" dirty="0"/>
              <a:t> har en nyckelroll för CE genom TILLGÅNG till produkter (istället för FLÖDE av produkter)</a:t>
            </a:r>
          </a:p>
          <a:p>
            <a:pPr lvl="1"/>
            <a:r>
              <a:rPr lang="sv-SE" dirty="0" err="1"/>
              <a:t>Longevity</a:t>
            </a:r>
            <a:r>
              <a:rPr lang="sv-SE" dirty="0"/>
              <a:t>-mått lämpligt</a:t>
            </a:r>
          </a:p>
          <a:p>
            <a:pPr lvl="1"/>
            <a:r>
              <a:rPr lang="sv-SE" dirty="0" err="1"/>
              <a:t>Materialcirkularitet</a:t>
            </a:r>
            <a:r>
              <a:rPr lang="sv-SE" dirty="0"/>
              <a:t> fungerar också</a:t>
            </a:r>
          </a:p>
        </p:txBody>
      </p:sp>
      <p:sp>
        <p:nvSpPr>
          <p:cNvPr id="5" name="Rubrik 4">
            <a:extLst>
              <a:ext uri="{FF2B5EF4-FFF2-40B4-BE49-F238E27FC236}">
                <a16:creationId xmlns:a16="http://schemas.microsoft.com/office/drawing/2014/main" id="{7E416722-375B-4340-BD06-39879F003B22}"/>
              </a:ext>
            </a:extLst>
          </p:cNvPr>
          <p:cNvSpPr>
            <a:spLocks noGrp="1"/>
          </p:cNvSpPr>
          <p:nvPr>
            <p:ph type="title"/>
          </p:nvPr>
        </p:nvSpPr>
        <p:spPr/>
        <p:txBody>
          <a:bodyPr/>
          <a:lstStyle/>
          <a:p>
            <a:r>
              <a:rPr lang="sv-SE" dirty="0"/>
              <a:t>Olika möjligheter hos olika aktörer</a:t>
            </a:r>
          </a:p>
        </p:txBody>
      </p:sp>
      <p:pic>
        <p:nvPicPr>
          <p:cNvPr id="7" name="Bildobjekt 6">
            <a:extLst>
              <a:ext uri="{FF2B5EF4-FFF2-40B4-BE49-F238E27FC236}">
                <a16:creationId xmlns:a16="http://schemas.microsoft.com/office/drawing/2014/main" id="{ACC96D51-0B9E-D140-9C18-F6E1754FC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780" y="1452450"/>
            <a:ext cx="7449250" cy="4474723"/>
          </a:xfrm>
          <a:prstGeom prst="rect">
            <a:avLst/>
          </a:prstGeom>
        </p:spPr>
      </p:pic>
      <p:sp>
        <p:nvSpPr>
          <p:cNvPr id="8" name="textruta 7">
            <a:extLst>
              <a:ext uri="{FF2B5EF4-FFF2-40B4-BE49-F238E27FC236}">
                <a16:creationId xmlns:a16="http://schemas.microsoft.com/office/drawing/2014/main" id="{D75AF540-3FBB-314E-BAD4-70E33D242831}"/>
              </a:ext>
            </a:extLst>
          </p:cNvPr>
          <p:cNvSpPr txBox="1"/>
          <p:nvPr/>
        </p:nvSpPr>
        <p:spPr>
          <a:xfrm>
            <a:off x="5330758" y="5535758"/>
            <a:ext cx="1236236" cy="369332"/>
          </a:xfrm>
          <a:prstGeom prst="rect">
            <a:avLst/>
          </a:prstGeom>
          <a:noFill/>
        </p:spPr>
        <p:txBody>
          <a:bodyPr wrap="none" rtlCol="0">
            <a:spAutoFit/>
          </a:bodyPr>
          <a:lstStyle/>
          <a:p>
            <a:r>
              <a:rPr lang="sv-SE" dirty="0"/>
              <a:t>Distributör</a:t>
            </a:r>
          </a:p>
        </p:txBody>
      </p:sp>
      <p:pic>
        <p:nvPicPr>
          <p:cNvPr id="10" name="Bildobjekt 9" descr="En bild som visar ritning&#10;&#10;Automatiskt genererad beskrivning">
            <a:extLst>
              <a:ext uri="{FF2B5EF4-FFF2-40B4-BE49-F238E27FC236}">
                <a16:creationId xmlns:a16="http://schemas.microsoft.com/office/drawing/2014/main" id="{9305A673-362D-3340-9D54-4209B8EBA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5750" y="1457314"/>
            <a:ext cx="952500" cy="901700"/>
          </a:xfrm>
          <a:prstGeom prst="rect">
            <a:avLst/>
          </a:prstGeom>
        </p:spPr>
      </p:pic>
      <p:pic>
        <p:nvPicPr>
          <p:cNvPr id="12" name="Bildobjekt 11" descr="En bild som visar ritning&#10;&#10;Automatiskt genererad beskrivning">
            <a:extLst>
              <a:ext uri="{FF2B5EF4-FFF2-40B4-BE49-F238E27FC236}">
                <a16:creationId xmlns:a16="http://schemas.microsoft.com/office/drawing/2014/main" id="{28BE9F1B-6E01-EB41-A76A-A6FCFB8715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3306" y="1169469"/>
            <a:ext cx="1402945" cy="565961"/>
          </a:xfrm>
          <a:prstGeom prst="rect">
            <a:avLst/>
          </a:prstGeom>
        </p:spPr>
      </p:pic>
      <p:pic>
        <p:nvPicPr>
          <p:cNvPr id="14" name="Bildobjekt 13">
            <a:extLst>
              <a:ext uri="{FF2B5EF4-FFF2-40B4-BE49-F238E27FC236}">
                <a16:creationId xmlns:a16="http://schemas.microsoft.com/office/drawing/2014/main" id="{E1531BDC-59D7-7B40-8692-EF7F856233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0759" y="4046385"/>
            <a:ext cx="1236235" cy="379112"/>
          </a:xfrm>
          <a:prstGeom prst="rect">
            <a:avLst/>
          </a:prstGeom>
        </p:spPr>
      </p:pic>
      <p:sp>
        <p:nvSpPr>
          <p:cNvPr id="15" name="textruta 14">
            <a:extLst>
              <a:ext uri="{FF2B5EF4-FFF2-40B4-BE49-F238E27FC236}">
                <a16:creationId xmlns:a16="http://schemas.microsoft.com/office/drawing/2014/main" id="{19648D3B-413F-554C-9132-55CC745562CC}"/>
              </a:ext>
            </a:extLst>
          </p:cNvPr>
          <p:cNvSpPr txBox="1"/>
          <p:nvPr/>
        </p:nvSpPr>
        <p:spPr>
          <a:xfrm>
            <a:off x="6096000" y="2174348"/>
            <a:ext cx="710451" cy="369332"/>
          </a:xfrm>
          <a:prstGeom prst="rect">
            <a:avLst/>
          </a:prstGeom>
          <a:noFill/>
        </p:spPr>
        <p:txBody>
          <a:bodyPr wrap="none" rtlCol="0">
            <a:spAutoFit/>
          </a:bodyPr>
          <a:lstStyle/>
          <a:p>
            <a:r>
              <a:rPr lang="sv-SE" dirty="0"/>
              <a:t>OEM</a:t>
            </a:r>
          </a:p>
        </p:txBody>
      </p:sp>
      <p:pic>
        <p:nvPicPr>
          <p:cNvPr id="16" name="Bildobjekt 15" descr="En bild som visar skärmbild&#10;&#10;Automatiskt genererad beskrivning">
            <a:extLst>
              <a:ext uri="{FF2B5EF4-FFF2-40B4-BE49-F238E27FC236}">
                <a16:creationId xmlns:a16="http://schemas.microsoft.com/office/drawing/2014/main" id="{3AF2D9A5-9E87-4045-846F-7E9B16FEDD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60236" y="4884516"/>
            <a:ext cx="3320221" cy="914352"/>
          </a:xfrm>
          <a:prstGeom prst="rect">
            <a:avLst/>
          </a:prstGeom>
        </p:spPr>
      </p:pic>
    </p:spTree>
    <p:extLst>
      <p:ext uri="{BB962C8B-B14F-4D97-AF65-F5344CB8AC3E}">
        <p14:creationId xmlns:p14="http://schemas.microsoft.com/office/powerpoint/2010/main" val="128826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9A927363-EDDD-A34E-9125-197B4457C0B1}"/>
              </a:ext>
            </a:extLst>
          </p:cNvPr>
          <p:cNvSpPr>
            <a:spLocks noGrp="1"/>
          </p:cNvSpPr>
          <p:nvPr>
            <p:ph type="sldNum" sz="quarter" idx="11"/>
          </p:nvPr>
        </p:nvSpPr>
        <p:spPr/>
        <p:txBody>
          <a:bodyPr/>
          <a:lstStyle/>
          <a:p>
            <a:fld id="{689F2D8B-41AF-4F0A-96D1-36B06F461775}" type="slidenum">
              <a:rPr lang="sv-SE" smtClean="0"/>
              <a:pPr/>
              <a:t>35</a:t>
            </a:fld>
            <a:endParaRPr lang="sv-SE"/>
          </a:p>
        </p:txBody>
      </p:sp>
      <p:sp>
        <p:nvSpPr>
          <p:cNvPr id="4" name="Platshållare för text 3">
            <a:extLst>
              <a:ext uri="{FF2B5EF4-FFF2-40B4-BE49-F238E27FC236}">
                <a16:creationId xmlns:a16="http://schemas.microsoft.com/office/drawing/2014/main" id="{B5199F5D-BEC0-D346-8B80-E5605F431213}"/>
              </a:ext>
            </a:extLst>
          </p:cNvPr>
          <p:cNvSpPr>
            <a:spLocks noGrp="1"/>
          </p:cNvSpPr>
          <p:nvPr>
            <p:ph type="body" sz="quarter" idx="12"/>
          </p:nvPr>
        </p:nvSpPr>
        <p:spPr/>
        <p:txBody>
          <a:bodyPr/>
          <a:lstStyle/>
          <a:p>
            <a:pPr marL="0" indent="0">
              <a:buNone/>
            </a:pPr>
            <a:endParaRPr lang="sv-SE" dirty="0"/>
          </a:p>
        </p:txBody>
      </p:sp>
      <p:sp>
        <p:nvSpPr>
          <p:cNvPr id="5" name="Rubrik 4">
            <a:extLst>
              <a:ext uri="{FF2B5EF4-FFF2-40B4-BE49-F238E27FC236}">
                <a16:creationId xmlns:a16="http://schemas.microsoft.com/office/drawing/2014/main" id="{7E416722-375B-4340-BD06-39879F003B22}"/>
              </a:ext>
            </a:extLst>
          </p:cNvPr>
          <p:cNvSpPr>
            <a:spLocks noGrp="1"/>
          </p:cNvSpPr>
          <p:nvPr>
            <p:ph type="title"/>
          </p:nvPr>
        </p:nvSpPr>
        <p:spPr>
          <a:xfrm>
            <a:off x="310693" y="170050"/>
            <a:ext cx="7715424" cy="984885"/>
          </a:xfrm>
        </p:spPr>
        <p:txBody>
          <a:bodyPr/>
          <a:lstStyle/>
          <a:p>
            <a:r>
              <a:rPr lang="sv-SE" dirty="0"/>
              <a:t>Hur mycket, och vad kan man begära skall mätas?</a:t>
            </a:r>
          </a:p>
        </p:txBody>
      </p:sp>
      <p:pic>
        <p:nvPicPr>
          <p:cNvPr id="7" name="Bildobjekt 6">
            <a:extLst>
              <a:ext uri="{FF2B5EF4-FFF2-40B4-BE49-F238E27FC236}">
                <a16:creationId xmlns:a16="http://schemas.microsoft.com/office/drawing/2014/main" id="{ACC96D51-0B9E-D140-9C18-F6E1754FC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780" y="1452450"/>
            <a:ext cx="7449250" cy="4474723"/>
          </a:xfrm>
          <a:prstGeom prst="rect">
            <a:avLst/>
          </a:prstGeom>
        </p:spPr>
      </p:pic>
      <p:sp>
        <p:nvSpPr>
          <p:cNvPr id="8" name="textruta 7">
            <a:extLst>
              <a:ext uri="{FF2B5EF4-FFF2-40B4-BE49-F238E27FC236}">
                <a16:creationId xmlns:a16="http://schemas.microsoft.com/office/drawing/2014/main" id="{D75AF540-3FBB-314E-BAD4-70E33D242831}"/>
              </a:ext>
            </a:extLst>
          </p:cNvPr>
          <p:cNvSpPr txBox="1"/>
          <p:nvPr/>
        </p:nvSpPr>
        <p:spPr>
          <a:xfrm>
            <a:off x="5330758" y="5535758"/>
            <a:ext cx="1505540" cy="646331"/>
          </a:xfrm>
          <a:prstGeom prst="rect">
            <a:avLst/>
          </a:prstGeom>
          <a:noFill/>
        </p:spPr>
        <p:txBody>
          <a:bodyPr wrap="none" rtlCol="0">
            <a:spAutoFit/>
          </a:bodyPr>
          <a:lstStyle/>
          <a:p>
            <a:r>
              <a:rPr lang="sv-SE" b="1" dirty="0"/>
              <a:t>Kläd-design</a:t>
            </a:r>
          </a:p>
          <a:p>
            <a:r>
              <a:rPr lang="sv-SE" b="1" dirty="0"/>
              <a:t>Försäljning</a:t>
            </a:r>
          </a:p>
        </p:txBody>
      </p:sp>
      <p:sp>
        <p:nvSpPr>
          <p:cNvPr id="2" name="textruta 1">
            <a:extLst>
              <a:ext uri="{FF2B5EF4-FFF2-40B4-BE49-F238E27FC236}">
                <a16:creationId xmlns:a16="http://schemas.microsoft.com/office/drawing/2014/main" id="{A7CF0E75-10F8-534E-BDEF-720ED11D37DD}"/>
              </a:ext>
            </a:extLst>
          </p:cNvPr>
          <p:cNvSpPr txBox="1"/>
          <p:nvPr/>
        </p:nvSpPr>
        <p:spPr>
          <a:xfrm>
            <a:off x="3109288" y="1084719"/>
            <a:ext cx="2300630" cy="646331"/>
          </a:xfrm>
          <a:prstGeom prst="rect">
            <a:avLst/>
          </a:prstGeom>
          <a:noFill/>
        </p:spPr>
        <p:txBody>
          <a:bodyPr wrap="none" rtlCol="0">
            <a:spAutoFit/>
          </a:bodyPr>
          <a:lstStyle/>
          <a:p>
            <a:r>
              <a:rPr lang="sv-SE" dirty="0"/>
              <a:t>Stora internationella </a:t>
            </a:r>
          </a:p>
          <a:p>
            <a:r>
              <a:rPr lang="sv-SE" dirty="0" err="1"/>
              <a:t>tygtillverkare</a:t>
            </a:r>
            <a:endParaRPr lang="sv-SE" dirty="0"/>
          </a:p>
        </p:txBody>
      </p:sp>
      <p:sp>
        <p:nvSpPr>
          <p:cNvPr id="6" name="textruta 5">
            <a:extLst>
              <a:ext uri="{FF2B5EF4-FFF2-40B4-BE49-F238E27FC236}">
                <a16:creationId xmlns:a16="http://schemas.microsoft.com/office/drawing/2014/main" id="{2614DF27-AE56-6343-93A6-CDEDDF520E23}"/>
              </a:ext>
            </a:extLst>
          </p:cNvPr>
          <p:cNvSpPr txBox="1"/>
          <p:nvPr/>
        </p:nvSpPr>
        <p:spPr>
          <a:xfrm>
            <a:off x="5910403" y="1850265"/>
            <a:ext cx="1851789" cy="646331"/>
          </a:xfrm>
          <a:prstGeom prst="rect">
            <a:avLst/>
          </a:prstGeom>
          <a:noFill/>
        </p:spPr>
        <p:txBody>
          <a:bodyPr wrap="none" rtlCol="0">
            <a:spAutoFit/>
          </a:bodyPr>
          <a:lstStyle/>
          <a:p>
            <a:r>
              <a:rPr lang="sv-SE" dirty="0"/>
              <a:t>Stora utländska </a:t>
            </a:r>
          </a:p>
          <a:p>
            <a:r>
              <a:rPr lang="sv-SE" dirty="0"/>
              <a:t>klädfabriker</a:t>
            </a:r>
          </a:p>
        </p:txBody>
      </p:sp>
      <p:sp>
        <p:nvSpPr>
          <p:cNvPr id="11" name="Uppåtböjd 10">
            <a:extLst>
              <a:ext uri="{FF2B5EF4-FFF2-40B4-BE49-F238E27FC236}">
                <a16:creationId xmlns:a16="http://schemas.microsoft.com/office/drawing/2014/main" id="{5823A0EC-F886-4B4A-8493-7316BB8BB216}"/>
              </a:ext>
            </a:extLst>
          </p:cNvPr>
          <p:cNvSpPr/>
          <p:nvPr/>
        </p:nvSpPr>
        <p:spPr>
          <a:xfrm rot="16398116">
            <a:off x="5860243" y="3686591"/>
            <a:ext cx="3238941" cy="1050587"/>
          </a:xfrm>
          <a:prstGeom prst="curvedUp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pic>
        <p:nvPicPr>
          <p:cNvPr id="15" name="Bildobjekt 14" descr="En bild som visar objekt, man, trick, åker&#10;&#10;Automatiskt genererad beskrivning">
            <a:extLst>
              <a:ext uri="{FF2B5EF4-FFF2-40B4-BE49-F238E27FC236}">
                <a16:creationId xmlns:a16="http://schemas.microsoft.com/office/drawing/2014/main" id="{14492927-50EA-E74A-A7FE-B5A51D8E1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139" y="15310"/>
            <a:ext cx="2461712" cy="1715739"/>
          </a:xfrm>
          <a:prstGeom prst="rect">
            <a:avLst/>
          </a:prstGeom>
        </p:spPr>
      </p:pic>
      <p:pic>
        <p:nvPicPr>
          <p:cNvPr id="17" name="Bildobjekt 16" descr="En bild som visar utomhus, gräs, orange, gul&#10;&#10;Automatiskt genererad beskrivning">
            <a:extLst>
              <a:ext uri="{FF2B5EF4-FFF2-40B4-BE49-F238E27FC236}">
                <a16:creationId xmlns:a16="http://schemas.microsoft.com/office/drawing/2014/main" id="{C58DA12B-68F1-C143-AC1C-A169C61918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888" y="1735306"/>
            <a:ext cx="2421963" cy="1681665"/>
          </a:xfrm>
          <a:prstGeom prst="rect">
            <a:avLst/>
          </a:prstGeom>
        </p:spPr>
      </p:pic>
      <p:pic>
        <p:nvPicPr>
          <p:cNvPr id="19" name="Bildobjekt 18" descr="En bild som visar växt, blomma&#10;&#10;Automatiskt genererad beskrivning">
            <a:extLst>
              <a:ext uri="{FF2B5EF4-FFF2-40B4-BE49-F238E27FC236}">
                <a16:creationId xmlns:a16="http://schemas.microsoft.com/office/drawing/2014/main" id="{E9D8C359-99E5-C04E-A436-8E03E56170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888" y="3412894"/>
            <a:ext cx="2976741" cy="1725372"/>
          </a:xfrm>
          <a:prstGeom prst="rect">
            <a:avLst/>
          </a:prstGeom>
        </p:spPr>
      </p:pic>
      <p:pic>
        <p:nvPicPr>
          <p:cNvPr id="21" name="Bildobjekt 20" descr="En bild som visar banan, massa, grön, frukt&#10;&#10;Automatiskt genererad beskrivning">
            <a:extLst>
              <a:ext uri="{FF2B5EF4-FFF2-40B4-BE49-F238E27FC236}">
                <a16:creationId xmlns:a16="http://schemas.microsoft.com/office/drawing/2014/main" id="{18B7561A-F4CC-EF43-ADDF-0AD2059C4B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11888" y="5160959"/>
            <a:ext cx="2421963" cy="1681665"/>
          </a:xfrm>
          <a:prstGeom prst="rect">
            <a:avLst/>
          </a:prstGeom>
        </p:spPr>
      </p:pic>
    </p:spTree>
    <p:extLst>
      <p:ext uri="{BB962C8B-B14F-4D97-AF65-F5344CB8AC3E}">
        <p14:creationId xmlns:p14="http://schemas.microsoft.com/office/powerpoint/2010/main" val="352718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 8">
            <a:extLst>
              <a:ext uri="{FF2B5EF4-FFF2-40B4-BE49-F238E27FC236}">
                <a16:creationId xmlns:a16="http://schemas.microsoft.com/office/drawing/2014/main" id="{E43D5B64-C1E5-914E-86AD-79769B7DFB01}"/>
              </a:ext>
            </a:extLst>
          </p:cNvPr>
          <p:cNvGrpSpPr/>
          <p:nvPr/>
        </p:nvGrpSpPr>
        <p:grpSpPr>
          <a:xfrm>
            <a:off x="443780" y="-841356"/>
            <a:ext cx="7449250" cy="5097370"/>
            <a:chOff x="443780" y="1084719"/>
            <a:chExt cx="7449250" cy="5097370"/>
          </a:xfrm>
        </p:grpSpPr>
        <p:pic>
          <p:nvPicPr>
            <p:cNvPr id="7" name="Bildobjekt 6">
              <a:extLst>
                <a:ext uri="{FF2B5EF4-FFF2-40B4-BE49-F238E27FC236}">
                  <a16:creationId xmlns:a16="http://schemas.microsoft.com/office/drawing/2014/main" id="{ACC96D51-0B9E-D140-9C18-F6E1754FC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780" y="1452450"/>
              <a:ext cx="7449250" cy="4474723"/>
            </a:xfrm>
            <a:prstGeom prst="rect">
              <a:avLst/>
            </a:prstGeom>
          </p:spPr>
        </p:pic>
        <p:sp>
          <p:nvSpPr>
            <p:cNvPr id="8" name="textruta 7">
              <a:extLst>
                <a:ext uri="{FF2B5EF4-FFF2-40B4-BE49-F238E27FC236}">
                  <a16:creationId xmlns:a16="http://schemas.microsoft.com/office/drawing/2014/main" id="{D75AF540-3FBB-314E-BAD4-70E33D242831}"/>
                </a:ext>
              </a:extLst>
            </p:cNvPr>
            <p:cNvSpPr txBox="1"/>
            <p:nvPr/>
          </p:nvSpPr>
          <p:spPr>
            <a:xfrm>
              <a:off x="5330758" y="5535758"/>
              <a:ext cx="1505540" cy="646331"/>
            </a:xfrm>
            <a:prstGeom prst="rect">
              <a:avLst/>
            </a:prstGeom>
            <a:noFill/>
          </p:spPr>
          <p:txBody>
            <a:bodyPr wrap="none" rtlCol="0">
              <a:spAutoFit/>
            </a:bodyPr>
            <a:lstStyle/>
            <a:p>
              <a:r>
                <a:rPr lang="sv-SE" b="1" dirty="0"/>
                <a:t>Kläd-design</a:t>
              </a:r>
            </a:p>
            <a:p>
              <a:r>
                <a:rPr lang="sv-SE" b="1" dirty="0"/>
                <a:t>Försäljning</a:t>
              </a:r>
            </a:p>
          </p:txBody>
        </p:sp>
        <p:sp>
          <p:nvSpPr>
            <p:cNvPr id="2" name="textruta 1">
              <a:extLst>
                <a:ext uri="{FF2B5EF4-FFF2-40B4-BE49-F238E27FC236}">
                  <a16:creationId xmlns:a16="http://schemas.microsoft.com/office/drawing/2014/main" id="{A7CF0E75-10F8-534E-BDEF-720ED11D37DD}"/>
                </a:ext>
              </a:extLst>
            </p:cNvPr>
            <p:cNvSpPr txBox="1"/>
            <p:nvPr/>
          </p:nvSpPr>
          <p:spPr>
            <a:xfrm>
              <a:off x="3109288" y="1084719"/>
              <a:ext cx="2300630" cy="646331"/>
            </a:xfrm>
            <a:prstGeom prst="rect">
              <a:avLst/>
            </a:prstGeom>
            <a:noFill/>
          </p:spPr>
          <p:txBody>
            <a:bodyPr wrap="none" rtlCol="0">
              <a:spAutoFit/>
            </a:bodyPr>
            <a:lstStyle/>
            <a:p>
              <a:r>
                <a:rPr lang="sv-SE" dirty="0"/>
                <a:t>Stora internationella </a:t>
              </a:r>
            </a:p>
            <a:p>
              <a:r>
                <a:rPr lang="sv-SE" dirty="0" err="1"/>
                <a:t>tygtillverkare</a:t>
              </a:r>
              <a:endParaRPr lang="sv-SE" dirty="0"/>
            </a:p>
          </p:txBody>
        </p:sp>
        <p:sp>
          <p:nvSpPr>
            <p:cNvPr id="6" name="textruta 5">
              <a:extLst>
                <a:ext uri="{FF2B5EF4-FFF2-40B4-BE49-F238E27FC236}">
                  <a16:creationId xmlns:a16="http://schemas.microsoft.com/office/drawing/2014/main" id="{2614DF27-AE56-6343-93A6-CDEDDF520E23}"/>
                </a:ext>
              </a:extLst>
            </p:cNvPr>
            <p:cNvSpPr txBox="1"/>
            <p:nvPr/>
          </p:nvSpPr>
          <p:spPr>
            <a:xfrm>
              <a:off x="5910403" y="1850265"/>
              <a:ext cx="1851789" cy="646331"/>
            </a:xfrm>
            <a:prstGeom prst="rect">
              <a:avLst/>
            </a:prstGeom>
            <a:noFill/>
          </p:spPr>
          <p:txBody>
            <a:bodyPr wrap="none" rtlCol="0">
              <a:spAutoFit/>
            </a:bodyPr>
            <a:lstStyle/>
            <a:p>
              <a:r>
                <a:rPr lang="sv-SE" dirty="0"/>
                <a:t>Stora utländska </a:t>
              </a:r>
            </a:p>
            <a:p>
              <a:r>
                <a:rPr lang="sv-SE" dirty="0"/>
                <a:t>klädfabriker</a:t>
              </a:r>
            </a:p>
          </p:txBody>
        </p:sp>
      </p:grpSp>
      <p:sp>
        <p:nvSpPr>
          <p:cNvPr id="3" name="Platshållare för bildnummer 2">
            <a:extLst>
              <a:ext uri="{FF2B5EF4-FFF2-40B4-BE49-F238E27FC236}">
                <a16:creationId xmlns:a16="http://schemas.microsoft.com/office/drawing/2014/main" id="{9A927363-EDDD-A34E-9125-197B4457C0B1}"/>
              </a:ext>
            </a:extLst>
          </p:cNvPr>
          <p:cNvSpPr>
            <a:spLocks noGrp="1"/>
          </p:cNvSpPr>
          <p:nvPr>
            <p:ph type="sldNum" sz="quarter" idx="11"/>
          </p:nvPr>
        </p:nvSpPr>
        <p:spPr/>
        <p:txBody>
          <a:bodyPr/>
          <a:lstStyle/>
          <a:p>
            <a:fld id="{689F2D8B-41AF-4F0A-96D1-36B06F461775}" type="slidenum">
              <a:rPr lang="sv-SE" smtClean="0"/>
              <a:pPr/>
              <a:t>36</a:t>
            </a:fld>
            <a:endParaRPr lang="sv-SE"/>
          </a:p>
        </p:txBody>
      </p:sp>
      <p:sp>
        <p:nvSpPr>
          <p:cNvPr id="4" name="Platshållare för text 3">
            <a:extLst>
              <a:ext uri="{FF2B5EF4-FFF2-40B4-BE49-F238E27FC236}">
                <a16:creationId xmlns:a16="http://schemas.microsoft.com/office/drawing/2014/main" id="{B5199F5D-BEC0-D346-8B80-E5605F431213}"/>
              </a:ext>
            </a:extLst>
          </p:cNvPr>
          <p:cNvSpPr>
            <a:spLocks noGrp="1"/>
          </p:cNvSpPr>
          <p:nvPr>
            <p:ph type="body" sz="quarter" idx="12"/>
          </p:nvPr>
        </p:nvSpPr>
        <p:spPr/>
        <p:txBody>
          <a:bodyPr/>
          <a:lstStyle/>
          <a:p>
            <a:pPr marL="0" indent="0">
              <a:buNone/>
            </a:pPr>
            <a:endParaRPr lang="sv-SE" dirty="0"/>
          </a:p>
        </p:txBody>
      </p:sp>
      <p:sp>
        <p:nvSpPr>
          <p:cNvPr id="10" name="Rektangel 9">
            <a:extLst>
              <a:ext uri="{FF2B5EF4-FFF2-40B4-BE49-F238E27FC236}">
                <a16:creationId xmlns:a16="http://schemas.microsoft.com/office/drawing/2014/main" id="{D735C284-FF75-3044-95B1-BBAEA751A36F}"/>
              </a:ext>
            </a:extLst>
          </p:cNvPr>
          <p:cNvSpPr/>
          <p:nvPr/>
        </p:nvSpPr>
        <p:spPr>
          <a:xfrm>
            <a:off x="-43075" y="4546"/>
            <a:ext cx="8183563" cy="2217906"/>
          </a:xfrm>
          <a:prstGeom prst="rect">
            <a:avLst/>
          </a:prstGeom>
          <a:solidFill>
            <a:schemeClr val="bg1">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Uppåtböjd 10">
            <a:extLst>
              <a:ext uri="{FF2B5EF4-FFF2-40B4-BE49-F238E27FC236}">
                <a16:creationId xmlns:a16="http://schemas.microsoft.com/office/drawing/2014/main" id="{5823A0EC-F886-4B4A-8493-7316BB8BB216}"/>
              </a:ext>
            </a:extLst>
          </p:cNvPr>
          <p:cNvSpPr/>
          <p:nvPr/>
        </p:nvSpPr>
        <p:spPr>
          <a:xfrm rot="16398116">
            <a:off x="5922034" y="1777515"/>
            <a:ext cx="3238941" cy="1050587"/>
          </a:xfrm>
          <a:prstGeom prst="curvedUpArrow">
            <a:avLst/>
          </a:prstGeom>
          <a:solidFill>
            <a:schemeClr val="accent3">
              <a:lumMod val="60000"/>
              <a:lumOff val="4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5" name="Rubrik 4">
            <a:extLst>
              <a:ext uri="{FF2B5EF4-FFF2-40B4-BE49-F238E27FC236}">
                <a16:creationId xmlns:a16="http://schemas.microsoft.com/office/drawing/2014/main" id="{7E416722-375B-4340-BD06-39879F003B22}"/>
              </a:ext>
            </a:extLst>
          </p:cNvPr>
          <p:cNvSpPr>
            <a:spLocks noGrp="1"/>
          </p:cNvSpPr>
          <p:nvPr>
            <p:ph type="title"/>
          </p:nvPr>
        </p:nvSpPr>
        <p:spPr>
          <a:xfrm>
            <a:off x="92565" y="1652187"/>
            <a:ext cx="7715424" cy="430887"/>
          </a:xfrm>
        </p:spPr>
        <p:txBody>
          <a:bodyPr/>
          <a:lstStyle/>
          <a:p>
            <a:r>
              <a:rPr lang="sv-SE" sz="2800" dirty="0"/>
              <a:t>Det kan finnas andra vägar till cirkulär ekonomi</a:t>
            </a:r>
          </a:p>
        </p:txBody>
      </p:sp>
      <p:pic>
        <p:nvPicPr>
          <p:cNvPr id="16" name="Bildobjekt 15" descr="En bild som visar utrustning, inomhus, foto, vit&#10;&#10;Automatiskt genererad beskrivning">
            <a:extLst>
              <a:ext uri="{FF2B5EF4-FFF2-40B4-BE49-F238E27FC236}">
                <a16:creationId xmlns:a16="http://schemas.microsoft.com/office/drawing/2014/main" id="{4A9B90AD-FF42-EB49-BD7D-663C9101D0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754" y="5502024"/>
            <a:ext cx="1476328" cy="986141"/>
          </a:xfrm>
          <a:prstGeom prst="rect">
            <a:avLst/>
          </a:prstGeom>
        </p:spPr>
      </p:pic>
      <p:sp>
        <p:nvSpPr>
          <p:cNvPr id="18" name="Vänsterböjd 17">
            <a:extLst>
              <a:ext uri="{FF2B5EF4-FFF2-40B4-BE49-F238E27FC236}">
                <a16:creationId xmlns:a16="http://schemas.microsoft.com/office/drawing/2014/main" id="{ED4528CD-7B6B-8449-8B73-2C1C02F633A1}"/>
              </a:ext>
            </a:extLst>
          </p:cNvPr>
          <p:cNvSpPr/>
          <p:nvPr/>
        </p:nvSpPr>
        <p:spPr>
          <a:xfrm rot="1139299">
            <a:off x="6642618" y="3773710"/>
            <a:ext cx="769737" cy="150749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0" name="Vänsterböjd 19">
            <a:extLst>
              <a:ext uri="{FF2B5EF4-FFF2-40B4-BE49-F238E27FC236}">
                <a16:creationId xmlns:a16="http://schemas.microsoft.com/office/drawing/2014/main" id="{994A4BBD-BEA1-744E-96BF-FF816CAB7800}"/>
              </a:ext>
            </a:extLst>
          </p:cNvPr>
          <p:cNvSpPr/>
          <p:nvPr/>
        </p:nvSpPr>
        <p:spPr>
          <a:xfrm rot="5943698">
            <a:off x="3856293" y="4042094"/>
            <a:ext cx="835467" cy="137099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pic>
        <p:nvPicPr>
          <p:cNvPr id="13" name="Bildobjekt 12" descr="En bild som visar kläder, inomhus, brun, stående&#10;&#10;Automatiskt genererad beskrivning">
            <a:extLst>
              <a:ext uri="{FF2B5EF4-FFF2-40B4-BE49-F238E27FC236}">
                <a16:creationId xmlns:a16="http://schemas.microsoft.com/office/drawing/2014/main" id="{079B5DA1-C98E-BA4A-BF52-C1EDE0F6BD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916" y="4359236"/>
            <a:ext cx="1065493" cy="1065493"/>
          </a:xfrm>
          <a:prstGeom prst="rect">
            <a:avLst/>
          </a:prstGeom>
        </p:spPr>
      </p:pic>
      <p:sp>
        <p:nvSpPr>
          <p:cNvPr id="22" name="Rektangel 21">
            <a:extLst>
              <a:ext uri="{FF2B5EF4-FFF2-40B4-BE49-F238E27FC236}">
                <a16:creationId xmlns:a16="http://schemas.microsoft.com/office/drawing/2014/main" id="{C95D81A0-66E3-4C43-BDD8-764691397B2B}"/>
              </a:ext>
            </a:extLst>
          </p:cNvPr>
          <p:cNvSpPr/>
          <p:nvPr/>
        </p:nvSpPr>
        <p:spPr>
          <a:xfrm>
            <a:off x="4365868" y="4368829"/>
            <a:ext cx="440047" cy="1031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Höger 23">
            <a:extLst>
              <a:ext uri="{FF2B5EF4-FFF2-40B4-BE49-F238E27FC236}">
                <a16:creationId xmlns:a16="http://schemas.microsoft.com/office/drawing/2014/main" id="{7751AD86-FBD1-6541-8391-EF0E9BED55D8}"/>
              </a:ext>
            </a:extLst>
          </p:cNvPr>
          <p:cNvSpPr/>
          <p:nvPr/>
        </p:nvSpPr>
        <p:spPr>
          <a:xfrm>
            <a:off x="4365868" y="3429000"/>
            <a:ext cx="833453" cy="260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objekt 25" descr="En bild som visar skärmbild&#10;&#10;Automatiskt genererad beskrivning">
            <a:extLst>
              <a:ext uri="{FF2B5EF4-FFF2-40B4-BE49-F238E27FC236}">
                <a16:creationId xmlns:a16="http://schemas.microsoft.com/office/drawing/2014/main" id="{6792F23E-781B-284D-B6DF-65CF607082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0236" y="4884516"/>
            <a:ext cx="3320221" cy="914352"/>
          </a:xfrm>
          <a:prstGeom prst="rect">
            <a:avLst/>
          </a:prstGeom>
        </p:spPr>
      </p:pic>
    </p:spTree>
    <p:extLst>
      <p:ext uri="{BB962C8B-B14F-4D97-AF65-F5344CB8AC3E}">
        <p14:creationId xmlns:p14="http://schemas.microsoft.com/office/powerpoint/2010/main" val="2814721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6A341497-644F-C84B-8E2F-9196E243A691}"/>
              </a:ext>
            </a:extLst>
          </p:cNvPr>
          <p:cNvSpPr>
            <a:spLocks noGrp="1"/>
          </p:cNvSpPr>
          <p:nvPr>
            <p:ph type="sldNum" sz="quarter" idx="11"/>
          </p:nvPr>
        </p:nvSpPr>
        <p:spPr/>
        <p:txBody>
          <a:bodyPr/>
          <a:lstStyle/>
          <a:p>
            <a:fld id="{689F2D8B-41AF-4F0A-96D1-36B06F461775}" type="slidenum">
              <a:rPr lang="sv-SE" smtClean="0"/>
              <a:pPr/>
              <a:t>37</a:t>
            </a:fld>
            <a:endParaRPr lang="sv-SE"/>
          </a:p>
        </p:txBody>
      </p:sp>
      <p:sp>
        <p:nvSpPr>
          <p:cNvPr id="4" name="Platshållare för text 3">
            <a:extLst>
              <a:ext uri="{FF2B5EF4-FFF2-40B4-BE49-F238E27FC236}">
                <a16:creationId xmlns:a16="http://schemas.microsoft.com/office/drawing/2014/main" id="{9CA42C15-EF05-6F44-8C35-FDC0A130A398}"/>
              </a:ext>
            </a:extLst>
          </p:cNvPr>
          <p:cNvSpPr>
            <a:spLocks noGrp="1"/>
          </p:cNvSpPr>
          <p:nvPr>
            <p:ph type="body" sz="quarter" idx="12"/>
          </p:nvPr>
        </p:nvSpPr>
        <p:spPr/>
        <p:txBody>
          <a:bodyPr/>
          <a:lstStyle/>
          <a:p>
            <a:r>
              <a:rPr lang="sv-SE" dirty="0"/>
              <a:t>Självklart vill kommuner profilera sig.</a:t>
            </a:r>
          </a:p>
          <a:p>
            <a:endParaRPr lang="sv-SE" dirty="0"/>
          </a:p>
          <a:p>
            <a:r>
              <a:rPr lang="sv-SE" dirty="0"/>
              <a:t>Loggor sys på kläder</a:t>
            </a:r>
          </a:p>
          <a:p>
            <a:r>
              <a:rPr lang="sv-SE" dirty="0"/>
              <a:t>Kläder skall ha vissa färger</a:t>
            </a:r>
          </a:p>
          <a:p>
            <a:r>
              <a:rPr lang="sv-SE" dirty="0"/>
              <a:t>Bussar skall målas</a:t>
            </a:r>
          </a:p>
          <a:p>
            <a:r>
              <a:rPr lang="sv-SE" dirty="0"/>
              <a:t>Buss-säten skall bytas</a:t>
            </a:r>
          </a:p>
          <a:p>
            <a:endParaRPr lang="sv-SE" dirty="0"/>
          </a:p>
          <a:p>
            <a:r>
              <a:rPr lang="sv-SE" dirty="0"/>
              <a:t>Med hög kostnad för arbete och låg kostnad för material blir det ibland orimligt dyrt att ”återställa” produkter</a:t>
            </a:r>
          </a:p>
          <a:p>
            <a:endParaRPr lang="sv-SE" dirty="0"/>
          </a:p>
          <a:p>
            <a:r>
              <a:rPr lang="sv-SE" dirty="0"/>
              <a:t>Så …. Behövs profileringen?</a:t>
            </a:r>
          </a:p>
          <a:p>
            <a:r>
              <a:rPr lang="sv-SE" dirty="0"/>
              <a:t>Kan den åstadkommas på annat sätt</a:t>
            </a:r>
          </a:p>
          <a:p>
            <a:r>
              <a:rPr lang="sv-SE" dirty="0"/>
              <a:t>Kan den också göras cirkulär på något sätt?</a:t>
            </a:r>
          </a:p>
        </p:txBody>
      </p:sp>
      <p:sp>
        <p:nvSpPr>
          <p:cNvPr id="5" name="Rubrik 4">
            <a:extLst>
              <a:ext uri="{FF2B5EF4-FFF2-40B4-BE49-F238E27FC236}">
                <a16:creationId xmlns:a16="http://schemas.microsoft.com/office/drawing/2014/main" id="{9A7486A8-6CFC-BF4B-842A-32B3B3729A6E}"/>
              </a:ext>
            </a:extLst>
          </p:cNvPr>
          <p:cNvSpPr>
            <a:spLocks noGrp="1"/>
          </p:cNvSpPr>
          <p:nvPr>
            <p:ph type="title"/>
          </p:nvPr>
        </p:nvSpPr>
        <p:spPr/>
        <p:txBody>
          <a:bodyPr/>
          <a:lstStyle/>
          <a:p>
            <a:r>
              <a:rPr lang="sv-SE" dirty="0"/>
              <a:t>Så har vi ju det här med individualism</a:t>
            </a:r>
          </a:p>
        </p:txBody>
      </p:sp>
      <p:pic>
        <p:nvPicPr>
          <p:cNvPr id="7" name="Bildobjekt 6" descr="En bild som visar skärmbild&#10;&#10;Automatiskt genererad beskrivning">
            <a:extLst>
              <a:ext uri="{FF2B5EF4-FFF2-40B4-BE49-F238E27FC236}">
                <a16:creationId xmlns:a16="http://schemas.microsoft.com/office/drawing/2014/main" id="{2E1310B8-2419-6142-9A2F-BB1CC7675B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67" y="1106313"/>
            <a:ext cx="5703633" cy="2903293"/>
          </a:xfrm>
          <a:prstGeom prst="rect">
            <a:avLst/>
          </a:prstGeom>
        </p:spPr>
      </p:pic>
      <p:pic>
        <p:nvPicPr>
          <p:cNvPr id="9" name="Bildobjekt 8" descr="En bild som visar väg, busshållplats, utomhus, byggnad&#10;&#10;Automatiskt genererad beskrivning">
            <a:extLst>
              <a:ext uri="{FF2B5EF4-FFF2-40B4-BE49-F238E27FC236}">
                <a16:creationId xmlns:a16="http://schemas.microsoft.com/office/drawing/2014/main" id="{2DC40E47-E6E6-D244-AFF1-3E332BC8CF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4410368"/>
            <a:ext cx="1905000" cy="1066800"/>
          </a:xfrm>
          <a:prstGeom prst="rect">
            <a:avLst/>
          </a:prstGeom>
        </p:spPr>
      </p:pic>
      <p:pic>
        <p:nvPicPr>
          <p:cNvPr id="11" name="Bildobjekt 10" descr="En bild som visar busshållplats, utomhus, väg, gul&#10;&#10;Automatiskt genererad beskrivning">
            <a:extLst>
              <a:ext uri="{FF2B5EF4-FFF2-40B4-BE49-F238E27FC236}">
                <a16:creationId xmlns:a16="http://schemas.microsoft.com/office/drawing/2014/main" id="{08011EED-05FB-084B-A57A-469B553282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5823" y="4401224"/>
            <a:ext cx="1739900" cy="1168400"/>
          </a:xfrm>
          <a:prstGeom prst="rect">
            <a:avLst/>
          </a:prstGeom>
        </p:spPr>
      </p:pic>
      <p:pic>
        <p:nvPicPr>
          <p:cNvPr id="13" name="Bildobjekt 12" descr="En bild som visar busshållplats, utomhus, väg, grön&#10;&#10;Automatiskt genererad beskrivning">
            <a:extLst>
              <a:ext uri="{FF2B5EF4-FFF2-40B4-BE49-F238E27FC236}">
                <a16:creationId xmlns:a16="http://schemas.microsoft.com/office/drawing/2014/main" id="{CA864B0C-A89D-B045-B7C8-7AB25DF07D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5295" y="4410368"/>
            <a:ext cx="1587500" cy="1054100"/>
          </a:xfrm>
          <a:prstGeom prst="rect">
            <a:avLst/>
          </a:prstGeom>
        </p:spPr>
      </p:pic>
      <p:pic>
        <p:nvPicPr>
          <p:cNvPr id="15" name="Bildobjekt 14" descr="En bild som visar byggnad, busshållplats, utomhus, väg&#10;&#10;Automatiskt genererad beskrivning">
            <a:extLst>
              <a:ext uri="{FF2B5EF4-FFF2-40B4-BE49-F238E27FC236}">
                <a16:creationId xmlns:a16="http://schemas.microsoft.com/office/drawing/2014/main" id="{087B6F03-2FEF-7844-9F8E-D9DCDE8757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367" y="4410368"/>
            <a:ext cx="1739900" cy="1168400"/>
          </a:xfrm>
          <a:prstGeom prst="rect">
            <a:avLst/>
          </a:prstGeom>
        </p:spPr>
      </p:pic>
      <p:sp>
        <p:nvSpPr>
          <p:cNvPr id="16" name="textruta 15">
            <a:extLst>
              <a:ext uri="{FF2B5EF4-FFF2-40B4-BE49-F238E27FC236}">
                <a16:creationId xmlns:a16="http://schemas.microsoft.com/office/drawing/2014/main" id="{B627C4A6-1630-5841-8E15-4532B28ADA00}"/>
              </a:ext>
            </a:extLst>
          </p:cNvPr>
          <p:cNvSpPr txBox="1"/>
          <p:nvPr/>
        </p:nvSpPr>
        <p:spPr>
          <a:xfrm>
            <a:off x="640080" y="5760720"/>
            <a:ext cx="7391767" cy="369332"/>
          </a:xfrm>
          <a:prstGeom prst="rect">
            <a:avLst/>
          </a:prstGeom>
          <a:noFill/>
        </p:spPr>
        <p:txBody>
          <a:bodyPr wrap="none" rtlCol="0">
            <a:spAutoFit/>
          </a:bodyPr>
          <a:lstStyle/>
          <a:p>
            <a:r>
              <a:rPr lang="sv-SE" dirty="0"/>
              <a:t>Linköping	Skåne		Skåne		Västra Götaland</a:t>
            </a:r>
          </a:p>
        </p:txBody>
      </p:sp>
    </p:spTree>
    <p:extLst>
      <p:ext uri="{BB962C8B-B14F-4D97-AF65-F5344CB8AC3E}">
        <p14:creationId xmlns:p14="http://schemas.microsoft.com/office/powerpoint/2010/main" val="2569578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184FD7C1-68FE-A647-9CC6-8B676458F4D0}"/>
              </a:ext>
            </a:extLst>
          </p:cNvPr>
          <p:cNvSpPr>
            <a:spLocks noGrp="1"/>
          </p:cNvSpPr>
          <p:nvPr>
            <p:ph idx="1"/>
          </p:nvPr>
        </p:nvSpPr>
        <p:spPr/>
        <p:txBody>
          <a:bodyPr>
            <a:normAutofit fontScale="92500" lnSpcReduction="10000"/>
          </a:bodyPr>
          <a:lstStyle/>
          <a:p>
            <a:r>
              <a:rPr lang="sv-SE" b="1" dirty="0"/>
              <a:t>Organisationsinternt</a:t>
            </a:r>
          </a:p>
          <a:p>
            <a:r>
              <a:rPr lang="sv-SE" dirty="0"/>
              <a:t>IT-avdelningen vill inte ha gamla datorer</a:t>
            </a:r>
          </a:p>
          <a:p>
            <a:pPr lvl="1"/>
            <a:r>
              <a:rPr lang="sv-SE" dirty="0"/>
              <a:t>Bl.a. OS-uppgraderingar driver behovet att byta hårdvara</a:t>
            </a:r>
          </a:p>
          <a:p>
            <a:pPr lvl="1"/>
            <a:r>
              <a:rPr lang="sv-SE" dirty="0"/>
              <a:t>Användarna vill däremot ofta slippa byta (så länge prestanda är ok)</a:t>
            </a:r>
          </a:p>
          <a:p>
            <a:pPr lvl="1"/>
            <a:r>
              <a:rPr lang="sv-SE" dirty="0"/>
              <a:t>Önskvärt: Frysa OS och Office-paket, men löpande ”internet </a:t>
            </a:r>
            <a:r>
              <a:rPr lang="sv-SE" dirty="0" err="1"/>
              <a:t>security</a:t>
            </a:r>
            <a:r>
              <a:rPr lang="sv-SE" dirty="0"/>
              <a:t>” uppdateringar</a:t>
            </a:r>
          </a:p>
          <a:p>
            <a:r>
              <a:rPr lang="sv-SE" dirty="0"/>
              <a:t>Smartphones kommer ofta med förkonfigurering enl. beställarens specifikation </a:t>
            </a:r>
            <a:r>
              <a:rPr lang="sv-SE" sz="1700" dirty="0"/>
              <a:t>(typ ”operatörslåsning”)</a:t>
            </a:r>
            <a:endParaRPr lang="sv-SE" dirty="0"/>
          </a:p>
          <a:p>
            <a:pPr lvl="1"/>
            <a:r>
              <a:rPr lang="sv-SE" dirty="0"/>
              <a:t>Kan bara göras av tillverkaren (just nu)</a:t>
            </a:r>
          </a:p>
          <a:p>
            <a:pPr lvl="1"/>
            <a:r>
              <a:rPr lang="sv-SE" dirty="0"/>
              <a:t>Det görs bara på nya smartphones och av tillverkaren (Apple, Samsung)</a:t>
            </a:r>
          </a:p>
          <a:p>
            <a:pPr lvl="1"/>
            <a:r>
              <a:rPr lang="sv-SE" dirty="0"/>
              <a:t>Resultat: Att skaffa begagnat, som var lönsamt och accepterades av brukarna blev omöjligt pga. att sådan </a:t>
            </a:r>
            <a:r>
              <a:rPr lang="sv-SE" dirty="0" err="1"/>
              <a:t>konfig</a:t>
            </a:r>
            <a:r>
              <a:rPr lang="sv-SE" dirty="0"/>
              <a:t> inte kunde göras på beg. smartphones</a:t>
            </a:r>
          </a:p>
          <a:p>
            <a:r>
              <a:rPr lang="sv-SE" dirty="0" err="1"/>
              <a:t>Beställarorg</a:t>
            </a:r>
            <a:r>
              <a:rPr lang="sv-SE" dirty="0"/>
              <a:t> (brukarna) har ofta svårt att </a:t>
            </a:r>
            <a:r>
              <a:rPr lang="sv-SE" dirty="0" err="1"/>
              <a:t>spec:a</a:t>
            </a:r>
            <a:r>
              <a:rPr lang="sv-SE" dirty="0"/>
              <a:t> funktion istället för produkt</a:t>
            </a:r>
          </a:p>
          <a:p>
            <a:pPr lvl="1"/>
            <a:r>
              <a:rPr lang="sv-SE" dirty="0"/>
              <a:t>Försvårar funktionsupphandling</a:t>
            </a:r>
          </a:p>
          <a:p>
            <a:r>
              <a:rPr lang="sv-SE" dirty="0"/>
              <a:t>Inte alla brukare accepterar att </a:t>
            </a:r>
            <a:r>
              <a:rPr lang="sv-SE" b="1" dirty="0"/>
              <a:t>i en CE blir använt det nya normala</a:t>
            </a:r>
            <a:r>
              <a:rPr lang="sv-SE" dirty="0"/>
              <a:t>. Att få en ny pryl blir ett undantag</a:t>
            </a:r>
          </a:p>
          <a:p>
            <a:pPr lvl="1"/>
            <a:r>
              <a:rPr lang="sv-SE" dirty="0"/>
              <a:t>Men få av oss förväntar sig det om hyrbil, hotellsäng eller tallrikar vi äter lunchmaten på</a:t>
            </a:r>
          </a:p>
        </p:txBody>
      </p:sp>
      <p:sp>
        <p:nvSpPr>
          <p:cNvPr id="3" name="Platshållare för bildnummer 2">
            <a:extLst>
              <a:ext uri="{FF2B5EF4-FFF2-40B4-BE49-F238E27FC236}">
                <a16:creationId xmlns:a16="http://schemas.microsoft.com/office/drawing/2014/main" id="{93A76C85-D2CF-DF43-9C32-D66822FE1D7E}"/>
              </a:ext>
            </a:extLst>
          </p:cNvPr>
          <p:cNvSpPr>
            <a:spLocks noGrp="1"/>
          </p:cNvSpPr>
          <p:nvPr>
            <p:ph type="sldNum" sz="quarter" idx="10"/>
          </p:nvPr>
        </p:nvSpPr>
        <p:spPr/>
        <p:txBody>
          <a:bodyPr/>
          <a:lstStyle/>
          <a:p>
            <a:fld id="{689F2D8B-41AF-4F0A-96D1-36B06F461775}" type="slidenum">
              <a:rPr lang="sv-SE" smtClean="0"/>
              <a:pPr/>
              <a:t>38</a:t>
            </a:fld>
            <a:endParaRPr lang="sv-SE"/>
          </a:p>
        </p:txBody>
      </p:sp>
      <p:sp>
        <p:nvSpPr>
          <p:cNvPr id="4" name="Rubrik 3">
            <a:extLst>
              <a:ext uri="{FF2B5EF4-FFF2-40B4-BE49-F238E27FC236}">
                <a16:creationId xmlns:a16="http://schemas.microsoft.com/office/drawing/2014/main" id="{77725238-C71D-444F-98AB-E46C831614AD}"/>
              </a:ext>
            </a:extLst>
          </p:cNvPr>
          <p:cNvSpPr>
            <a:spLocks noGrp="1"/>
          </p:cNvSpPr>
          <p:nvPr>
            <p:ph type="title"/>
          </p:nvPr>
        </p:nvSpPr>
        <p:spPr/>
        <p:txBody>
          <a:bodyPr/>
          <a:lstStyle/>
          <a:p>
            <a:r>
              <a:rPr lang="sv-SE" dirty="0"/>
              <a:t>PROCEED: Detaljerade ”problem”</a:t>
            </a:r>
          </a:p>
        </p:txBody>
      </p:sp>
    </p:spTree>
    <p:extLst>
      <p:ext uri="{BB962C8B-B14F-4D97-AF65-F5344CB8AC3E}">
        <p14:creationId xmlns:p14="http://schemas.microsoft.com/office/powerpoint/2010/main" val="2151777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184FD7C1-68FE-A647-9CC6-8B676458F4D0}"/>
              </a:ext>
            </a:extLst>
          </p:cNvPr>
          <p:cNvSpPr>
            <a:spLocks noGrp="1"/>
          </p:cNvSpPr>
          <p:nvPr>
            <p:ph idx="1"/>
          </p:nvPr>
        </p:nvSpPr>
        <p:spPr>
          <a:xfrm>
            <a:off x="274320" y="1233487"/>
            <a:ext cx="11760586" cy="5512413"/>
          </a:xfrm>
        </p:spPr>
        <p:txBody>
          <a:bodyPr>
            <a:normAutofit fontScale="92500"/>
          </a:bodyPr>
          <a:lstStyle/>
          <a:p>
            <a:r>
              <a:rPr lang="sv-SE" b="1" dirty="0"/>
              <a:t>Processen att fasa in cirkulär upphandling</a:t>
            </a:r>
          </a:p>
          <a:p>
            <a:r>
              <a:rPr lang="sv-SE" sz="2400" dirty="0"/>
              <a:t>Mycket svårt att hinna med att få in CE + acceptans hos leverantörerna inom en normal upphandlingstid. Därför:</a:t>
            </a:r>
            <a:endParaRPr lang="sv-SE" sz="2800" dirty="0"/>
          </a:p>
          <a:p>
            <a:pPr lvl="1"/>
            <a:r>
              <a:rPr lang="sv-SE" sz="2200" dirty="0"/>
              <a:t>Inköps- och/eller Miljö-avdelningen inom kommunen behöver driva ett strategiskt projekt över tid</a:t>
            </a:r>
          </a:p>
          <a:p>
            <a:pPr lvl="1"/>
            <a:r>
              <a:rPr lang="sv-SE" sz="2200" dirty="0"/>
              <a:t>Uppgift: Införa cirkulär upphandling i kommunen, samt…..</a:t>
            </a:r>
          </a:p>
          <a:p>
            <a:pPr lvl="2"/>
            <a:r>
              <a:rPr lang="sv-SE" sz="2200" dirty="0"/>
              <a:t>Samarbeta med andra kommuner angående:</a:t>
            </a:r>
          </a:p>
          <a:p>
            <a:pPr lvl="3"/>
            <a:r>
              <a:rPr lang="sv-SE" sz="2200" dirty="0"/>
              <a:t>Använda gemensamma mått på </a:t>
            </a:r>
            <a:r>
              <a:rPr lang="sv-SE" sz="2200" dirty="0" err="1"/>
              <a:t>cirkularitet</a:t>
            </a:r>
            <a:endParaRPr lang="sv-SE" sz="2200" dirty="0"/>
          </a:p>
          <a:p>
            <a:pPr lvl="3"/>
            <a:r>
              <a:rPr lang="sv-SE" sz="2200" dirty="0"/>
              <a:t>Gemensamt och branschvis börja skifte till ökad </a:t>
            </a:r>
            <a:r>
              <a:rPr lang="sv-SE" sz="2200" dirty="0" err="1"/>
              <a:t>cirkularitet</a:t>
            </a:r>
            <a:r>
              <a:rPr lang="sv-SE" sz="2200" dirty="0"/>
              <a:t> om möjligt</a:t>
            </a:r>
          </a:p>
          <a:p>
            <a:pPr lvl="3"/>
            <a:r>
              <a:rPr lang="sv-SE" sz="2200" dirty="0"/>
              <a:t>Börja i branscher där leverantörerna har det lättast / är mest på hugget</a:t>
            </a:r>
          </a:p>
          <a:p>
            <a:r>
              <a:rPr lang="sv-SE" sz="2400" b="1" u="sng" dirty="0"/>
              <a:t>Lärdom:</a:t>
            </a:r>
            <a:r>
              <a:rPr lang="sv-SE" sz="2400" dirty="0"/>
              <a:t> Starta TIDIGT dialog med leverantörer (genom </a:t>
            </a:r>
            <a:r>
              <a:rPr lang="sv-SE" sz="2400" dirty="0" err="1"/>
              <a:t>t.ex</a:t>
            </a:r>
            <a:r>
              <a:rPr lang="sv-SE" sz="2400" dirty="0"/>
              <a:t> RFI), till och med innan någon upphandling behöver göras</a:t>
            </a:r>
          </a:p>
          <a:p>
            <a:pPr lvl="1"/>
            <a:r>
              <a:rPr lang="sv-SE" sz="2200" dirty="0"/>
              <a:t>Skaffa förståelse för vad som går och inte går hos leverantörerna, samt varför</a:t>
            </a:r>
          </a:p>
          <a:p>
            <a:pPr lvl="1"/>
            <a:r>
              <a:rPr lang="sv-SE" sz="2200" dirty="0"/>
              <a:t>Välj därefter lämplig upphandling och mått att använda</a:t>
            </a:r>
          </a:p>
          <a:p>
            <a:pPr lvl="1"/>
            <a:r>
              <a:rPr lang="sv-SE" sz="2200" dirty="0"/>
              <a:t>Helst i samarbete med andra kommuner</a:t>
            </a:r>
          </a:p>
        </p:txBody>
      </p:sp>
      <p:sp>
        <p:nvSpPr>
          <p:cNvPr id="3" name="Platshållare för bildnummer 2">
            <a:extLst>
              <a:ext uri="{FF2B5EF4-FFF2-40B4-BE49-F238E27FC236}">
                <a16:creationId xmlns:a16="http://schemas.microsoft.com/office/drawing/2014/main" id="{93A76C85-D2CF-DF43-9C32-D66822FE1D7E}"/>
              </a:ext>
            </a:extLst>
          </p:cNvPr>
          <p:cNvSpPr>
            <a:spLocks noGrp="1"/>
          </p:cNvSpPr>
          <p:nvPr>
            <p:ph type="sldNum" sz="quarter" idx="10"/>
          </p:nvPr>
        </p:nvSpPr>
        <p:spPr/>
        <p:txBody>
          <a:bodyPr/>
          <a:lstStyle/>
          <a:p>
            <a:fld id="{689F2D8B-41AF-4F0A-96D1-36B06F461775}" type="slidenum">
              <a:rPr lang="sv-SE" smtClean="0"/>
              <a:pPr/>
              <a:t>39</a:t>
            </a:fld>
            <a:endParaRPr lang="sv-SE"/>
          </a:p>
        </p:txBody>
      </p:sp>
      <p:sp>
        <p:nvSpPr>
          <p:cNvPr id="7" name="Rubrik 3">
            <a:extLst>
              <a:ext uri="{FF2B5EF4-FFF2-40B4-BE49-F238E27FC236}">
                <a16:creationId xmlns:a16="http://schemas.microsoft.com/office/drawing/2014/main" id="{21A346B8-99C5-474B-AA22-84E8BD7BD690}"/>
              </a:ext>
            </a:extLst>
          </p:cNvPr>
          <p:cNvSpPr>
            <a:spLocks noGrp="1"/>
          </p:cNvSpPr>
          <p:nvPr>
            <p:ph type="title"/>
          </p:nvPr>
        </p:nvSpPr>
        <p:spPr/>
        <p:txBody>
          <a:bodyPr/>
          <a:lstStyle/>
          <a:p>
            <a:r>
              <a:rPr lang="sv-SE" dirty="0"/>
              <a:t>PROCEED: Detaljerade ”problem” (forts.)</a:t>
            </a:r>
          </a:p>
        </p:txBody>
      </p:sp>
    </p:spTree>
    <p:extLst>
      <p:ext uri="{BB962C8B-B14F-4D97-AF65-F5344CB8AC3E}">
        <p14:creationId xmlns:p14="http://schemas.microsoft.com/office/powerpoint/2010/main" val="22027769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F8D63302-6420-8141-B13C-5B635D6BB506}"/>
              </a:ext>
            </a:extLst>
          </p:cNvPr>
          <p:cNvSpPr>
            <a:spLocks noGrp="1"/>
          </p:cNvSpPr>
          <p:nvPr>
            <p:ph idx="1"/>
          </p:nvPr>
        </p:nvSpPr>
        <p:spPr>
          <a:xfrm>
            <a:off x="550863" y="1700784"/>
            <a:ext cx="7417480" cy="4357117"/>
          </a:xfrm>
        </p:spPr>
        <p:txBody>
          <a:bodyPr>
            <a:normAutofit/>
          </a:bodyPr>
          <a:lstStyle/>
          <a:p>
            <a:r>
              <a:rPr lang="sv-SE" sz="2800" dirty="0"/>
              <a:t>Det är för oss inom PROCEED fortfarande oklart hur en cirkulär upphandling av funktion/prestation skall gå till så att CE-principerna inte äventyras</a:t>
            </a:r>
          </a:p>
          <a:p>
            <a:pPr lvl="1"/>
            <a:r>
              <a:rPr lang="sv-SE" sz="2400" dirty="0">
                <a:hlinkClick r:id="rId3"/>
              </a:rPr>
              <a:t>https://frageportalen.upphandlingsmyndigheten.se/org/upphandlingsmyndigheten/d/hur-lang-far-kontraktstiden-for-ett-ramavtal-vara</a:t>
            </a:r>
            <a:r>
              <a:rPr lang="sv-SE" sz="2400" dirty="0">
                <a:hlinkClick r:id="rId4"/>
              </a:rPr>
              <a:t>/</a:t>
            </a:r>
            <a:endParaRPr lang="sv-SE" sz="2400" dirty="0"/>
          </a:p>
          <a:p>
            <a:endParaRPr lang="sv-SE" sz="2800" dirty="0"/>
          </a:p>
          <a:p>
            <a:endParaRPr lang="sv-SE" sz="2800" dirty="0"/>
          </a:p>
        </p:txBody>
      </p:sp>
      <p:sp>
        <p:nvSpPr>
          <p:cNvPr id="3" name="Platshållare för bildnummer 2">
            <a:extLst>
              <a:ext uri="{FF2B5EF4-FFF2-40B4-BE49-F238E27FC236}">
                <a16:creationId xmlns:a16="http://schemas.microsoft.com/office/drawing/2014/main" id="{6D0A77DD-A197-A349-AD7C-6042559CEC95}"/>
              </a:ext>
            </a:extLst>
          </p:cNvPr>
          <p:cNvSpPr>
            <a:spLocks noGrp="1"/>
          </p:cNvSpPr>
          <p:nvPr>
            <p:ph type="sldNum" sz="quarter" idx="11"/>
          </p:nvPr>
        </p:nvSpPr>
        <p:spPr/>
        <p:txBody>
          <a:bodyPr/>
          <a:lstStyle/>
          <a:p>
            <a:fld id="{689F2D8B-41AF-4F0A-96D1-36B06F461775}" type="slidenum">
              <a:rPr lang="sv-SE" smtClean="0"/>
              <a:pPr/>
              <a:t>40</a:t>
            </a:fld>
            <a:endParaRPr lang="sv-SE"/>
          </a:p>
        </p:txBody>
      </p:sp>
      <p:sp>
        <p:nvSpPr>
          <p:cNvPr id="4" name="Platshållare för text 3">
            <a:extLst>
              <a:ext uri="{FF2B5EF4-FFF2-40B4-BE49-F238E27FC236}">
                <a16:creationId xmlns:a16="http://schemas.microsoft.com/office/drawing/2014/main" id="{A734333B-8DE5-5C44-9676-B616B1F176E8}"/>
              </a:ext>
            </a:extLst>
          </p:cNvPr>
          <p:cNvSpPr>
            <a:spLocks noGrp="1"/>
          </p:cNvSpPr>
          <p:nvPr>
            <p:ph type="body" sz="quarter" idx="12"/>
          </p:nvPr>
        </p:nvSpPr>
        <p:spPr/>
        <p:txBody>
          <a:bodyPr/>
          <a:lstStyle/>
          <a:p>
            <a:r>
              <a:rPr lang="sv-SE" dirty="0"/>
              <a:t>Man behöver kunna köpa funktion / prestation</a:t>
            </a:r>
          </a:p>
          <a:p>
            <a:r>
              <a:rPr lang="sv-SE" dirty="0"/>
              <a:t>Leverantören måste ges möjligheten att behålla produktägarskapet</a:t>
            </a:r>
          </a:p>
          <a:p>
            <a:r>
              <a:rPr lang="sv-SE" dirty="0"/>
              <a:t>Måste funktion/prestation upphandlas vart 4:e år?</a:t>
            </a:r>
          </a:p>
          <a:p>
            <a:r>
              <a:rPr lang="sv-SE" dirty="0"/>
              <a:t>Vad händer då med tidigare leverantörs produkter?</a:t>
            </a:r>
          </a:p>
          <a:p>
            <a:pPr lvl="1"/>
            <a:r>
              <a:rPr lang="sv-SE" dirty="0"/>
              <a:t>Är det cirkulärt?</a:t>
            </a:r>
          </a:p>
          <a:p>
            <a:r>
              <a:rPr lang="sv-SE" dirty="0"/>
              <a:t>Och om de produkterna profilerats (målats, loggor, etc.)…</a:t>
            </a:r>
          </a:p>
          <a:p>
            <a:pPr lvl="1"/>
            <a:r>
              <a:rPr lang="sv-SE" dirty="0"/>
              <a:t>Är det ok i en cirkulär ekonomi?</a:t>
            </a:r>
          </a:p>
        </p:txBody>
      </p:sp>
      <p:sp>
        <p:nvSpPr>
          <p:cNvPr id="5" name="Rubrik 4">
            <a:extLst>
              <a:ext uri="{FF2B5EF4-FFF2-40B4-BE49-F238E27FC236}">
                <a16:creationId xmlns:a16="http://schemas.microsoft.com/office/drawing/2014/main" id="{37561882-2DCA-2644-B9BA-FD6DE5CC0246}"/>
              </a:ext>
            </a:extLst>
          </p:cNvPr>
          <p:cNvSpPr>
            <a:spLocks noGrp="1"/>
          </p:cNvSpPr>
          <p:nvPr>
            <p:ph type="title"/>
          </p:nvPr>
        </p:nvSpPr>
        <p:spPr>
          <a:xfrm>
            <a:off x="550863" y="404813"/>
            <a:ext cx="7417480" cy="984885"/>
          </a:xfrm>
        </p:spPr>
        <p:txBody>
          <a:bodyPr/>
          <a:lstStyle/>
          <a:p>
            <a:r>
              <a:rPr lang="sv-SE" dirty="0"/>
              <a:t>Olöst: Går det att upphandla funktion/prestation cirkulärt?</a:t>
            </a:r>
          </a:p>
        </p:txBody>
      </p:sp>
    </p:spTree>
    <p:extLst>
      <p:ext uri="{BB962C8B-B14F-4D97-AF65-F5344CB8AC3E}">
        <p14:creationId xmlns:p14="http://schemas.microsoft.com/office/powerpoint/2010/main" val="963612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tshållare för innehåll 9">
            <a:extLst>
              <a:ext uri="{FF2B5EF4-FFF2-40B4-BE49-F238E27FC236}">
                <a16:creationId xmlns:a16="http://schemas.microsoft.com/office/drawing/2014/main" id="{DF339B96-5196-C84F-A462-130AE2B12355}"/>
              </a:ext>
            </a:extLst>
          </p:cNvPr>
          <p:cNvSpPr>
            <a:spLocks noGrp="1"/>
          </p:cNvSpPr>
          <p:nvPr>
            <p:ph idx="1"/>
          </p:nvPr>
        </p:nvSpPr>
        <p:spPr>
          <a:xfrm>
            <a:off x="279400" y="897256"/>
            <a:ext cx="10007600" cy="5960744"/>
          </a:xfrm>
        </p:spPr>
        <p:txBody>
          <a:bodyPr>
            <a:normAutofit fontScale="92500" lnSpcReduction="10000"/>
          </a:bodyPr>
          <a:lstStyle/>
          <a:p>
            <a:r>
              <a:rPr lang="sv-SE" sz="2800" dirty="0"/>
              <a:t>PROCEED avslutande workshop </a:t>
            </a:r>
            <a:r>
              <a:rPr lang="sv-SE" sz="2800" b="1" dirty="0"/>
              <a:t>25/2 i Göteborg 10:00-15:00</a:t>
            </a:r>
          </a:p>
          <a:p>
            <a:pPr lvl="1"/>
            <a:r>
              <a:rPr lang="sv-SE" sz="2600" b="1" dirty="0"/>
              <a:t>Öppen inbjudan </a:t>
            </a:r>
            <a:r>
              <a:rPr lang="sv-SE" sz="2600" dirty="0"/>
              <a:t>men begränsat antal platser</a:t>
            </a:r>
            <a:endParaRPr lang="sv-SE" sz="2600" b="1" dirty="0"/>
          </a:p>
          <a:p>
            <a:pPr lvl="1"/>
            <a:r>
              <a:rPr lang="sv-SE" sz="2600" dirty="0"/>
              <a:t>Både för företag och offentlig sektor</a:t>
            </a:r>
          </a:p>
          <a:p>
            <a:pPr lvl="1"/>
            <a:r>
              <a:rPr lang="sv-SE" sz="2600" dirty="0"/>
              <a:t>Mer info har </a:t>
            </a:r>
            <a:r>
              <a:rPr lang="sv-SE" sz="2600" dirty="0" err="1"/>
              <a:t>Emanuela</a:t>
            </a:r>
            <a:r>
              <a:rPr lang="sv-SE" sz="2600" dirty="0"/>
              <a:t>, se nedan</a:t>
            </a:r>
          </a:p>
          <a:p>
            <a:r>
              <a:rPr lang="sv-SE" sz="2800" dirty="0"/>
              <a:t>Ansökan: PROCEED II</a:t>
            </a:r>
          </a:p>
          <a:p>
            <a:r>
              <a:rPr lang="sv-SE" sz="2800" dirty="0"/>
              <a:t>Bland annat:</a:t>
            </a:r>
          </a:p>
          <a:p>
            <a:pPr lvl="1"/>
            <a:r>
              <a:rPr lang="sv-SE" sz="2600" dirty="0"/>
              <a:t>Fördjupad undersökning av kvarvarande problem från PROCEED </a:t>
            </a:r>
          </a:p>
          <a:p>
            <a:pPr lvl="1"/>
            <a:r>
              <a:rPr lang="sv-SE" sz="2600" dirty="0"/>
              <a:t>Implementering av fler </a:t>
            </a:r>
            <a:r>
              <a:rPr lang="sv-SE" sz="2600" dirty="0" err="1"/>
              <a:t>cirkularitetsmått</a:t>
            </a:r>
            <a:endParaRPr lang="sv-SE" sz="2600" dirty="0"/>
          </a:p>
          <a:p>
            <a:pPr lvl="1"/>
            <a:r>
              <a:rPr lang="sv-SE" sz="2600" dirty="0"/>
              <a:t>Att driva cirkulär offentlig upphandling mer strategiskt i kommuner (var skall det ansvaret ligga?)</a:t>
            </a:r>
          </a:p>
          <a:p>
            <a:pPr lvl="1"/>
            <a:r>
              <a:rPr lang="sv-SE" sz="2600" dirty="0"/>
              <a:t>….och mer samarbete tvärs kommuner</a:t>
            </a:r>
          </a:p>
          <a:p>
            <a:r>
              <a:rPr lang="sv-SE" sz="2600" dirty="0"/>
              <a:t>Är ni intresserade av att vara med? </a:t>
            </a:r>
          </a:p>
          <a:p>
            <a:pPr marL="0" indent="0">
              <a:buNone/>
            </a:pPr>
            <a:r>
              <a:rPr lang="sv-SE" sz="2600" dirty="0"/>
              <a:t>Skicka ett mail till: </a:t>
            </a:r>
            <a:r>
              <a:rPr lang="sv-SE" sz="3600" dirty="0">
                <a:hlinkClick r:id="rId3"/>
              </a:rPr>
              <a:t>emanuela.vanacore@ri.se</a:t>
            </a:r>
            <a:r>
              <a:rPr lang="sv-SE" sz="3600" dirty="0"/>
              <a:t> </a:t>
            </a:r>
            <a:endParaRPr lang="sv-SE" sz="2600" dirty="0"/>
          </a:p>
        </p:txBody>
      </p:sp>
      <p:sp>
        <p:nvSpPr>
          <p:cNvPr id="9" name="Rubrik 8">
            <a:extLst>
              <a:ext uri="{FF2B5EF4-FFF2-40B4-BE49-F238E27FC236}">
                <a16:creationId xmlns:a16="http://schemas.microsoft.com/office/drawing/2014/main" id="{CAC93563-94E1-3344-9200-4E3F1856D762}"/>
              </a:ext>
            </a:extLst>
          </p:cNvPr>
          <p:cNvSpPr>
            <a:spLocks noGrp="1"/>
          </p:cNvSpPr>
          <p:nvPr>
            <p:ph type="title"/>
          </p:nvPr>
        </p:nvSpPr>
        <p:spPr>
          <a:xfrm>
            <a:off x="550862" y="100013"/>
            <a:ext cx="9380538" cy="492443"/>
          </a:xfrm>
        </p:spPr>
        <p:txBody>
          <a:bodyPr/>
          <a:lstStyle/>
          <a:p>
            <a:r>
              <a:rPr lang="sv-SE" dirty="0"/>
              <a:t>Härnäst?</a:t>
            </a:r>
          </a:p>
        </p:txBody>
      </p:sp>
    </p:spTree>
    <p:extLst>
      <p:ext uri="{BB962C8B-B14F-4D97-AF65-F5344CB8AC3E}">
        <p14:creationId xmlns:p14="http://schemas.microsoft.com/office/powerpoint/2010/main" val="29311693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ubrik 26"/>
          <p:cNvSpPr>
            <a:spLocks noGrp="1"/>
          </p:cNvSpPr>
          <p:nvPr>
            <p:ph type="ctrTitle"/>
          </p:nvPr>
        </p:nvSpPr>
        <p:spPr>
          <a:xfrm>
            <a:off x="329184" y="2253853"/>
            <a:ext cx="5394959" cy="3323987"/>
          </a:xfrm>
        </p:spPr>
        <p:txBody>
          <a:bodyPr/>
          <a:lstStyle/>
          <a:p>
            <a:r>
              <a:rPr lang="sv-SE" sz="2400" dirty="0"/>
              <a:t>Dokument från PROCEED hittar ni här:</a:t>
            </a:r>
            <a:br>
              <a:rPr lang="sv-SE" sz="2400" dirty="0"/>
            </a:br>
            <a:br>
              <a:rPr lang="sv-SE" sz="2400" dirty="0"/>
            </a:br>
            <a:r>
              <a:rPr lang="sv-SE" sz="2400" b="1" dirty="0">
                <a:solidFill>
                  <a:schemeClr val="tx1"/>
                </a:solidFill>
                <a:hlinkClick r:id="rId3"/>
              </a:rPr>
              <a:t>RI.SE</a:t>
            </a:r>
            <a:r>
              <a:rPr lang="sv-SE" sz="2400" b="1" dirty="0">
                <a:solidFill>
                  <a:schemeClr val="tx1"/>
                </a:solidFill>
              </a:rPr>
              <a:t> </a:t>
            </a:r>
            <a:r>
              <a:rPr lang="sv-SE" sz="2000" b="1" dirty="0">
                <a:solidFill>
                  <a:schemeClr val="tx1"/>
                </a:solidFill>
              </a:rPr>
              <a:t>och skriv PROCEED i sökrutan</a:t>
            </a:r>
            <a:r>
              <a:rPr lang="sv-SE" sz="2000" dirty="0"/>
              <a:t> </a:t>
            </a:r>
            <a:br>
              <a:rPr lang="sv-SE" sz="2400" dirty="0"/>
            </a:br>
            <a:br>
              <a:rPr lang="sv-SE" sz="2400" dirty="0"/>
            </a:br>
            <a:r>
              <a:rPr lang="sv-SE" sz="2400" dirty="0"/>
              <a:t>alt: </a:t>
            </a:r>
            <a:r>
              <a:rPr lang="sv-SE" sz="2400" dirty="0">
                <a:hlinkClick r:id="rId4"/>
              </a:rPr>
              <a:t>ri.se/sv/vad-vi-gor/projekt/public-procurement-circular-economy-edge</a:t>
            </a:r>
            <a:endParaRPr lang="sv-SE" sz="2400" dirty="0"/>
          </a:p>
        </p:txBody>
      </p:sp>
      <p:sp>
        <p:nvSpPr>
          <p:cNvPr id="11" name="Platshållare för text 10"/>
          <p:cNvSpPr>
            <a:spLocks noGrp="1"/>
          </p:cNvSpPr>
          <p:nvPr>
            <p:ph type="body" sz="quarter" idx="18"/>
          </p:nvPr>
        </p:nvSpPr>
        <p:spPr/>
        <p:txBody>
          <a:bodyPr/>
          <a:lstStyle/>
          <a:p>
            <a:r>
              <a:rPr lang="sv-SE" dirty="0"/>
              <a:t>RISE AB</a:t>
            </a:r>
            <a:br>
              <a:rPr lang="sv-SE" dirty="0"/>
            </a:br>
            <a:endParaRPr lang="sv-SE" dirty="0"/>
          </a:p>
        </p:txBody>
      </p:sp>
      <p:pic>
        <p:nvPicPr>
          <p:cNvPr id="10" name="Platshållare för bild 9" descr="En bild som visar person, inomhus, slips, man&#10;&#10;Automatiskt genererad beskrivning">
            <a:extLst>
              <a:ext uri="{FF2B5EF4-FFF2-40B4-BE49-F238E27FC236}">
                <a16:creationId xmlns:a16="http://schemas.microsoft.com/office/drawing/2014/main" id="{7A4CCF08-483E-3340-AAA4-7E5BF049DFAC}"/>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796" r="1796"/>
          <a:stretch>
            <a:fillRect/>
          </a:stretch>
        </p:blipFill>
        <p:spPr/>
      </p:pic>
      <p:sp>
        <p:nvSpPr>
          <p:cNvPr id="4" name="textruta 3">
            <a:extLst>
              <a:ext uri="{FF2B5EF4-FFF2-40B4-BE49-F238E27FC236}">
                <a16:creationId xmlns:a16="http://schemas.microsoft.com/office/drawing/2014/main" id="{13EE09E5-A0B9-1045-82C1-63B8C89AB0EA}"/>
              </a:ext>
            </a:extLst>
          </p:cNvPr>
          <p:cNvSpPr txBox="1"/>
          <p:nvPr/>
        </p:nvSpPr>
        <p:spPr>
          <a:xfrm>
            <a:off x="695325" y="1464755"/>
            <a:ext cx="4535024" cy="769441"/>
          </a:xfrm>
          <a:prstGeom prst="rect">
            <a:avLst/>
          </a:prstGeom>
          <a:noFill/>
        </p:spPr>
        <p:txBody>
          <a:bodyPr wrap="none" rtlCol="0">
            <a:spAutoFit/>
          </a:bodyPr>
          <a:lstStyle/>
          <a:p>
            <a:r>
              <a:rPr lang="sv-SE" sz="4400" dirty="0"/>
              <a:t>TACK så hjärtligt!</a:t>
            </a:r>
          </a:p>
        </p:txBody>
      </p:sp>
      <p:pic>
        <p:nvPicPr>
          <p:cNvPr id="22" name="Platshållare för bild 21" descr="En bild som visar person, har på sig, slips, glasögon&#10;&#10;Automatiskt genererad beskrivning">
            <a:extLst>
              <a:ext uri="{FF2B5EF4-FFF2-40B4-BE49-F238E27FC236}">
                <a16:creationId xmlns:a16="http://schemas.microsoft.com/office/drawing/2014/main" id="{021A363A-8338-7946-A5BF-50AE2B0B0B66}"/>
              </a:ext>
            </a:extLst>
          </p:cNvPr>
          <p:cNvPicPr>
            <a:picLocks noGrp="1" noChangeAspect="1"/>
          </p:cNvPicPr>
          <p:nvPr>
            <p:ph type="pic" sz="quarter" idx="17"/>
          </p:nvPr>
        </p:nvPicPr>
        <p:blipFill>
          <a:blip r:embed="rId6">
            <a:extLst>
              <a:ext uri="{28A0092B-C50C-407E-A947-70E740481C1C}">
                <a14:useLocalDpi xmlns:a14="http://schemas.microsoft.com/office/drawing/2010/main" val="0"/>
              </a:ext>
            </a:extLst>
          </a:blip>
          <a:srcRect t="7783" b="7783"/>
          <a:stretch>
            <a:fillRect/>
          </a:stretch>
        </p:blipFill>
        <p:spPr/>
      </p:pic>
      <p:pic>
        <p:nvPicPr>
          <p:cNvPr id="29" name="Platshållare för bild 28" descr="En bild som visar person, inomhus, kvinna, håller&#10;&#10;Automatiskt genererad beskrivning">
            <a:extLst>
              <a:ext uri="{FF2B5EF4-FFF2-40B4-BE49-F238E27FC236}">
                <a16:creationId xmlns:a16="http://schemas.microsoft.com/office/drawing/2014/main" id="{2840DC25-732D-1446-8F1F-09425713AC53}"/>
              </a:ext>
            </a:extLst>
          </p:cNvPr>
          <p:cNvPicPr>
            <a:picLocks noGrp="1" noChangeAspect="1"/>
          </p:cNvPicPr>
          <p:nvPr>
            <p:ph type="pic" sz="quarter" idx="15"/>
          </p:nvPr>
        </p:nvPicPr>
        <p:blipFill>
          <a:blip r:embed="rId7">
            <a:extLst>
              <a:ext uri="{28A0092B-C50C-407E-A947-70E740481C1C}">
                <a14:useLocalDpi xmlns:a14="http://schemas.microsoft.com/office/drawing/2010/main" val="0"/>
              </a:ext>
            </a:extLst>
          </a:blip>
          <a:srcRect l="1796" r="1796"/>
          <a:stretch>
            <a:fillRect/>
          </a:stretch>
        </p:blipFill>
        <p:spPr/>
      </p:pic>
      <p:pic>
        <p:nvPicPr>
          <p:cNvPr id="33" name="Platshållare för bild 32" descr="En bild som visar person, inomhus, kvinna, håller&#10;&#10;Automatiskt genererad beskrivning">
            <a:extLst>
              <a:ext uri="{FF2B5EF4-FFF2-40B4-BE49-F238E27FC236}">
                <a16:creationId xmlns:a16="http://schemas.microsoft.com/office/drawing/2014/main" id="{8889AF1A-4EF1-F040-81B3-1C0D394B5185}"/>
              </a:ext>
            </a:extLst>
          </p:cNvPr>
          <p:cNvPicPr>
            <a:picLocks noGrp="1" noChangeAspect="1"/>
          </p:cNvPicPr>
          <p:nvPr>
            <p:ph type="pic" sz="quarter" idx="16"/>
          </p:nvPr>
        </p:nvPicPr>
        <p:blipFill>
          <a:blip r:embed="rId8">
            <a:extLst>
              <a:ext uri="{28A0092B-C50C-407E-A947-70E740481C1C}">
                <a14:useLocalDpi xmlns:a14="http://schemas.microsoft.com/office/drawing/2010/main" val="0"/>
              </a:ext>
            </a:extLst>
          </a:blip>
          <a:srcRect l="2446" r="2446"/>
          <a:stretch>
            <a:fillRect/>
          </a:stretch>
        </p:blipFill>
        <p:spPr/>
      </p:pic>
    </p:spTree>
    <p:extLst>
      <p:ext uri="{BB962C8B-B14F-4D97-AF65-F5344CB8AC3E}">
        <p14:creationId xmlns:p14="http://schemas.microsoft.com/office/powerpoint/2010/main" val="2087225382"/>
      </p:ext>
    </p:extLst>
  </p:cSld>
  <p:clrMapOvr>
    <a:masterClrMapping/>
  </p:clrMapOvr>
</p:sld>
</file>

<file path=ppt/theme/theme1.xml><?xml version="1.0" encoding="utf-8"?>
<a:theme xmlns:a="http://schemas.openxmlformats.org/drawingml/2006/main" name="RISE_PPT_mall_SV (2)">
  <a:themeElements>
    <a:clrScheme name="RISE">
      <a:dk1>
        <a:sysClr val="windowText" lastClr="000000"/>
      </a:dk1>
      <a:lt1>
        <a:sysClr val="window" lastClr="FFFFFF"/>
      </a:lt1>
      <a:dk2>
        <a:srgbClr val="8E837F"/>
      </a:dk2>
      <a:lt2>
        <a:srgbClr val="C6BEBC"/>
      </a:lt2>
      <a:accent1>
        <a:srgbClr val="BEBD00"/>
      </a:accent1>
      <a:accent2>
        <a:srgbClr val="708429"/>
      </a:accent2>
      <a:accent3>
        <a:srgbClr val="902E57"/>
      </a:accent3>
      <a:accent4>
        <a:srgbClr val="2391CE"/>
      </a:accent4>
      <a:accent5>
        <a:srgbClr val="F28C14"/>
      </a:accent5>
      <a:accent6>
        <a:srgbClr val="44521F"/>
      </a:accent6>
      <a:hlink>
        <a:srgbClr val="0E3192"/>
      </a:hlink>
      <a:folHlink>
        <a:srgbClr val="92C7E9"/>
      </a:folHlink>
    </a:clrScheme>
    <a:fontScheme name="RI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SE PPT-mall_SV" id="{8B538A78-40BA-427D-B849-5C03599F357C}" vid="{1EFD12C0-754C-4F80-B947-0EA8C4190C84}"/>
    </a:ext>
  </a:extLst>
</a:theme>
</file>

<file path=ppt/theme/theme2.xml><?xml version="1.0" encoding="utf-8"?>
<a:theme xmlns:a="http://schemas.openxmlformats.org/drawingml/2006/main" name="Avdelare">
  <a:themeElements>
    <a:clrScheme name="RISE">
      <a:dk1>
        <a:sysClr val="windowText" lastClr="000000"/>
      </a:dk1>
      <a:lt1>
        <a:sysClr val="window" lastClr="FFFFFF"/>
      </a:lt1>
      <a:dk2>
        <a:srgbClr val="8E837F"/>
      </a:dk2>
      <a:lt2>
        <a:srgbClr val="C6BEBC"/>
      </a:lt2>
      <a:accent1>
        <a:srgbClr val="BEBD00"/>
      </a:accent1>
      <a:accent2>
        <a:srgbClr val="708429"/>
      </a:accent2>
      <a:accent3>
        <a:srgbClr val="902E57"/>
      </a:accent3>
      <a:accent4>
        <a:srgbClr val="2391CE"/>
      </a:accent4>
      <a:accent5>
        <a:srgbClr val="F28C14"/>
      </a:accent5>
      <a:accent6>
        <a:srgbClr val="44521F"/>
      </a:accent6>
      <a:hlink>
        <a:srgbClr val="0E3192"/>
      </a:hlink>
      <a:folHlink>
        <a:srgbClr val="92C7E9"/>
      </a:folHlink>
    </a:clrScheme>
    <a:fontScheme name="RI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SE PPT-mall_SV" id="{8B538A78-40BA-427D-B849-5C03599F357C}" vid="{A58DA955-991F-4834-8DAE-8FAD0562B86F}"/>
    </a:ext>
  </a:extLst>
</a:theme>
</file>

<file path=ppt/theme/theme3.xml><?xml version="1.0" encoding="utf-8"?>
<a:theme xmlns:a="http://schemas.openxmlformats.org/drawingml/2006/main" name="1_Avdelare">
  <a:themeElements>
    <a:clrScheme name="RISE">
      <a:dk1>
        <a:sysClr val="windowText" lastClr="000000"/>
      </a:dk1>
      <a:lt1>
        <a:sysClr val="window" lastClr="FFFFFF"/>
      </a:lt1>
      <a:dk2>
        <a:srgbClr val="8E837F"/>
      </a:dk2>
      <a:lt2>
        <a:srgbClr val="C6BEBC"/>
      </a:lt2>
      <a:accent1>
        <a:srgbClr val="BEBD00"/>
      </a:accent1>
      <a:accent2>
        <a:srgbClr val="708429"/>
      </a:accent2>
      <a:accent3>
        <a:srgbClr val="902E57"/>
      </a:accent3>
      <a:accent4>
        <a:srgbClr val="2391CE"/>
      </a:accent4>
      <a:accent5>
        <a:srgbClr val="F28C14"/>
      </a:accent5>
      <a:accent6>
        <a:srgbClr val="44521F"/>
      </a:accent6>
      <a:hlink>
        <a:srgbClr val="0E3192"/>
      </a:hlink>
      <a:folHlink>
        <a:srgbClr val="92C7E9"/>
      </a:folHlink>
    </a:clrScheme>
    <a:fontScheme name="RI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D4A946D1-2E44-FE4C-A871-4611DB0862BE}" vid="{5B01051E-92A4-E947-BF12-EA7C59FB0AE1}"/>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73c9676a-34ac-4a50-b8b8-5b5ff9e61bac">RISE-2118413447-13</_dlc_DocId>
    <_dlc_DocIdUrl xmlns="73c9676a-34ac-4a50-b8b8-5b5ff9e61bac">
      <Url>https://risecloud.sharepoint.com/sites/start/kom/_layouts/15/DocIdRedir.aspx?ID=RISE-2118413447-13</Url>
      <Description>RISE-2118413447-13</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kument" ma:contentTypeID="0x01010010E5692B24BBA94F86BDBBCAA2CEA429" ma:contentTypeVersion="5" ma:contentTypeDescription="Skapa ett nytt dokument." ma:contentTypeScope="" ma:versionID="6d66c28cd0a44c829400066f56d2b43f">
  <xsd:schema xmlns:xsd="http://www.w3.org/2001/XMLSchema" xmlns:xs="http://www.w3.org/2001/XMLSchema" xmlns:p="http://schemas.microsoft.com/office/2006/metadata/properties" xmlns:ns2="e2ebf33f-27ab-44e7-baa6-14450522c4c7" xmlns:ns3="c8381383-2708-48a0-8250-62b69b49d276" xmlns:ns4="73c9676a-34ac-4a50-b8b8-5b5ff9e61bac" targetNamespace="http://schemas.microsoft.com/office/2006/metadata/properties" ma:root="true" ma:fieldsID="062a551345eb07eace8c3e51b6ca23f1" ns2:_="" ns3:_="" ns4:_="">
    <xsd:import namespace="e2ebf33f-27ab-44e7-baa6-14450522c4c7"/>
    <xsd:import namespace="c8381383-2708-48a0-8250-62b69b49d276"/>
    <xsd:import namespace="73c9676a-34ac-4a50-b8b8-5b5ff9e61ba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ebf33f-27ab-44e7-baa6-14450522c4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381383-2708-48a0-8250-62b69b49d276"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c9676a-34ac-4a50-b8b8-5b5ff9e61bac" elementFormDefault="qualified">
    <xsd:import namespace="http://schemas.microsoft.com/office/2006/documentManagement/types"/>
    <xsd:import namespace="http://schemas.microsoft.com/office/infopath/2007/PartnerControls"/>
    <xsd:element name="_dlc_DocId" ma:index="13" nillable="true" ma:displayName="Dokument-ID-värde" ma:description="Värdet för dokument-ID som tilldelats till det här objektet." ma:internalName="_dlc_DocId" ma:readOnly="true">
      <xsd:simpleType>
        <xsd:restriction base="dms:Text"/>
      </xsd:simpleType>
    </xsd:element>
    <xsd:element name="_dlc_DocIdUrl" ma:index="14" nillable="true" ma:displayName="Dokument-ID" ma:description="Permanent länk till det här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8B3065-2EA3-4943-8A38-AEF563ACCAC8}">
  <ds:schemaRefs>
    <ds:schemaRef ds:uri="http://schemas.microsoft.com/sharepoint/v3/contenttype/forms"/>
  </ds:schemaRefs>
</ds:datastoreItem>
</file>

<file path=customXml/itemProps2.xml><?xml version="1.0" encoding="utf-8"?>
<ds:datastoreItem xmlns:ds="http://schemas.openxmlformats.org/officeDocument/2006/customXml" ds:itemID="{F104441C-D819-44D8-8D8D-B31F6823CB9B}">
  <ds:schemaRefs>
    <ds:schemaRef ds:uri="http://purl.org/dc/elements/1.1/"/>
    <ds:schemaRef ds:uri="e2ebf33f-27ab-44e7-baa6-14450522c4c7"/>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73c9676a-34ac-4a50-b8b8-5b5ff9e61bac"/>
    <ds:schemaRef ds:uri="c8381383-2708-48a0-8250-62b69b49d276"/>
    <ds:schemaRef ds:uri="http://www.w3.org/XML/1998/namespace"/>
    <ds:schemaRef ds:uri="http://purl.org/dc/dcmitype/"/>
  </ds:schemaRefs>
</ds:datastoreItem>
</file>

<file path=customXml/itemProps3.xml><?xml version="1.0" encoding="utf-8"?>
<ds:datastoreItem xmlns:ds="http://schemas.openxmlformats.org/officeDocument/2006/customXml" ds:itemID="{B7F05274-66F4-48A1-BCC5-7790CF9D6212}">
  <ds:schemaRefs>
    <ds:schemaRef ds:uri="http://schemas.microsoft.com/sharepoint/events"/>
  </ds:schemaRefs>
</ds:datastoreItem>
</file>

<file path=customXml/itemProps4.xml><?xml version="1.0" encoding="utf-8"?>
<ds:datastoreItem xmlns:ds="http://schemas.openxmlformats.org/officeDocument/2006/customXml" ds:itemID="{23598A3B-E09B-4D21-9EF7-E3E8DAD6A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ebf33f-27ab-44e7-baa6-14450522c4c7"/>
    <ds:schemaRef ds:uri="c8381383-2708-48a0-8250-62b69b49d276"/>
    <ds:schemaRef ds:uri="73c9676a-34ac-4a50-b8b8-5b5ff9e61b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64769</TotalTime>
  <Words>11274</Words>
  <Application>Microsoft Macintosh PowerPoint</Application>
  <PresentationFormat>Bredbild</PresentationFormat>
  <Paragraphs>1141</Paragraphs>
  <Slides>42</Slides>
  <Notes>42</Notes>
  <HiddenSlides>4</HiddenSlides>
  <MMClips>0</MMClips>
  <ScaleCrop>false</ScaleCrop>
  <HeadingPairs>
    <vt:vector size="6" baseType="variant">
      <vt:variant>
        <vt:lpstr>Använt teckensnitt</vt:lpstr>
      </vt:variant>
      <vt:variant>
        <vt:i4>7</vt:i4>
      </vt:variant>
      <vt:variant>
        <vt:lpstr>Tema</vt:lpstr>
      </vt:variant>
      <vt:variant>
        <vt:i4>3</vt:i4>
      </vt:variant>
      <vt:variant>
        <vt:lpstr>Bildrubriker</vt:lpstr>
      </vt:variant>
      <vt:variant>
        <vt:i4>42</vt:i4>
      </vt:variant>
    </vt:vector>
  </HeadingPairs>
  <TitlesOfParts>
    <vt:vector size="52" baseType="lpstr">
      <vt:lpstr>Arial</vt:lpstr>
      <vt:lpstr>Calibri</vt:lpstr>
      <vt:lpstr>Century Gothic</vt:lpstr>
      <vt:lpstr>Corbel</vt:lpstr>
      <vt:lpstr>Georgia</vt:lpstr>
      <vt:lpstr>Open Sans</vt:lpstr>
      <vt:lpstr>Wingdings</vt:lpstr>
      <vt:lpstr>RISE_PPT_mall_SV (2)</vt:lpstr>
      <vt:lpstr>Avdelare</vt:lpstr>
      <vt:lpstr>1_Avdelare</vt:lpstr>
      <vt:lpstr>Cirkulär ekonomi och cirkulär offentlig upphandling</vt:lpstr>
      <vt:lpstr>RISE info       Kollegor i projektet</vt:lpstr>
      <vt:lpstr>Målet för mig idag:</vt:lpstr>
      <vt:lpstr>Cirkulär offentlig upphandling – en potentiell ”motor” för omställning av industrin till cirkulär ekonomi</vt:lpstr>
      <vt:lpstr>Vad vi förmodligen kan förvänta oss i upphandlingsprocessen</vt:lpstr>
      <vt:lpstr>Har PROCEED varit framgångsrikt?</vt:lpstr>
      <vt:lpstr>Varför cirkulär ekonomi?      I = P * A * T</vt:lpstr>
      <vt:lpstr>Varför cirkulär ekonomi? En fördubbling av ”välfärden” till 2050, 4-dubbling till 2100</vt:lpstr>
      <vt:lpstr>Ekonomi = resurshushållning. Vilka resurser har vi ont om?</vt:lpstr>
      <vt:lpstr>Cirkulär ekonomi?</vt:lpstr>
      <vt:lpstr>Tre typer av cirkulär ekonomi</vt:lpstr>
      <vt:lpstr>Logiken för värdeskapande</vt:lpstr>
      <vt:lpstr>Är det cirkulärt? Är det hållbart?</vt:lpstr>
      <vt:lpstr>IndustriELL symbios I Kalundborg</vt:lpstr>
      <vt:lpstr>Vad karakteriserar den cirkulära ekonomin?</vt:lpstr>
      <vt:lpstr>Pudelns kärna: AFFÄRSMODELLEN Logiken för hur företaget tjänar pengar</vt:lpstr>
      <vt:lpstr>Cirkulär ekonomi kan bli bättre för både producent och konsument</vt:lpstr>
      <vt:lpstr>Funktions-/prestationsköp istället för produktköp</vt:lpstr>
      <vt:lpstr>Vad innebär ”en faktor 5”?</vt:lpstr>
      <vt:lpstr>Bilbranschen kan lätt klara en faktor 5!</vt:lpstr>
      <vt:lpstr>Att mäta är att veta!  Det som blir mätt blir gjort!</vt:lpstr>
      <vt:lpstr>Three Dimensions of Product Circularity</vt:lpstr>
      <vt:lpstr>Features of Good Indicators:</vt:lpstr>
      <vt:lpstr>Lite måtthistorik</vt:lpstr>
      <vt:lpstr>Lite mer måtthistorik</vt:lpstr>
      <vt:lpstr>PowerPoint-presentation</vt:lpstr>
      <vt:lpstr>PowerPoint-presentation</vt:lpstr>
      <vt:lpstr>PowerPoint-presentation</vt:lpstr>
      <vt:lpstr>Materialcirkularitet</vt:lpstr>
      <vt:lpstr>Två styrkor i att mäta värde</vt:lpstr>
      <vt:lpstr>Exempel där C-måttet kan fungera</vt:lpstr>
      <vt:lpstr>Exempel där entropi-baserat mått fungerar</vt:lpstr>
      <vt:lpstr>Har PROCEED varit framgångsrikt?</vt:lpstr>
      <vt:lpstr>Olika möjligheter hos olika aktörer</vt:lpstr>
      <vt:lpstr>Hur mycket, och vad kan man begära skall mätas?</vt:lpstr>
      <vt:lpstr>Det kan finnas andra vägar till cirkulär ekonomi</vt:lpstr>
      <vt:lpstr>Så har vi ju det här med individualism</vt:lpstr>
      <vt:lpstr>PROCEED: Detaljerade ”problem”</vt:lpstr>
      <vt:lpstr>PROCEED: Detaljerade ”problem” (forts.)</vt:lpstr>
      <vt:lpstr>Olöst: Går det att upphandla funktion/prestation cirkulärt?</vt:lpstr>
      <vt:lpstr>Härnäst?</vt:lpstr>
      <vt:lpstr>Dokument från PROCEED hittar ni här:  RI.SE och skriv PROCEED i sökrutan   alt: ri.se/sv/vad-vi-gor/projekt/public-procurement-circular-economy-edge</vt:lpstr>
    </vt:vector>
  </TitlesOfParts>
  <Company>SP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RUBRIKBILD KOLLAGE</dc:title>
  <dc:creator>Katja Elvå</dc:creator>
  <cp:lastModifiedBy>Mats Williander</cp:lastModifiedBy>
  <cp:revision>517</cp:revision>
  <dcterms:created xsi:type="dcterms:W3CDTF">2017-10-23T07:31:24Z</dcterms:created>
  <dcterms:modified xsi:type="dcterms:W3CDTF">2020-01-15T10:49:04Z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0x01010010E5692B24BBA94F86BDBBCAA2CEA429</vt:lpwstr>
  </property>
  <property fmtid="{D5CDD505-2E9C-101B-9397-08002B2CF9AE}" pid="3" name="_dlc_DocIdItemGuid">
    <vt:lpwstr>9681fd37-7bce-49c1-bb09-18c8c8604300</vt:lpwstr>
  </property>
</Properties>
</file>